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66" r:id="rId6"/>
    <p:sldId id="264" r:id="rId7"/>
    <p:sldId id="259" r:id="rId8"/>
    <p:sldId id="277" r:id="rId9"/>
    <p:sldId id="265" r:id="rId10"/>
    <p:sldId id="299" r:id="rId11"/>
    <p:sldId id="273" r:id="rId12"/>
    <p:sldId id="281" r:id="rId13"/>
    <p:sldId id="260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63" r:id="rId24"/>
    <p:sldId id="272" r:id="rId25"/>
    <p:sldId id="270" r:id="rId26"/>
    <p:sldId id="292" r:id="rId27"/>
    <p:sldId id="261" r:id="rId28"/>
    <p:sldId id="295" r:id="rId29"/>
    <p:sldId id="267" r:id="rId30"/>
    <p:sldId id="296" r:id="rId31"/>
    <p:sldId id="293" r:id="rId32"/>
    <p:sldId id="294" r:id="rId33"/>
    <p:sldId id="268" r:id="rId34"/>
    <p:sldId id="297" r:id="rId35"/>
    <p:sldId id="262" r:id="rId36"/>
    <p:sldId id="298" r:id="rId37"/>
    <p:sldId id="269" r:id="rId38"/>
    <p:sldId id="271" r:id="rId39"/>
    <p:sldId id="280" r:id="rId40"/>
    <p:sldId id="27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D60091-A067-4C49-B3E3-9B22DC1F6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BEB36-2725-49B2-A676-2988A0C3C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800E9A-4CF4-4639-AC98-0ECA822D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D4D6C-1F06-46CE-8675-210884AE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B5124-D0F3-41E2-9833-48F21C91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503B9-4B46-44BF-B447-620D62FA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215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2A84-B92F-4D8E-92F3-D8740699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FC3327-0F55-4BDD-A7D7-E0AECD6D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F313F-1FB7-4F2E-8DD4-149D15D8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014B7-DB45-4A9C-A5C3-A0342A2C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0F1DA1-C917-4361-B2EF-8EA0BF3A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8096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2325EC-5805-481D-B960-4ADAEEB8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347811-0CA3-42F8-860A-0749CB579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E41BBB-C35A-497B-9026-7DB8B042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0F9C3-34A5-473D-B979-955AF2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8E692-9BBB-4264-935C-8B68BF1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009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2F1D-0DB8-46F7-AEEA-10F32A98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E64EA-C6C8-4FE2-8EF1-AF572191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1AA22-F639-460B-9A5D-A1567729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169E6-4BF8-442F-9DA8-A81E62D2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1D573-BE05-461A-92C6-D04EFC86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196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553B6-3825-4FB3-98AA-97F89365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E0DF94-C314-4A64-8F15-12397A09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A9E54-CF24-4EBC-A975-0453774D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C89B59-D84F-48AC-A0CB-AEAE9377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07574-8501-48BA-AB18-3E33F0BD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2475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9A951-EEFC-4A4B-B2EB-94F68E11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251824-2A4A-4106-8E59-9FB97522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97ACE0-FEF2-4BF8-B009-514A13060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226CDD-A1B2-44D1-B251-C45CC681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4F8C7-1E97-4C6A-96C8-5BAB3FDD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3B256B-9475-466D-905C-F5849EFE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296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56BB3-A2ED-4761-977F-19E23FA4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69B639-2DC2-473A-9116-E0AC13F7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C9CADB-93AA-4378-A92A-F34000A2A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003819-65DC-405B-A927-EB6F53B6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A40A84-C95B-4C5D-8C63-CCC3913AE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B30B0-7D98-4716-9CEC-39B12032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FB86B5-155A-4EFD-A3A9-D444220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7985DB-A6A6-4C73-8FF7-256A8036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4677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ACD9E-40F2-454C-B36B-EB523452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E8811D-3843-4269-A64D-99BCA0EC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FA4DF8-7467-4155-8C27-B608CE25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0BD198-D027-408D-AA88-0BD366AE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672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2E220C-33C4-460C-AA39-D97B504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CD66C2-A116-46A2-98B3-A18112FB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5589A8-326F-4C37-BD2E-04F6BA2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16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BD07F-5400-4C17-877D-C8E7A9AB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1D0364-460C-46D4-A289-430AD3C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80D02-F212-4BC1-9D2B-97B912C03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7C93C-81F6-4C5D-A0DE-46DE0CF6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246AB-3018-489B-AA88-024AE70D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34500E-9EE3-45BE-98CA-AB5E33EB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1018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6A408-9EAF-410B-8107-71A4D6C7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AD98C0-B02F-468A-8565-7C4E642F0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3E0AF1-AF16-4029-A16D-4BC51B6B4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D094E3-760B-4B8C-A5FB-541DA36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1FE9FE-87A6-4F58-9BE7-52300277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3A103-F098-42E4-BE3A-CD30F921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3986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10B1F-5D24-412F-BBC8-7DE7166B98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0D11-6EE7-4FE8-BD2B-33671BE8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621B3B-0343-47E8-BCC2-EB07BE01B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469FF-5C34-4E44-8929-ED101D84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0C9B-7BBE-4EB6-8F75-99CAE64589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9EB6D7-7E1F-4718-A958-6A8B284EE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FC41A-9A34-4C5D-81FB-C38F79F68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F006E-3602-4ACE-B5E8-1F4A70668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503" y="18277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ЛЕКЦІЯ 2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uk-UA" b="1" i="1" dirty="0" smtClean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uk-UA" b="1" i="1" dirty="0" smtClean="0"/>
              <a:t>Тема</a:t>
            </a:r>
            <a:r>
              <a:rPr lang="uk-UA" dirty="0" smtClean="0"/>
              <a:t>: </a:t>
            </a:r>
            <a:r>
              <a:rPr lang="uk-UA" b="1" dirty="0"/>
              <a:t>Міжнародні документи щодо Сталого розвитку</a:t>
            </a:r>
            <a:endParaRPr lang="en-US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B5F94B-5ADC-46E3-84E2-F88A1F82F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5783" y="4673192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5" y="737317"/>
            <a:ext cx="11317186" cy="1325563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Отже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мета на майбутнє для всіх країн світу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задоволення потреб сучасності без загрози майбутнім поколінням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покращення якості життя за напрямами: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63883" y="2266597"/>
            <a:ext cx="10515600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7945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соціальне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 економічне забезпечення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7945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екологічно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сприятливе середовище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R="67945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підвищення безпеки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7945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покращення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стану здоров’я,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7945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людини.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Компьютер Иконки Экология окружающей среды Природа, экология, разная,  компания, другие png | PNGWin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4" l="10000" r="90000">
                        <a14:foregroundMark x1="24891" y1="42578" x2="24891" y2="42578"/>
                        <a14:foregroundMark x1="31739" y1="21289" x2="31739" y2="21289"/>
                        <a14:foregroundMark x1="37609" y1="52344" x2="37609" y2="52344"/>
                        <a14:foregroundMark x1="35652" y1="74219" x2="35652" y2="74219"/>
                        <a14:foregroundMark x1="36522" y1="11133" x2="36522" y2="11133"/>
                        <a14:foregroundMark x1="44022" y1="4688" x2="44022" y2="4688"/>
                        <a14:foregroundMark x1="53478" y1="1563" x2="53478" y2="1563"/>
                        <a14:foregroundMark x1="57391" y1="87695" x2="57391" y2="87695"/>
                        <a14:foregroundMark x1="52283" y1="79688" x2="52283" y2="79688"/>
                        <a14:foregroundMark x1="51413" y1="93945" x2="51413" y2="93945"/>
                        <a14:foregroundMark x1="67717" y1="75977" x2="67717" y2="75977"/>
                        <a14:foregroundMark x1="70761" y1="13867" x2="68478" y2="31836"/>
                        <a14:foregroundMark x1="74891" y1="40039" x2="75217" y2="45508"/>
                        <a14:foregroundMark x1="66522" y1="78125" x2="71413" y2="66797"/>
                        <a14:foregroundMark x1="72826" y1="64258" x2="75326" y2="50781"/>
                        <a14:foregroundMark x1="30435" y1="62891" x2="38261" y2="78711"/>
                        <a14:foregroundMark x1="37717" y1="78516" x2="45978" y2="84570"/>
                        <a14:foregroundMark x1="29348" y1="28125" x2="35870" y2="12305"/>
                        <a14:foregroundMark x1="36196" y1="12109" x2="47609" y2="1953"/>
                        <a14:foregroundMark x1="54891" y1="1953" x2="60000" y2="4102"/>
                        <a14:foregroundMark x1="59457" y1="5078" x2="64891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6" r="21718"/>
          <a:stretch/>
        </p:blipFill>
        <p:spPr bwMode="auto">
          <a:xfrm>
            <a:off x="9812488" y="4714504"/>
            <a:ext cx="1989184" cy="19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440" y="2266597"/>
            <a:ext cx="203014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3416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509" y="315524"/>
            <a:ext cx="1140387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6675" indent="457200" algn="just">
              <a:spcAft>
                <a:spcPts val="0"/>
              </a:spcAft>
            </a:pP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Програма дій «Порядок денний на ХХІ століття» (</a:t>
            </a:r>
            <a:r>
              <a:rPr lang="uk-UA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Agenda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21),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прийнята </a:t>
            </a: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конференції в Ріо, засвідчила встановлення глобального партнерства країн світу задля досягнення сталого розвитку суспільства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64135" marR="66675" indent="457200" algn="just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Цей документ проголошував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комплексний підхід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проблем довкілля та розвитку на основі глобального партнерства. Порядок денний вперше встановлював структуру систематичної спільної роботи. Конкретні дії щодо здійснення цього переходу </a:t>
            </a:r>
            <a:r>
              <a:rPr lang="uk-UA" sz="2000" spc="-56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изначалися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115-ти програмних</a:t>
            </a:r>
            <a:r>
              <a:rPr lang="uk-UA" sz="2000" b="1" spc="-7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напрямах.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995" y="2515773"/>
            <a:ext cx="9353402" cy="3477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6040" indent="45720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Програма відображала прийняття політичних зобов’язань на самому високому  рівні по відношенню до співробітництва з питань розвитку і довкілля. Відповідальність за її успішне здійснення покладалась перш за все на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уряди.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Вирішальне значення для досягнення вказаних цілей мали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національні плани, стратегії та політика.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Доповнювати національні зусилля мало міжнародне співробітництво, а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вирішальну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роль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цьому мала відігравати ООН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indent="457200" algn="just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Інші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міжнародні глобальні, регіональні та субрегіональні</a:t>
            </a:r>
            <a:r>
              <a:rPr lang="uk-UA" sz="2000" spc="1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повинні сприяти спільним зусиллям. Особлива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роль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відводилась </a:t>
            </a: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громадськості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державним організаціям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іншим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групам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Принят закон о новых штрафах за нарушения при хранении бухгалтерских и  кадровых документов — Бух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4034" r="7431" b="14497"/>
          <a:stretch/>
        </p:blipFill>
        <p:spPr bwMode="auto">
          <a:xfrm>
            <a:off x="8405356" y="4268680"/>
            <a:ext cx="4119154" cy="253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окументы — Найди меня, мам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r="6580" b="16146"/>
          <a:stretch/>
        </p:blipFill>
        <p:spPr bwMode="auto">
          <a:xfrm>
            <a:off x="3974228" y="5417243"/>
            <a:ext cx="2753143" cy="1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5365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денний на ХХІ століття» складається </a:t>
            </a:r>
            <a:r>
              <a:rPr lang="uk-UA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60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60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розділів та 40 глав</a:t>
            </a:r>
            <a:r>
              <a:rPr lang="uk-UA" sz="6000" kern="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60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0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6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Перший розділ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присвячено економічним та соціальним проблемам людства.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відображає напрямки  збереження  та  раціонального  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 для розвитку.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глобальні  екологічні  проблеми планети – знищення лісів,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виснаження родючих ґрунтів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площі пустель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розділ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 необхідність посилення ролі та значення великих суспільних груп населення:           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комерційних структур, профспілок, фермерів, дітей та молоді,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корінного населення, науковців, органів місцевої влади             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недержавних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 у досягненні цілей сталого розвитку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13515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64" y="369451"/>
            <a:ext cx="10515600" cy="66934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/>
              <a:t>Саміт тисячоліття (2000 р.)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4320" y="816730"/>
            <a:ext cx="11501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7310" indent="449580" algn="just"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вересні 2000 р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межах сесії Генеральної Асамблеї ООН відбувся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Саміт тисячоліття ООН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доповіді Генерального секретаря ООН були проаналізовані глобальні проблеми, з якими людство буде стикатися 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епоху великих науково-технічних досягнень.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Технологічний прогрес здійснюється на фоні поглиблення розриву між бідними і багатими країнами та відсутності уявлень про негативні наслідки розвитку, перш за все загарбницької діяльності людини по відношенню до</a:t>
            </a:r>
            <a:r>
              <a:rPr lang="uk-UA" sz="16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7945" indent="449580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Декларація тисячоліття ООН закликає країни до створення нового глобального партнерства, визначає основні цінності та принципи сприяння розвитку.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3715">
              <a:spcAft>
                <a:spcPts val="0"/>
              </a:spcAft>
              <a:tabLst>
                <a:tab pos="1305560" algn="l"/>
                <a:tab pos="1560195" algn="l"/>
                <a:tab pos="2353945" algn="l"/>
                <a:tab pos="3150870" algn="l"/>
                <a:tab pos="3686175" algn="l"/>
                <a:tab pos="4584700" algn="l"/>
                <a:tab pos="4807585" algn="l"/>
                <a:tab pos="5694680" algn="l"/>
              </a:tabLst>
            </a:pPr>
            <a:r>
              <a:rPr lang="uk-UA" sz="1600" u="sng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5995" y="5107080"/>
            <a:ext cx="7476005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numCol="2">
            <a:spAutoFit/>
          </a:bodyPr>
          <a:lstStyle/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мир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безпека та роззброєння;</a:t>
            </a:r>
            <a:endParaRPr lang="ru-RU" sz="16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 та викорінення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злиднів;</a:t>
            </a:r>
            <a:endParaRPr lang="ru-RU" sz="16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охорона довкілля;</a:t>
            </a:r>
            <a:endParaRPr lang="ru-RU" sz="16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права людини, демократія та добре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управління</a:t>
            </a:r>
            <a:r>
              <a:rPr lang="uk-UA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6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endParaRPr lang="uk-UA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захист</a:t>
            </a:r>
            <a:r>
              <a:rPr lang="uk-UA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уразливих;</a:t>
            </a:r>
            <a:endParaRPr lang="ru-RU" sz="16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задоволення </a:t>
            </a:r>
            <a:r>
              <a:rPr lang="uk-UA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особливих 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Африки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6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зміцнення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ООН.</a:t>
            </a:r>
            <a:endParaRPr lang="ru-RU" sz="16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4075" y="4681331"/>
            <a:ext cx="704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3715">
              <a:spcAft>
                <a:spcPts val="0"/>
              </a:spcAft>
            </a:pPr>
            <a:r>
              <a:rPr lang="uk-UA" u="sng" spc="-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Ключові цілі, визначені в Декларації, розподілені на </a:t>
            </a:r>
            <a:r>
              <a:rPr lang="uk-UA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7 блоків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Конференции, заседания и мероприятия О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3" y="2670813"/>
            <a:ext cx="4109078" cy="198230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ited Nations Millennium Declaration - Wikipedi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87" y="2632612"/>
            <a:ext cx="3486288" cy="296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98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57" y="304800"/>
            <a:ext cx="11329060" cy="22098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ru-RU" dirty="0"/>
              <a:t>	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нового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тисячоліття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ознаменовано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прийняттям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названа </a:t>
            </a:r>
            <a:r>
              <a:rPr lang="ru-RU" alt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Декларацією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тисячоліття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</a:t>
            </a:r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Декларацію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 </a:t>
            </a:r>
            <a:r>
              <a:rPr lang="ru-RU" alt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Саміті</a:t>
            </a:r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 у </a:t>
            </a:r>
            <a:r>
              <a:rPr lang="ru-RU" alt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</a:t>
            </a:r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р.</a:t>
            </a:r>
            <a:r>
              <a:rPr lang="en-US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Нью-Йорку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започаткувала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р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світовою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спільнотою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тих сферах, де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нерівномірність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виявилася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найгострішою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8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05" y="2870860"/>
            <a:ext cx="64008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3483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1 – Подолання бідності і голоду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altLang="ru-RU"/>
              <a:t>	</a:t>
            </a:r>
          </a:p>
        </p:txBody>
      </p:sp>
      <p:pic>
        <p:nvPicPr>
          <p:cNvPr id="7172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63" y="1887241"/>
            <a:ext cx="5133975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838200" y="1492052"/>
            <a:ext cx="5260769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</a:rPr>
              <a:t>Скоротити вдвічі частку населення, чий дохід становить менше 1 долара на день.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</a:rPr>
              <a:t>Скоротити вдвічі частку голодуючого населення.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</a:rPr>
              <a:t>Забезпечити повну і продуктивну зайнятість і гідну роботу всім, включаючи жінок та молодь.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204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2 – Забезпечення якісної освіти впродовж життя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61" y="2221607"/>
            <a:ext cx="4953000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53143" y="1504550"/>
            <a:ext cx="589016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дітям у всьому світі можливість в повному обсязі отримати освіту.</a:t>
            </a:r>
          </a:p>
          <a:p>
            <a:pPr algn="just"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 рівень охоплення освітою.</a:t>
            </a:r>
          </a:p>
          <a:p>
            <a:pPr algn="just"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 якість освіти.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8980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3 – Забезпечення гендерної рівності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81" y="1797050"/>
            <a:ext cx="5181600" cy="44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716478" y="1797050"/>
            <a:ext cx="5379522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гендерне співвідношення на рівні не менше 30% до 70% тієї чи іншої статі у представницьких органах влади. 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Скоротити наполовину розрив у доходах жінок і чоловіків.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Ліквідувати нерівноправність за ознакою статі в сфері освіти.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943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4 – Зменшення дитячої смертності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53" y="2196936"/>
            <a:ext cx="524827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85008" y="2009262"/>
            <a:ext cx="589016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 рівень смертності дітей віком до 5 років на чверть</a:t>
            </a:r>
            <a:r>
              <a:rPr lang="uk-UA" alt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84278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5 – Поліпшення </a:t>
            </a:r>
            <a:r>
              <a:rPr lang="uk-UA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матерів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5410200" cy="46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29392" y="1891178"/>
            <a:ext cx="511826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 наполовину рівень материнської смертності.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загальний доступ до отримання допомоги у сфері репродуктивного </a:t>
            </a:r>
            <a:r>
              <a:rPr lang="uk-UA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3163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69" y="479814"/>
            <a:ext cx="10515600" cy="66934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Зміст</a:t>
            </a:r>
            <a:r>
              <a:rPr lang="uk-UA" dirty="0"/>
              <a:t> </a:t>
            </a:r>
            <a:endParaRPr lang="en-US" dirty="0"/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C74BF4EB-0699-4EAB-BE7E-EEF8F3D7FFB8}"/>
              </a:ext>
            </a:extLst>
          </p:cNvPr>
          <p:cNvGrpSpPr>
            <a:grpSpLocks/>
          </p:cNvGrpSpPr>
          <p:nvPr/>
        </p:nvGrpSpPr>
        <p:grpSpPr bwMode="auto">
          <a:xfrm>
            <a:off x="603069" y="1355080"/>
            <a:ext cx="7273925" cy="588963"/>
            <a:chOff x="1248" y="2009"/>
            <a:chExt cx="4582" cy="371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35001EDE-6CD2-4B8B-AC3C-11E6F0F9239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B972B7DA-5366-4562-941D-FBCEE7A6EB8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F08557A-2E7E-4746-8AD6-930B7AA08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0" y="2009"/>
              <a:ext cx="4090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uk-UA" sz="2400" dirty="0"/>
                <a:t>Хронологія прийняття міжнародних документів.</a:t>
              </a:r>
              <a:endParaRPr lang="ru-RU" sz="2400" dirty="0"/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3CA8F51A-964B-45B7-846D-EFD4A78790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29" name="Group 7">
            <a:extLst>
              <a:ext uri="{FF2B5EF4-FFF2-40B4-BE49-F238E27FC236}">
                <a16:creationId xmlns:a16="http://schemas.microsoft.com/office/drawing/2014/main" id="{C74BF4EB-0699-4EAB-BE7E-EEF8F3D7FFB8}"/>
              </a:ext>
            </a:extLst>
          </p:cNvPr>
          <p:cNvGrpSpPr>
            <a:grpSpLocks/>
          </p:cNvGrpSpPr>
          <p:nvPr/>
        </p:nvGrpSpPr>
        <p:grpSpPr bwMode="auto">
          <a:xfrm>
            <a:off x="679269" y="2391540"/>
            <a:ext cx="11241088" cy="1200151"/>
            <a:chOff x="1248" y="2016"/>
            <a:chExt cx="7081" cy="756"/>
          </a:xfrm>
        </p:grpSpPr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35001EDE-6CD2-4B8B-AC3C-11E6F0F9239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B972B7DA-5366-4562-941D-FBCEE7A6EB8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" name="Text Box 10">
              <a:extLst>
                <a:ext uri="{FF2B5EF4-FFF2-40B4-BE49-F238E27FC236}">
                  <a16:creationId xmlns:a16="http://schemas.microsoft.com/office/drawing/2014/main" id="{5F08557A-2E7E-4746-8AD6-930B7AA08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26" y="2016"/>
              <a:ext cx="6603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uk-UA" sz="2400" dirty="0"/>
                <a:t>Конференція ООН з навколишнього середовища і розвитку </a:t>
              </a:r>
              <a:r>
                <a:rPr lang="uk-UA" sz="2400" dirty="0" smtClean="0"/>
                <a:t>в </a:t>
              </a:r>
              <a:r>
                <a:rPr lang="uk-UA" sz="2400" dirty="0"/>
                <a:t>Ріо-де-Жанейро </a:t>
              </a:r>
              <a:endParaRPr lang="uk-UA" sz="2400" dirty="0" smtClean="0"/>
            </a:p>
            <a:p>
              <a:pPr lvl="0" algn="r">
                <a:lnSpc>
                  <a:spcPct val="150000"/>
                </a:lnSpc>
              </a:pPr>
              <a:r>
                <a:rPr lang="uk-UA" sz="2400" dirty="0" smtClean="0"/>
                <a:t>(</a:t>
              </a:r>
              <a:r>
                <a:rPr lang="uk-UA" sz="2400" dirty="0"/>
                <a:t>1992 р.).</a:t>
              </a:r>
              <a:endParaRPr lang="ru-RU" sz="2400" dirty="0"/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3CA8F51A-964B-45B7-846D-EFD4A78790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2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7">
            <a:extLst>
              <a:ext uri="{FF2B5EF4-FFF2-40B4-BE49-F238E27FC236}">
                <a16:creationId xmlns:a16="http://schemas.microsoft.com/office/drawing/2014/main" id="{C74BF4EB-0699-4EAB-BE7E-EEF8F3D7FFB8}"/>
              </a:ext>
            </a:extLst>
          </p:cNvPr>
          <p:cNvGrpSpPr>
            <a:grpSpLocks/>
          </p:cNvGrpSpPr>
          <p:nvPr/>
        </p:nvGrpSpPr>
        <p:grpSpPr bwMode="auto">
          <a:xfrm>
            <a:off x="841297" y="3464328"/>
            <a:ext cx="5105401" cy="588963"/>
            <a:chOff x="1248" y="2017"/>
            <a:chExt cx="3216" cy="371"/>
          </a:xfrm>
        </p:grpSpPr>
        <p:sp>
          <p:nvSpPr>
            <p:cNvPr id="35" name="Line 8">
              <a:extLst>
                <a:ext uri="{FF2B5EF4-FFF2-40B4-BE49-F238E27FC236}">
                  <a16:creationId xmlns:a16="http://schemas.microsoft.com/office/drawing/2014/main" id="{35001EDE-6CD2-4B8B-AC3C-11E6F0F9239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9">
              <a:extLst>
                <a:ext uri="{FF2B5EF4-FFF2-40B4-BE49-F238E27FC236}">
                  <a16:creationId xmlns:a16="http://schemas.microsoft.com/office/drawing/2014/main" id="{B972B7DA-5366-4562-941D-FBCEE7A6EB8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" name="Text Box 10">
              <a:extLst>
                <a:ext uri="{FF2B5EF4-FFF2-40B4-BE49-F238E27FC236}">
                  <a16:creationId xmlns:a16="http://schemas.microsoft.com/office/drawing/2014/main" id="{5F08557A-2E7E-4746-8AD6-930B7AA08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2017"/>
              <a:ext cx="2279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uk-UA" sz="2400" dirty="0"/>
                <a:t>Саміт тисячоліття (2000 р.)</a:t>
              </a:r>
              <a:endParaRPr lang="ru-RU" sz="2400" dirty="0"/>
            </a:p>
          </p:txBody>
        </p:sp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3CA8F51A-964B-45B7-846D-EFD4A78790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3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Group 7">
            <a:extLst>
              <a:ext uri="{FF2B5EF4-FFF2-40B4-BE49-F238E27FC236}">
                <a16:creationId xmlns:a16="http://schemas.microsoft.com/office/drawing/2014/main" id="{C74BF4EB-0699-4EAB-BE7E-EEF8F3D7FFB8}"/>
              </a:ext>
            </a:extLst>
          </p:cNvPr>
          <p:cNvGrpSpPr>
            <a:grpSpLocks/>
          </p:cNvGrpSpPr>
          <p:nvPr/>
        </p:nvGrpSpPr>
        <p:grpSpPr bwMode="auto">
          <a:xfrm>
            <a:off x="2255655" y="4444562"/>
            <a:ext cx="8847140" cy="588963"/>
            <a:chOff x="1248" y="2014"/>
            <a:chExt cx="5573" cy="371"/>
          </a:xfrm>
        </p:grpSpPr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35001EDE-6CD2-4B8B-AC3C-11E6F0F9239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9">
              <a:extLst>
                <a:ext uri="{FF2B5EF4-FFF2-40B4-BE49-F238E27FC236}">
                  <a16:creationId xmlns:a16="http://schemas.microsoft.com/office/drawing/2014/main" id="{B972B7DA-5366-4562-941D-FBCEE7A6EB8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" name="Text Box 10">
              <a:extLst>
                <a:ext uri="{FF2B5EF4-FFF2-40B4-BE49-F238E27FC236}">
                  <a16:creationId xmlns:a16="http://schemas.microsoft.com/office/drawing/2014/main" id="{5F08557A-2E7E-4746-8AD6-930B7AA08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93" y="2014"/>
              <a:ext cx="5028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uk-UA" sz="2400" dirty="0"/>
                <a:t>Світовий саміт зі сталого розвитку в Йоганнесбурзі (2002 р.)</a:t>
              </a:r>
              <a:endParaRPr lang="ru-RU" sz="2400" dirty="0"/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3CA8F51A-964B-45B7-846D-EFD4A78790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9" name="Group 7">
            <a:extLst>
              <a:ext uri="{FF2B5EF4-FFF2-40B4-BE49-F238E27FC236}">
                <a16:creationId xmlns:a16="http://schemas.microsoft.com/office/drawing/2014/main" id="{C74BF4EB-0699-4EAB-BE7E-EEF8F3D7FFB8}"/>
              </a:ext>
            </a:extLst>
          </p:cNvPr>
          <p:cNvGrpSpPr>
            <a:grpSpLocks/>
          </p:cNvGrpSpPr>
          <p:nvPr/>
        </p:nvGrpSpPr>
        <p:grpSpPr bwMode="auto">
          <a:xfrm>
            <a:off x="4301368" y="5437496"/>
            <a:ext cx="7151252" cy="1200151"/>
            <a:chOff x="1248" y="2014"/>
            <a:chExt cx="4953" cy="756"/>
          </a:xfrm>
        </p:grpSpPr>
        <p:sp>
          <p:nvSpPr>
            <p:cNvPr id="50" name="Line 8">
              <a:extLst>
                <a:ext uri="{FF2B5EF4-FFF2-40B4-BE49-F238E27FC236}">
                  <a16:creationId xmlns:a16="http://schemas.microsoft.com/office/drawing/2014/main" id="{35001EDE-6CD2-4B8B-AC3C-11E6F0F9239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B972B7DA-5366-4562-941D-FBCEE7A6EB8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2" name="Text Box 10">
              <a:extLst>
                <a:ext uri="{FF2B5EF4-FFF2-40B4-BE49-F238E27FC236}">
                  <a16:creationId xmlns:a16="http://schemas.microsoft.com/office/drawing/2014/main" id="{5F08557A-2E7E-4746-8AD6-930B7AA087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0" y="2014"/>
              <a:ext cx="4471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uk-UA" sz="2400" dirty="0"/>
                <a:t>Саміт ООН з питань Цілей розвитку </a:t>
              </a:r>
              <a:r>
                <a:rPr lang="uk-UA" sz="2400" dirty="0" smtClean="0"/>
                <a:t>тисячоліття </a:t>
              </a:r>
            </a:p>
            <a:p>
              <a:pPr lvl="0" algn="r">
                <a:lnSpc>
                  <a:spcPct val="150000"/>
                </a:lnSpc>
              </a:pPr>
              <a:r>
                <a:rPr lang="uk-UA" sz="2400" dirty="0" smtClean="0"/>
                <a:t>(</a:t>
              </a:r>
              <a:r>
                <a:rPr lang="uk-UA" sz="2400" dirty="0"/>
                <a:t>2010 р.)</a:t>
              </a:r>
              <a:endParaRPr lang="ru-RU" sz="2400" dirty="0"/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3CA8F51A-964B-45B7-846D-EFD4A78790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5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218" name="Picture 2" descr="Документы — Найди меня, мам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5" r="15647" b="7698"/>
          <a:stretch/>
        </p:blipFill>
        <p:spPr bwMode="auto">
          <a:xfrm>
            <a:off x="6138184" y="3068274"/>
            <a:ext cx="2454728" cy="15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абота ИП с первичными документами — Бух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2"/>
          <a:stretch/>
        </p:blipFill>
        <p:spPr bwMode="auto">
          <a:xfrm>
            <a:off x="10347555" y="3550846"/>
            <a:ext cx="1854925" cy="14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Принят закон о новых штрафах за нарушения при хранении бухгалтерских и  кадровых документов — Бухонлай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4034" r="7431" b="14497"/>
          <a:stretch/>
        </p:blipFill>
        <p:spPr bwMode="auto">
          <a:xfrm>
            <a:off x="8236132" y="126925"/>
            <a:ext cx="3684225" cy="22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87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3148" y="274638"/>
            <a:ext cx="9367652" cy="2239962"/>
          </a:xfrm>
        </p:spPr>
        <p:txBody>
          <a:bodyPr/>
          <a:lstStyle/>
          <a:p>
            <a:r>
              <a:rPr lang="uk-UA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6 – Обмеження поширення ВІЛ-інфекції/СНІДу та туберкульозу і започаткування тенденції до скорочення їх масштабів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13" y="2535239"/>
            <a:ext cx="48006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66900" y="2350235"/>
            <a:ext cx="6013861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 на 13% темпи поширення ВІЛ-інфекції/СНІДу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 на 20% рівень захворюваності на туберкульоз.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загальнодоступне лікування.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7689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1311" y="270122"/>
            <a:ext cx="10515600" cy="1325563"/>
          </a:xfrm>
        </p:spPr>
        <p:txBody>
          <a:bodyPr/>
          <a:lstStyle/>
          <a:p>
            <a:pPr algn="r"/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7 – Сталий розвиток довкілля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3808"/>
            <a:ext cx="53673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51311" y="932903"/>
            <a:ext cx="5605152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Включити принципи сталого розвитку в політику і державні програми країн;  запобігти вичерпання природних ресурсів.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Скоротити втрату біологічного різноманіття.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Збільшити частку населення, яке має доступ до централізованого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водопостачання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 значного покращення в житті.</a:t>
            </a:r>
          </a:p>
        </p:txBody>
      </p:sp>
    </p:spTree>
    <p:extLst>
      <p:ext uri="{BB962C8B-B14F-4D97-AF65-F5344CB8AC3E}">
        <p14:creationId xmlns:p14="http://schemas.microsoft.com/office/powerpoint/2010/main" val="331302664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Ціль 8 – Всесвітнє партнерство з метою розвитку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38200" y="1307885"/>
            <a:ext cx="10515600" cy="4001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 відкриту торгівельну та фінансову систему, що діє на основі правил, передбачувану та неупереджену. 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 особливі потреби найменш розвинених країн.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 особливі потреби держав, які не мають виходу до морських шляхів, і малих острівних держав, що розвиваються.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 вирішувати проблеми заборгованості країн шляхом прийняття національних і міжнародних заходів, щоб зробити борговий тягар терпимим протягом тривалого часу.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співпраці з фармацевтичними компаніями забезпечити країнам, що розвиваються, доступність необхідних ліків. </a:t>
            </a:r>
          </a:p>
          <a:p>
            <a:pPr>
              <a:buFontTx/>
              <a:buAutoNum type="arabicParenR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співпрацях з приватним сектором зробити доступними блага нових технологій, особливо інформаційні та комунікаційні.</a:t>
            </a:r>
          </a:p>
        </p:txBody>
      </p:sp>
    </p:spTree>
    <p:extLst>
      <p:ext uri="{BB962C8B-B14F-4D97-AF65-F5344CB8AC3E}">
        <p14:creationId xmlns:p14="http://schemas.microsoft.com/office/powerpoint/2010/main" val="3581805397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880" y="1245847"/>
            <a:ext cx="11495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3715" indent="457200">
              <a:spcAft>
                <a:spcPts val="0"/>
              </a:spcAft>
              <a:tabLst>
                <a:tab pos="1305560" algn="l"/>
                <a:tab pos="1560195" algn="l"/>
                <a:tab pos="2353945" algn="l"/>
                <a:tab pos="3150870" algn="l"/>
                <a:tab pos="3686175" algn="l"/>
                <a:tab pos="4584700" algn="l"/>
                <a:tab pos="4807585" algn="l"/>
                <a:tab pos="5694680" algn="l"/>
              </a:tabLs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Отже, в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иходячи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із загальних ключових цілей, визначених в Декларації, були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сформульовані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вісім глобальних цілей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суспільного розвитку, які отримали назву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Цілі розвитку тисячоліття (ЦРТ).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6275" y="2229070"/>
            <a:ext cx="5937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7310" indent="449580" algn="just"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Цілі розвитку тисячоліття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міжнародні цілі розвитку, сформульовані в Декларації тисячоліття ООН 189 країнами-членами ООН та 23 міжнародними організаціями. Як перша віха у досягненні цілей визначений 2015 рік. </a:t>
            </a:r>
            <a:endParaRPr lang="uk-UA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7310" indent="449580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Всього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визначено 8 Цілей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основі восьми глав Декларації Тисячоліття. Вони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розподіляються на 19 </a:t>
            </a:r>
            <a:r>
              <a:rPr lang="uk-UA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Путівник &quot;Цілі сталого розвитку починаються з тебе&quot; | CSR Ukrain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89" y="1962223"/>
            <a:ext cx="3416490" cy="483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5384" y="322517"/>
            <a:ext cx="4363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ЗАПАМ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’</a:t>
            </a:r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ЯТАЙ!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54937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Цілі сталого розвитку – Центр Зна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89" y="3400424"/>
            <a:ext cx="4876800" cy="3457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Цілі розвитку тисячоліття 2000-2015 роки: виклики та досягнення »  Профспілка працівників освіти і науки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2" y="351403"/>
            <a:ext cx="5281979" cy="433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Sustainable Development Goals. Linear Style Icons Stock Vector -  Illustration of health, energy: 165610131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9" b="92185" l="3063" r="96188">
                        <a14:foregroundMark x1="12313" y1="37596" x2="12313" y2="37596"/>
                        <a14:foregroundMark x1="24500" y1="27413" x2="24500" y2="27413"/>
                        <a14:foregroundMark x1="27750" y1="17940" x2="27750" y2="17940"/>
                        <a14:foregroundMark x1="46500" y1="10124" x2="46500" y2="10124"/>
                        <a14:foregroundMark x1="30500" y1="14150" x2="33000" y2="21018"/>
                        <a14:foregroundMark x1="41000" y1="9651" x2="43500" y2="16992"/>
                        <a14:foregroundMark x1="14563" y1="23623" x2="30250" y2="31676"/>
                        <a14:foregroundMark x1="9813" y1="34754" x2="23750" y2="40438"/>
                        <a14:foregroundMark x1="13063" y1="65956" x2="22500" y2="59562"/>
                        <a14:foregroundMark x1="24250" y1="76377" x2="32500" y2="67614"/>
                        <a14:foregroundMark x1="36750" y1="85376" x2="38250" y2="74956"/>
                        <a14:foregroundMark x1="34250" y1="22202" x2="31000" y2="11072"/>
                        <a14:foregroundMark x1="32500" y1="42096" x2="32500" y2="42096"/>
                        <a14:foregroundMark x1="32250" y1="43043" x2="66438" y2="41859"/>
                        <a14:foregroundMark x1="32500" y1="49201" x2="68438" y2="48490"/>
                        <a14:foregroundMark x1="41250" y1="55773" x2="59250" y2="55299"/>
                        <a14:foregroundMark x1="32250" y1="43991" x2="35750" y2="43754"/>
                        <a14:foregroundMark x1="21000" y1="74245" x2="32000" y2="65719"/>
                        <a14:foregroundMark x1="57000" y1="24571" x2="56250" y2="10361"/>
                        <a14:foregroundMark x1="46000" y1="21729" x2="38500" y2="7578"/>
                        <a14:foregroundMark x1="44000" y1="22439" x2="46000" y2="9651"/>
                        <a14:foregroundMark x1="62438" y1="25044" x2="74188" y2="13914"/>
                        <a14:foregroundMark x1="69188" y1="11308" x2="68188" y2="23623"/>
                        <a14:foregroundMark x1="61687" y1="8940" x2="55000" y2="7815"/>
                        <a14:foregroundMark x1="69688" y1="30728" x2="85688" y2="26702"/>
                        <a14:foregroundMark x1="81688" y1="19597" x2="74438" y2="31202"/>
                        <a14:foregroundMark x1="75188" y1="38780" x2="90938" y2="40438"/>
                        <a14:foregroundMark x1="88938" y1="32623" x2="79688" y2="39964"/>
                        <a14:foregroundMark x1="79438" y1="47780" x2="90688" y2="50562"/>
                        <a14:foregroundMark x1="71688" y1="60746" x2="87438" y2="64062"/>
                        <a14:foregroundMark x1="67938" y1="68088" x2="79188" y2="73771"/>
                        <a14:foregroundMark x1="58250" y1="71877" x2="67188" y2="82534"/>
                        <a14:foregroundMark x1="48500" y1="73771" x2="53250" y2="86560"/>
                        <a14:foregroundMark x1="67938" y1="44701" x2="60500" y2="44227"/>
                        <a14:foregroundMark x1="58500" y1="57904" x2="51500" y2="56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01"/>
          <a:stretch/>
        </p:blipFill>
        <p:spPr bwMode="auto">
          <a:xfrm>
            <a:off x="8229770" y="86082"/>
            <a:ext cx="3372421" cy="331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561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571" y="217574"/>
            <a:ext cx="838991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7310" indent="449580" algn="just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Вирішення зазначених 19 задач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вимірюється </a:t>
            </a: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відповідними індикаторами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Координатором роботи з досягнення ЦРТ та моніторингу на національному рівні Генеральний секретар ООН призначив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Адміністратора ПРООН на посаді Голови групи розвитку ООН. </a:t>
            </a:r>
            <a:endParaRPr lang="uk-UA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7310" indent="449580" algn="just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Тому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ПРООН відіграє важливу роль, допомагаючи країнам  у впровадженні системи екологічно сприятливого управління,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врозробці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ефективних стратегій та створенні інститутів з охорони довкілля та боротьби з бідністю.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indent="44958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Найважливішими завданнями ПРООН вважає боротьбу із злиднями та голодом (ЦРТ-1) та забезпечення екологічної стійкості (ЦРТ-7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9699" y="3941670"/>
            <a:ext cx="764394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135" marR="78740" indent="54102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“Декларації тисячоліття” охороні довкілля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присвячено окремий розділ, з посиланнями на зміни клімату, втрати </a:t>
            </a:r>
            <a:r>
              <a:rPr lang="uk-UA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біорізноманіття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спустелювання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управління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лісовими і водними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ресурсами.</a:t>
            </a:r>
          </a:p>
          <a:p>
            <a:pPr marL="64135" marR="78740" indent="54102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пов'язані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із </a:t>
            </a: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забезпеченням </a:t>
            </a: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екологічної </a:t>
            </a: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стійкості,  </a:t>
            </a:r>
            <a:r>
              <a:rPr lang="uk-UA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відносяться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основних напрямків 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сфері охорони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 в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політиці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програмах, скороченню втрат ресурсів і поліпшенню 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доступу до екологічних служб.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Стратегія сталого розвитку природи і суспільств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23000" y1="62376" x2="32333" y2="81436"/>
                        <a14:foregroundMark x1="46167" y1="9901" x2="52333" y2="7921"/>
                        <a14:foregroundMark x1="53500" y1="14851" x2="50500" y2="5446"/>
                        <a14:foregroundMark x1="35167" y1="37129" x2="74000" y2="78713"/>
                        <a14:foregroundMark x1="74500" y1="59406" x2="74500" y2="59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829" y="68762"/>
            <a:ext cx="4471978" cy="301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aker Tilly випустила третю брошуру з циклу “Сталий розвиток” - Baker Till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76" b="100000" l="441" r="100000">
                        <a14:foregroundMark x1="5433" y1="86837" x2="5433" y2="86837"/>
                        <a14:foregroundMark x1="4258" y1="87934" x2="5727" y2="90128"/>
                        <a14:foregroundMark x1="3818" y1="83364" x2="8811" y2="92139"/>
                        <a14:foregroundMark x1="68722" y1="87203" x2="70925" y2="95064"/>
                        <a14:foregroundMark x1="85022" y1="92139" x2="85022" y2="92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28" y="3412967"/>
            <a:ext cx="4288972" cy="34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7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24" y="0"/>
            <a:ext cx="11662559" cy="150068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u="sng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напрями </a:t>
            </a:r>
            <a:r>
              <a:rPr lang="uk-UA" b="1" u="sng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 </a:t>
            </a:r>
            <a:r>
              <a:rPr lang="uk-UA" b="1" u="sng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ПРООН</a:t>
            </a:r>
            <a:r>
              <a:rPr lang="uk-UA" u="sng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cap="all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80703" y="1436003"/>
            <a:ext cx="10515600" cy="5421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стратегії 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сталого</a:t>
            </a:r>
            <a:r>
              <a:rPr lang="uk-UA" sz="32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ефективна система управління водними</a:t>
            </a:r>
            <a:r>
              <a:rPr lang="uk-UA" sz="32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ресурсами,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доступність сталого</a:t>
            </a:r>
            <a:r>
              <a:rPr lang="uk-UA" sz="3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енергозабезпечення,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збалансоване управління земельними</a:t>
            </a:r>
            <a:r>
              <a:rPr lang="uk-UA" sz="3200" spc="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ресурсами,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охорона та стале використання</a:t>
            </a:r>
            <a:r>
              <a:rPr lang="uk-UA" sz="32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spc="-4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біорізноманіття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поступова ліквідація виробництва </a:t>
            </a:r>
            <a:r>
              <a:rPr lang="uk-UA" sz="3200" spc="-4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озоноруйнуючих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речовин (ОРР),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підготовка звітів щодо багатосторонніх угод з охорони</a:t>
            </a:r>
            <a:r>
              <a:rPr lang="uk-UA" sz="3200" spc="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довкілля,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  <a:tabLst>
                <a:tab pos="638175" algn="l"/>
              </a:tabLst>
            </a:pPr>
            <a:r>
              <a:rPr lang="uk-UA" sz="32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стратегічне партнерство.</a:t>
            </a:r>
            <a:endParaRPr lang="ru-RU" sz="32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18740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955"/>
            <a:ext cx="12100560" cy="66934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/>
              <a:t>Світовий саміт зі сталого розвитку в Йоганнесбурзі (2002 р.)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194" y="997643"/>
            <a:ext cx="114608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3500" indent="449580" algn="just">
              <a:spcBef>
                <a:spcPts val="5"/>
              </a:spcBef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Після зустрічі в Ріо були сподівання на те, що світ нарешті зробить важливі кроки у напрямку забезпечення сталого розвитку. Проте сподівання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несправдилися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безупинно тривало погіршення стану довкілля, бідність в багатьох частинах світу посилювалася,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прискорення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глобалізації не сприяло справедливому розподілу благ. Стало  зрозумілим, що потрібен більш конкретний план реалізації, ніж «Порядок денний на ХХІ</a:t>
            </a: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століття».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Наступним етапом стала зустріч керівників країн та урядів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«Ріо+10» в Йоганнесбурзі 2002 р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(+10 означає 10 років після конференції у Ріо-де-Жанейро).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194" y="3303652"/>
            <a:ext cx="7622371" cy="30469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6675" indent="449580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цьому зібранні було розглянуто результати, досягнуті країнами з виконання зобов’язань, взятих в 1992 та 1997 роках, оцінено успіхи на шляху просування до сталого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64135" marR="66675" indent="449580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Зустріч</a:t>
            </a:r>
            <a:r>
              <a:rPr lang="uk-UA" sz="2400" u="sng" spc="9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2400" u="sng" spc="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Йоганнесбурзі</a:t>
            </a:r>
            <a:r>
              <a:rPr lang="uk-UA" sz="2400" u="sng" spc="1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дала</a:t>
            </a:r>
            <a:r>
              <a:rPr lang="uk-UA" sz="2400" u="sng" spc="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змогу</a:t>
            </a:r>
            <a:r>
              <a:rPr lang="uk-UA" sz="2400" u="sng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закласти</a:t>
            </a:r>
            <a:r>
              <a:rPr lang="uk-UA" sz="2400" u="sng" spc="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важливий</a:t>
            </a:r>
            <a:r>
              <a:rPr lang="uk-UA" sz="2400" u="sng" spc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фундамент</a:t>
            </a:r>
            <a:r>
              <a:rPr lang="uk-UA" sz="2400" spc="8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uk-UA" sz="2400" spc="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spc="-56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uk-UA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значити</a:t>
            </a:r>
            <a:r>
              <a:rPr lang="uk-UA" sz="2400" u="sng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цілі,</a:t>
            </a:r>
            <a:r>
              <a:rPr lang="uk-UA" sz="2400" u="sng" spc="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часові</a:t>
            </a:r>
            <a:r>
              <a:rPr lang="uk-UA" sz="2400" u="sng" spc="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рамки</a:t>
            </a:r>
            <a:r>
              <a:rPr lang="uk-UA" sz="2400" u="sng" spc="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400" u="sng" spc="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зобов’язання</a:t>
            </a:r>
            <a:r>
              <a:rPr lang="uk-UA" sz="2400" u="sng" spc="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400" u="sng" spc="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широкого</a:t>
            </a:r>
            <a:r>
              <a:rPr lang="uk-UA" sz="2400" u="sng" spc="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спектру</a:t>
            </a:r>
            <a:r>
              <a:rPr lang="uk-UA" sz="2400" u="sng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питань,</a:t>
            </a:r>
            <a:r>
              <a:rPr lang="uk-UA" sz="2400" u="sng" spc="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uk-UA" sz="2400" u="sng" spc="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покликані</a:t>
            </a:r>
            <a:r>
              <a:rPr lang="uk-UA" sz="2400" u="sng" spc="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змінити</a:t>
            </a:r>
            <a:r>
              <a:rPr lang="uk-UA" sz="2400" u="sng" spc="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життя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всіх регіонах світу.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675" indent="449580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устріч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підтвердила, що сталий розвиток є одним з центральних питань міжнародного порядку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денного, і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забезпечила прийняття практичних заходів, необхідних для вирішення багатьох актуальних світових проблем.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65" y="3303652"/>
            <a:ext cx="4177743" cy="2775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6251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719" y="602631"/>
            <a:ext cx="11376561" cy="1325563"/>
          </a:xfrm>
        </p:spPr>
        <p:txBody>
          <a:bodyPr>
            <a:normAutofit fontScale="90000"/>
          </a:bodyPr>
          <a:lstStyle/>
          <a:p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Більша частина подальшої роботи була перенесена на місцевий,      національний 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u="sng" spc="-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регіональний рівні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90702" y="1471910"/>
            <a:ext cx="8550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6040" algn="just">
              <a:spcAft>
                <a:spcPts val="0"/>
              </a:spcAft>
            </a:pPr>
            <a:r>
              <a:rPr lang="uk-UA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uk-UA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уряди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було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покладено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головну 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відповідальність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виконання зобов’язань.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algn="just"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Проте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зрозуміло, що самі вони не в змозі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виконати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всю роботу, тому вирішальну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роль з підтримки партнерства, захисту прав і нагляду було відведено</a:t>
            </a:r>
          </a:p>
          <a:p>
            <a:pPr marL="64135" marR="66040" algn="just">
              <a:spcAft>
                <a:spcPts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групам громадянського суспільства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uk-UA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algn="just"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також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приватному сектору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який має у своєму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розпорядженні значні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ресурси,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 та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ноу-хау.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84777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9058">
            <a:off x="10285276" y="3252876"/>
            <a:ext cx="1657416" cy="23342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Johannesburg Declaration on Sustainable Development and Plan of ... -  Google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998" y="1230592"/>
            <a:ext cx="1605088" cy="2457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7862" y="171718"/>
            <a:ext cx="118741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6040" indent="44958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зустрічі було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прийнято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основних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документи: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indent="449580" algn="just"/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Йоганнесбурзьку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декларацію зі сталого розвитку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ставляться основні завдання для досягнення сталого розвитку: подолання бідності, зміна моделей споживання, охорона і раціональне використання природної ресурсної бази. </a:t>
            </a:r>
            <a:endParaRPr lang="ru-RU" sz="2000" dirty="0"/>
          </a:p>
          <a:p>
            <a:pPr marL="64135" marR="66040" indent="449580" algn="just">
              <a:spcAft>
                <a:spcPts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 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виконання рішень,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якому були розставлені пріоритети діяльності.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3099" y="2523254"/>
            <a:ext cx="8850287" cy="35394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4770" indent="449580" algn="just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підтвердила зобов’язання урядів приділяти особливу і першочергову увагу вирішенню глобальних проблем, які створюють загрозу сталому розвитку. В документі визнається той факт, що у світової спільноти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є кошти та ресурси для вирішення проблем,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пов’язаних із подоланням бідності та забезпеченням сталого розвитку, і будуть ініційовані  додаткові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заходи 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 використання  цих  наявних  ресурсів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64135" marR="64770" algn="ctr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Розвинені</a:t>
            </a:r>
            <a:r>
              <a:rPr lang="uk-UA" sz="2000" u="sng" spc="26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країни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були закликані прикласти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конкретних     </a:t>
            </a:r>
          </a:p>
          <a:p>
            <a:pPr marL="64135" marR="64770" algn="ctr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зусиль для забезпечення </a:t>
            </a:r>
            <a:r>
              <a:rPr lang="uk-UA" sz="2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узгоджених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на</a:t>
            </a:r>
            <a:r>
              <a:rPr lang="uk-UA" sz="2000" u="sng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міжнародному рівні </a:t>
            </a:r>
            <a:endParaRPr lang="uk-UA" sz="2000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4770" algn="ctr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обсягів 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офіційної допомоги.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199" y="30726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198" y="15999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6477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276225"/>
          </a:xfrm>
        </p:spPr>
        <p:txBody>
          <a:bodyPr vert="horz" lIns="0" tIns="45720" rIns="0" bIns="0" rtlCol="0" anchor="b">
            <a:normAutofit fontScale="90000"/>
          </a:bodyPr>
          <a:lstStyle/>
          <a:p>
            <a:endParaRPr lang="en-US" altLang="ru-RU" sz="4000"/>
          </a:p>
        </p:txBody>
      </p:sp>
      <p:pic>
        <p:nvPicPr>
          <p:cNvPr id="35843" name="Picture 2" descr="C:\Users\Дима\Desktop\1.png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38589" r="28941" b="31384"/>
          <a:stretch>
            <a:fillRect/>
          </a:stretch>
        </p:blipFill>
        <p:spPr>
          <a:xfrm>
            <a:off x="213756" y="99188"/>
            <a:ext cx="11637818" cy="3960812"/>
          </a:xfrm>
        </p:spPr>
      </p:pic>
    </p:spTree>
    <p:extLst>
      <p:ext uri="{BB962C8B-B14F-4D97-AF65-F5344CB8AC3E}">
        <p14:creationId xmlns:p14="http://schemas.microsoft.com/office/powerpoint/2010/main" val="307966383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22514" y="412461"/>
            <a:ext cx="11364686" cy="326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Зустріч на вищому рівні в Йоганнесбурзі за своєю структурою та результатами відрізнялась від попередніх конференцій ООН.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Вперше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результатами зустрічі стали не тільки заключні документи,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й були створені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добровільні партнерства, які мали </a:t>
            </a:r>
            <a:r>
              <a:rPr lang="uk-UA" sz="20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забезпечувати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збирання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акумуляцію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додаткових ресурсів для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реалізації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відповідних зобов’язань щодо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досягнення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сталого </a:t>
            </a:r>
            <a:r>
              <a:rPr lang="uk-UA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6" descr="In Johannesburg, a shift in emphasis on sustainable development | One  Coun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1" y="3142908"/>
            <a:ext cx="5097011" cy="3317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50312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60923" y="242228"/>
            <a:ext cx="2952626" cy="2349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1333" y="3170011"/>
            <a:ext cx="3112216" cy="228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1303545" y="598488"/>
            <a:ext cx="6272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ru-RU" sz="2400" dirty="0">
                <a:latin typeface="Century Gothic" pitchFamily="34" charset="0"/>
              </a:rPr>
              <a:t>Представитель ГРИНПИС </a:t>
            </a:r>
            <a:r>
              <a:rPr lang="ru-RU" sz="2400" b="1" dirty="0" err="1">
                <a:solidFill>
                  <a:srgbClr val="0070C0"/>
                </a:solidFill>
                <a:latin typeface="Century Gothic" pitchFamily="34" charset="0"/>
              </a:rPr>
              <a:t>Марсело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Century Gothic" pitchFamily="34" charset="0"/>
              </a:rPr>
              <a:t>Фуртадо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2400" dirty="0">
                <a:latin typeface="Century Gothic" pitchFamily="34" charset="0"/>
              </a:rPr>
              <a:t>(</a:t>
            </a:r>
            <a:r>
              <a:rPr lang="ru-RU" sz="2400" dirty="0" err="1">
                <a:latin typeface="Century Gothic" pitchFamily="34" charset="0"/>
              </a:rPr>
              <a:t>Furtado</a:t>
            </a:r>
            <a:r>
              <a:rPr lang="ru-RU" sz="2400" dirty="0">
                <a:latin typeface="Century Gothic" pitchFamily="34" charset="0"/>
              </a:rPr>
              <a:t>) заявил, что Саммит мог бы точнее называться "Саммит торговли и коммерции" , </a:t>
            </a:r>
            <a:endParaRPr lang="ru-RU" sz="2400" dirty="0" smtClean="0">
              <a:latin typeface="Century Gothic" pitchFamily="34" charset="0"/>
            </a:endParaRPr>
          </a:p>
          <a:p>
            <a:pPr defTabSz="457200"/>
            <a:endParaRPr lang="ru-RU" sz="2400" dirty="0">
              <a:latin typeface="Century Gothic" pitchFamily="34" charset="0"/>
            </a:endParaRPr>
          </a:p>
          <a:p>
            <a:pPr defTabSz="457200"/>
            <a:endParaRPr lang="ru-RU" sz="2400" dirty="0" smtClean="0">
              <a:latin typeface="Century Gothic" pitchFamily="34" charset="0"/>
            </a:endParaRPr>
          </a:p>
          <a:p>
            <a:pPr defTabSz="457200"/>
            <a:endParaRPr lang="ru-RU" sz="2400" dirty="0">
              <a:latin typeface="Century Gothic" pitchFamily="34" charset="0"/>
            </a:endParaRPr>
          </a:p>
          <a:p>
            <a:pPr defTabSz="457200"/>
            <a:r>
              <a:rPr lang="ru-RU" sz="2400" dirty="0" smtClean="0">
                <a:latin typeface="Century Gothic" pitchFamily="34" charset="0"/>
              </a:rPr>
              <a:t>а </a:t>
            </a:r>
            <a:r>
              <a:rPr lang="ru-RU" sz="2400" dirty="0">
                <a:latin typeface="Century Gothic" pitchFamily="34" charset="0"/>
              </a:rPr>
              <a:t>представитель Экологической сети малочисленных народов индеец 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Том </a:t>
            </a:r>
            <a:r>
              <a:rPr lang="ru-RU" sz="2400" b="1" dirty="0" err="1">
                <a:solidFill>
                  <a:srgbClr val="0070C0"/>
                </a:solidFill>
                <a:latin typeface="Century Gothic" pitchFamily="34" charset="0"/>
              </a:rPr>
              <a:t>Голдтуз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2400" dirty="0">
                <a:latin typeface="Century Gothic" pitchFamily="34" charset="0"/>
              </a:rPr>
              <a:t>(</a:t>
            </a:r>
            <a:r>
              <a:rPr lang="ru-RU" sz="2400" dirty="0" err="1">
                <a:latin typeface="Century Gothic" pitchFamily="34" charset="0"/>
              </a:rPr>
              <a:t>Goldthooth</a:t>
            </a:r>
            <a:r>
              <a:rPr lang="ru-RU" sz="2400" dirty="0">
                <a:latin typeface="Century Gothic" pitchFamily="34" charset="0"/>
              </a:rPr>
              <a:t>) назвал Саммит "Мировым саммитом по устойчивой жадности"</a:t>
            </a:r>
          </a:p>
        </p:txBody>
      </p:sp>
    </p:spTree>
    <p:extLst>
      <p:ext uri="{BB962C8B-B14F-4D97-AF65-F5344CB8AC3E}">
        <p14:creationId xmlns:p14="http://schemas.microsoft.com/office/powerpoint/2010/main" val="23119465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40856" y="3728522"/>
            <a:ext cx="3743325" cy="3005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546264" y="762948"/>
            <a:ext cx="108429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457200"/>
            <a:r>
              <a:rPr lang="ru-RU" sz="2400" dirty="0">
                <a:latin typeface="Century Gothic" pitchFamily="34" charset="0"/>
              </a:rPr>
              <a:t>Президент </a:t>
            </a:r>
            <a:r>
              <a:rPr lang="ru-RU" sz="2400" dirty="0" err="1">
                <a:latin typeface="Century Gothic" pitchFamily="34" charset="0"/>
              </a:rPr>
              <a:t>World</a:t>
            </a:r>
            <a:r>
              <a:rPr lang="ru-RU" sz="2400" dirty="0">
                <a:latin typeface="Century Gothic" pitchFamily="34" charset="0"/>
              </a:rPr>
              <a:t> </a:t>
            </a:r>
            <a:r>
              <a:rPr lang="ru-RU" sz="2400" dirty="0" err="1">
                <a:latin typeface="Century Gothic" pitchFamily="34" charset="0"/>
              </a:rPr>
              <a:t>Business</a:t>
            </a:r>
            <a:r>
              <a:rPr lang="ru-RU" sz="2400" dirty="0">
                <a:latin typeface="Century Gothic" pitchFamily="34" charset="0"/>
              </a:rPr>
              <a:t> </a:t>
            </a:r>
            <a:r>
              <a:rPr lang="ru-RU" sz="2400" dirty="0" err="1">
                <a:latin typeface="Century Gothic" pitchFamily="34" charset="0"/>
              </a:rPr>
              <a:t>for</a:t>
            </a:r>
            <a:r>
              <a:rPr lang="ru-RU" sz="2400" dirty="0">
                <a:latin typeface="Century Gothic" pitchFamily="34" charset="0"/>
              </a:rPr>
              <a:t> </a:t>
            </a:r>
            <a:r>
              <a:rPr lang="ru-RU" sz="2400" dirty="0" err="1">
                <a:latin typeface="Century Gothic" pitchFamily="34" charset="0"/>
              </a:rPr>
              <a:t>Sustainable</a:t>
            </a:r>
            <a:r>
              <a:rPr lang="ru-RU" sz="2400" dirty="0">
                <a:latin typeface="Century Gothic" pitchFamily="34" charset="0"/>
              </a:rPr>
              <a:t> </a:t>
            </a:r>
            <a:r>
              <a:rPr lang="ru-RU" sz="2400" dirty="0" err="1">
                <a:latin typeface="Century Gothic" pitchFamily="34" charset="0"/>
              </a:rPr>
              <a:t>Development</a:t>
            </a:r>
            <a:r>
              <a:rPr lang="ru-RU" sz="2400" dirty="0">
                <a:latin typeface="Century Gothic" pitchFamily="34" charset="0"/>
              </a:rPr>
              <a:t>-WBDSD - </a:t>
            </a:r>
            <a:r>
              <a:rPr lang="ru-RU" sz="2400" b="1" dirty="0" err="1">
                <a:solidFill>
                  <a:srgbClr val="0070C0"/>
                </a:solidFill>
                <a:latin typeface="Century Gothic" pitchFamily="34" charset="0"/>
              </a:rPr>
              <a:t>Sir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Century Gothic" pitchFamily="34" charset="0"/>
              </a:rPr>
              <a:t>Mark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Century Gothic" pitchFamily="34" charset="0"/>
              </a:rPr>
              <a:t>Moody-Stuart</a:t>
            </a:r>
            <a:r>
              <a:rPr lang="ru-RU" sz="24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2400" dirty="0">
                <a:latin typeface="Century Gothic" pitchFamily="34" charset="0"/>
              </a:rPr>
              <a:t>(бывший глава "Шелл") сказал, </a:t>
            </a:r>
            <a:r>
              <a:rPr lang="ru-RU" sz="2400" dirty="0" smtClean="0">
                <a:latin typeface="Century Gothic" pitchFamily="34" charset="0"/>
              </a:rPr>
              <a:t>что</a:t>
            </a:r>
          </a:p>
          <a:p>
            <a:pPr algn="just" defTabSz="457200"/>
            <a:r>
              <a:rPr lang="ru-RU" sz="2400" dirty="0" smtClean="0">
                <a:latin typeface="Century Gothic" pitchFamily="34" charset="0"/>
              </a:rPr>
              <a:t> </a:t>
            </a:r>
            <a:endParaRPr lang="ru-RU" sz="2400" i="1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1906" y="2256312"/>
            <a:ext cx="691143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457200"/>
            <a:r>
              <a:rPr lang="ru-RU" i="1">
                <a:solidFill>
                  <a:srgbClr val="7030A0"/>
                </a:solidFill>
                <a:latin typeface="Century Gothic" pitchFamily="34" charset="0"/>
              </a:rPr>
              <a:t>бизнес только недавно обнаружил, что </a:t>
            </a:r>
            <a:r>
              <a:rPr lang="ru-RU" sz="2800" i="1">
                <a:solidFill>
                  <a:srgbClr val="7030A0"/>
                </a:solidFill>
                <a:latin typeface="Century Gothic" pitchFamily="34" charset="0"/>
              </a:rPr>
              <a:t>экономическое развитие само по себе недостаточно</a:t>
            </a:r>
            <a:r>
              <a:rPr lang="ru-RU" i="1">
                <a:solidFill>
                  <a:srgbClr val="7030A0"/>
                </a:solidFill>
                <a:latin typeface="Century Gothic" pitchFamily="34" charset="0"/>
              </a:rPr>
              <a:t>, и надо развивать бизнес так, чтобы </a:t>
            </a:r>
            <a:r>
              <a:rPr lang="ru-RU" sz="2800" i="1">
                <a:solidFill>
                  <a:srgbClr val="FF0000"/>
                </a:solidFill>
                <a:latin typeface="Century Gothic" pitchFamily="34" charset="0"/>
              </a:rPr>
              <a:t>все общество </a:t>
            </a:r>
            <a:r>
              <a:rPr lang="ru-RU" i="1">
                <a:solidFill>
                  <a:srgbClr val="7030A0"/>
                </a:solidFill>
                <a:latin typeface="Century Gothic" pitchFamily="34" charset="0"/>
              </a:rPr>
              <a:t>получало выгоду от экономического развития. </a:t>
            </a:r>
            <a:endParaRPr lang="ru-RU" i="1" dirty="0">
              <a:solidFill>
                <a:srgbClr val="7030A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30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167409"/>
            <a:ext cx="112380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6675" indent="449580" algn="just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 виконання рішень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прийнятий в Йоганнесбурзі, може бути ефективним засобом не лише на урядовому рівні для впровадження відповідної національної політики.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675" indent="449580" algn="just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Запропоновані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підходи можна застосовувати й для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місцевих і регіональних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потреб, як основу для 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внесення вирішальних змін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стратегій розвитку із урахуванням сучасних соціально-економічних та екологічних проблем.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035572"/>
            <a:ext cx="11333018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513715">
              <a:spcAft>
                <a:spcPts val="0"/>
              </a:spcAft>
            </a:pP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 складається зі вступу та </a:t>
            </a:r>
            <a:r>
              <a:rPr lang="uk-UA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десяти основних розділів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4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подолання</a:t>
            </a:r>
            <a:r>
              <a:rPr lang="uk-UA" sz="24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бідності;</a:t>
            </a:r>
            <a:endParaRPr lang="ru-RU" sz="2400" spc="-1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4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зміна несталих моделей споживання та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виробництва,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охорона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раціональне використання природної ресурсної</a:t>
            </a:r>
            <a:r>
              <a:rPr lang="uk-UA" sz="24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бази,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6794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сталий розвиток в умовах</a:t>
            </a:r>
            <a:r>
              <a:rPr lang="uk-UA" sz="2400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глобалізації,</a:t>
            </a:r>
            <a:endParaRPr lang="ru-RU" sz="2400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6794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охорона здоров’я і сталий</a:t>
            </a:r>
            <a:r>
              <a:rPr lang="uk-UA" sz="2400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розвиток,</a:t>
            </a:r>
            <a:endParaRPr lang="ru-RU" sz="2400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6794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сталий розвиток малих острівних держав, </a:t>
            </a:r>
            <a:endParaRPr lang="uk-UA" sz="24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200"/>
              <a:tabLst>
                <a:tab pos="679450" algn="l"/>
              </a:tabLst>
            </a:pPr>
            <a:r>
              <a:rPr lang="uk-UA" sz="24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uk-UA" sz="2400" spc="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розвиваються,</a:t>
            </a:r>
            <a:endParaRPr lang="ru-RU" sz="2400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6794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сталий розвиток для Африки,</a:t>
            </a:r>
            <a:endParaRPr lang="ru-RU" sz="2400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6794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інші регіональні</a:t>
            </a:r>
            <a:r>
              <a:rPr lang="uk-UA" sz="24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ініціативи,</a:t>
            </a:r>
            <a:endParaRPr lang="ru-RU" sz="2400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6794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засоби</a:t>
            </a:r>
            <a:r>
              <a:rPr lang="uk-UA" sz="2400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здійснення,</a:t>
            </a:r>
            <a:endParaRPr lang="ru-RU" sz="2400" spc="-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 startAt="4"/>
              <a:tabLst>
                <a:tab pos="755650" algn="l"/>
              </a:tabLst>
            </a:pP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інституційні рамки сталого</a:t>
            </a:r>
            <a:r>
              <a:rPr lang="uk-UA" sz="24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24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4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 descr="ENB @ WSSD - Johannesburg, 26 August - 4 September 200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99" y="4288147"/>
            <a:ext cx="4574351" cy="245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47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8" y="-118753"/>
            <a:ext cx="5809992" cy="311532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011" y="186425"/>
            <a:ext cx="562890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Плані виконання рішень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відмічаються зобов’язання ініціювати </a:t>
            </a:r>
            <a:r>
              <a:rPr lang="uk-UA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конкретні дії та заходи на всіх рівнях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зміцнювати міжнародну співпрацю з урахуванням прийнятих у Ріо принципів, включаючи принцип спільної, але диференційованої відповідальності. 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5002" y="2672239"/>
            <a:ext cx="11792197" cy="4407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115" indent="0">
              <a:buNone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Внаслідок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глобалізації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зовнішні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чинники набувають вирішального значення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успіху чи невдачі національних зусиль країн, що розвиваються. </a:t>
            </a:r>
          </a:p>
          <a:p>
            <a:pPr marL="285115" indent="0">
              <a:buNone/>
            </a:pP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засобів</a:t>
            </a:r>
            <a:r>
              <a:rPr lang="ru-RU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здійснення 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Плану виконання рішень віднесено:</a:t>
            </a:r>
            <a:endParaRPr lang="ru-RU" sz="20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координацію макроекономічної політики</a:t>
            </a:r>
            <a:r>
              <a:rPr lang="uk-UA" sz="20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країн;</a:t>
            </a:r>
            <a:endParaRPr lang="ru-RU" sz="2000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стимулювання припливу прямих іноземних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інвестицій;</a:t>
            </a:r>
            <a:endParaRPr lang="ru-RU" sz="2000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збільшення обсягу офіційної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допомоги;</a:t>
            </a:r>
            <a:endParaRPr lang="ru-RU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679450" algn="l"/>
              </a:tabLst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заохочення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приватного сектора (в </a:t>
            </a:r>
            <a:r>
              <a:rPr lang="uk-UA" sz="2000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т.ч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транснаціональних корпорацій), приватних фондів і організацій громадянського суспільства до надання фінансової і технічної</a:t>
            </a:r>
            <a:r>
              <a:rPr lang="uk-UA" sz="20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допомоги;</a:t>
            </a:r>
            <a:endParaRPr lang="ru-RU" sz="2000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731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770890" algn="l"/>
              </a:tabLst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послаблення надмірного тягаря заборгованості країн, що розвиваються; вирішення пов’язаних з торгівлею питань, які впливають на інтеграцію малих і економічно вразливих країн до багатосторонньої торговельної</a:t>
            </a:r>
            <a:r>
              <a:rPr lang="uk-UA" sz="20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системи;</a:t>
            </a:r>
            <a:endParaRPr lang="ru-RU" sz="2000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8580" lvl="0" indent="-342900">
              <a:spcBef>
                <a:spcPts val="5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737235" algn="l"/>
              </a:tabLst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розширення, полегшення і фінансування доступу до екологічно безпечних технологій</a:t>
            </a:r>
            <a:r>
              <a:rPr lang="uk-UA" sz="2000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тощо.</a:t>
            </a:r>
            <a:endParaRPr lang="ru-RU" sz="2000" spc="-2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43919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UN Millennium Development Goals Summit New York: We Can End Poverty in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651" y="5957047"/>
            <a:ext cx="3505197" cy="731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2" y="551084"/>
            <a:ext cx="11011684" cy="66934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</a:pPr>
            <a:r>
              <a:rPr lang="uk-UA" sz="3600" b="1" dirty="0"/>
              <a:t>Саміт ООН з питань Цілей розвитку </a:t>
            </a:r>
            <a:r>
              <a:rPr lang="uk-UA" sz="3600" b="1" dirty="0" smtClean="0"/>
              <a:t>тисячоліття (</a:t>
            </a:r>
            <a:r>
              <a:rPr lang="uk-UA" sz="3600" b="1" dirty="0"/>
              <a:t>2010 р.)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1075" y="885758"/>
            <a:ext cx="11338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вересні 2010 р. в Нью-Йорку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пройшло засідання Генеральної Асамблеї ООН з питань виконання Цілей розвитку тисячоліття. У саміті взяли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139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керівників держав та урядів.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6514" y="1930705"/>
            <a:ext cx="72285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0960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Саміт завершився прийняттям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глобального плану дій,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спрямованого на реалізацію ЦРТ </a:t>
            </a:r>
            <a:r>
              <a:rPr lang="uk-UA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щодо подолання злиднів 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2015 р</a:t>
            </a:r>
            <a:r>
              <a:rPr lang="uk-UA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також оголошенням нових зобов’язань у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сфері</a:t>
            </a:r>
            <a:r>
              <a:rPr lang="ru-RU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охорони 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здоров’я жінок і дітей та інших ініціатив 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 бідності</a:t>
            </a:r>
            <a:r>
              <a:rPr lang="uk-UA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голоду та </a:t>
            </a:r>
            <a:r>
              <a:rPr lang="uk-UA" sz="20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50 President Obama Addresses Millennium Development Goals Summit At Un  Photos and Premium High Res Pictures - Gett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7" y="4561173"/>
            <a:ext cx="3434497" cy="2412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llennium Development Goals Summit - All Photos - UPI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89" y="1590371"/>
            <a:ext cx="4447946" cy="2509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5010" y="4135994"/>
            <a:ext cx="8636266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резолюції ГА ООН було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відмічено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що найважливіше значення в процесі розвитку має </a:t>
            </a:r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відповідальність національних урядів та самих країн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Єдиного рішення для всіх не існує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Кожна країна несе головну відповідальність за свій економічний і соціальний розвиток, неможливо переоцінити роль національної політики, внутрішньодержавних ресурсів та стратегій розвитку.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5272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635" y="365125"/>
            <a:ext cx="11415022" cy="42780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5405" algn="just"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Рішення, прийняті на саміті, відобразили нелегкий процес досягнення консенсусу між 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діаметрально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протилежними позиціями бідних та багатих країн. </a:t>
            </a:r>
            <a:endParaRPr lang="uk-UA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5405" algn="just">
              <a:spcAft>
                <a:spcPts val="0"/>
              </a:spcAft>
            </a:pPr>
            <a:endParaRPr lang="uk-UA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5405" algn="just">
              <a:spcAft>
                <a:spcPts val="0"/>
              </a:spcAft>
            </a:pP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Одним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найбільшважких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питань для вирішення найближчим часом залишаються проблеми </a:t>
            </a:r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збереження </a:t>
            </a:r>
            <a:r>
              <a:rPr lang="uk-UA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 </a:t>
            </a:r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 його відновлення,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особливо в контексті модернізації програм конкретних 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дій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національному рівні.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17835" y="6311683"/>
            <a:ext cx="3656831" cy="6001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Ukraine's President Viktor Yanukovych speaks during the Millennium Development Goals Summit at the U.N. headquarters in New York, September 22, 2010.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5335" y="4448921"/>
            <a:ext cx="242032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99593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045" y="22112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4135" marR="67945" algn="just">
              <a:spcBef>
                <a:spcPts val="45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Римський  клуб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міжнародна  суспільна організація, яка  </a:t>
            </a:r>
            <a:r>
              <a:rPr lang="uk-UA" sz="1600" spc="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об’єднує</a:t>
            </a:r>
            <a:r>
              <a:rPr lang="uk-UA" sz="1600" spc="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представників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світової</a:t>
            </a:r>
            <a:r>
              <a:rPr lang="uk-UA" sz="1600" spc="1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політичної,</a:t>
            </a:r>
            <a:r>
              <a:rPr lang="uk-UA" sz="1600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фінансової,</a:t>
            </a:r>
            <a:r>
              <a:rPr lang="uk-UA" sz="1600" spc="1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культурної</a:t>
            </a:r>
            <a:r>
              <a:rPr lang="uk-UA" sz="1600" spc="1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uk-UA" sz="1600" spc="1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наукової</a:t>
            </a:r>
            <a:r>
              <a:rPr lang="uk-UA" sz="1600" spc="1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еліти.</a:t>
            </a:r>
            <a:r>
              <a:rPr lang="uk-UA" sz="1600" spc="1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uk-UA" sz="1600" spc="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створена</a:t>
            </a:r>
            <a:r>
              <a:rPr lang="uk-UA" sz="1600" spc="1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італійським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675" algn="just">
              <a:spcAft>
                <a:spcPts val="0"/>
              </a:spcAft>
            </a:pPr>
            <a:r>
              <a:rPr lang="uk-UA" sz="1600" spc="-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промисловцем  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Ауреліо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Печеї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(який   став   її   першим   президентом)   та</a:t>
            </a:r>
            <a:r>
              <a:rPr lang="uk-UA" sz="1600" spc="2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Генеральним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директором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 питань  науки  ОЕСР  Олександром  Кінгом  в 1968  р. </a:t>
            </a:r>
            <a:endParaRPr lang="uk-UA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675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Членами 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клубу є</a:t>
            </a:r>
            <a:r>
              <a:rPr lang="uk-UA" sz="1600" spc="1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100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осіб, жоден з учасників не представляє державну організацію та не відображає тільки</a:t>
            </a:r>
            <a:r>
              <a:rPr lang="uk-UA" sz="1600" spc="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одну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ідеологічну, політичну чи національну точку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зору.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Однією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основних задач Римський клуб вважав залучення уваги світової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спільноти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глобальних проблем через оприлюднення своїх доповідей.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4459" y="3716780"/>
            <a:ext cx="55775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67945" algn="just">
              <a:spcBef>
                <a:spcPts val="330"/>
              </a:spcBef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Організація  внесла  значний  вклад  у 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 перспектив 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  біосфери</a:t>
            </a:r>
            <a:r>
              <a:rPr lang="uk-UA" sz="1600" spc="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пропаганду ідей гармонізації  відносин  людини  та природи  – роботи у сфері</a:t>
            </a:r>
            <a:r>
              <a:rPr lang="uk-UA" sz="1600" spc="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глобального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моделювання,   побудова   перших   комп’ютерних   моделей   світу,   критика </a:t>
            </a:r>
            <a:r>
              <a:rPr lang="uk-UA" sz="1600" spc="2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негативних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тенденцій  </a:t>
            </a:r>
            <a:r>
              <a:rPr lang="uk-UA" sz="1600" spc="6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західної  </a:t>
            </a:r>
            <a:r>
              <a:rPr lang="uk-UA" sz="1600" spc="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цивілізації,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розвінчання  </a:t>
            </a:r>
            <a:r>
              <a:rPr lang="uk-UA" sz="1600" spc="7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технократичного  </a:t>
            </a:r>
            <a:r>
              <a:rPr lang="uk-UA" sz="1600" spc="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міфу  </a:t>
            </a:r>
            <a:r>
              <a:rPr lang="uk-UA" sz="1600" spc="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  </a:t>
            </a:r>
            <a:r>
              <a:rPr lang="uk-UA" sz="1600" spc="7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економічне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зростання   як   найбільш   ефективний   засіб   вирішення   всіх   проблем,   пошук </a:t>
            </a:r>
            <a:r>
              <a:rPr lang="uk-UA" sz="1600" spc="2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шляхів</a:t>
            </a:r>
            <a:r>
              <a:rPr lang="uk-UA" sz="1600" spc="-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гуманізації  суспільства,  заклик  до  світової  громадськості  об’єднати  зусилля,</a:t>
            </a:r>
            <a:r>
              <a:rPr lang="uk-UA" sz="1600" spc="1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зупинити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міжнаціональні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конфлікти, зберегти навколишнє середовище, підвищити якість життя.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4" name="Picture 4" descr="Купити книгу Римський клуб (Ауреліо Печчеї) - 978-966-373-938-0 |  Інтернет-магазин Yakaboo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678">
            <a:off x="403272" y="3540526"/>
            <a:ext cx="1469478" cy="20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304644">
            <a:off x="2873892" y="5241731"/>
            <a:ext cx="2471439" cy="10126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lub of Rome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39" y="3093300"/>
            <a:ext cx="3984024" cy="33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urelio Peccei (197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62" y="3178663"/>
            <a:ext cx="2762022" cy="367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ub of Rome has a skeptical take on the future | Environment| All topics  from climate change to conservation | DW | 09.05.2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25" y="508235"/>
            <a:ext cx="5106091" cy="2872176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19362" y="6639410"/>
            <a:ext cx="2762022" cy="2616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Засновник Римського клубу </a:t>
            </a:r>
            <a:r>
              <a:rPr lang="uk-UA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Ауреліо</a:t>
            </a:r>
            <a:r>
              <a:rPr lang="uk-UA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1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Печеї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53098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44" y="383036"/>
            <a:ext cx="10515600" cy="669348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Контрольні запитання: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580" y="1052384"/>
            <a:ext cx="113519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uk-UA" sz="1600" dirty="0">
              <a:latin typeface="Times New Roman" panose="02020603050405020304" pitchFamily="18" charset="0"/>
            </a:endParaRPr>
          </a:p>
          <a:p>
            <a:pPr marL="342900">
              <a:lnSpc>
                <a:spcPct val="150000"/>
              </a:lnSpc>
            </a:pPr>
            <a:r>
              <a:rPr lang="uk-UA" sz="1600" b="1" dirty="0" smtClean="0">
                <a:latin typeface="Times New Roman" panose="02020603050405020304" pitchFamily="18" charset="0"/>
              </a:rPr>
              <a:t>1.    </a:t>
            </a:r>
            <a:r>
              <a:rPr lang="uk-UA" sz="1600" dirty="0" smtClean="0">
                <a:latin typeface="Times New Roman" panose="02020603050405020304" pitchFamily="18" charset="0"/>
              </a:rPr>
              <a:t>Коли </a:t>
            </a:r>
            <a:r>
              <a:rPr lang="ru-RU" sz="1600" dirty="0" err="1">
                <a:latin typeface="Times New Roman" panose="02020603050405020304" pitchFamily="18" charset="0"/>
              </a:rPr>
              <a:t>відбулась</a:t>
            </a:r>
            <a:r>
              <a:rPr lang="uk-UA" sz="1600" dirty="0">
                <a:latin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</a:rPr>
              <a:t>перша </a:t>
            </a:r>
            <a:r>
              <a:rPr lang="ru-RU" sz="1600" dirty="0" err="1">
                <a:latin typeface="Times New Roman" panose="02020603050405020304" pitchFamily="18" charset="0"/>
              </a:rPr>
              <a:t>Конференція</a:t>
            </a:r>
            <a:r>
              <a:rPr lang="ru-RU" sz="1600" dirty="0">
                <a:latin typeface="Times New Roman" panose="02020603050405020304" pitchFamily="18" charset="0"/>
              </a:rPr>
              <a:t> ООН з проблем </a:t>
            </a:r>
            <a:r>
              <a:rPr lang="ru-RU" sz="1600" dirty="0" err="1">
                <a:latin typeface="Times New Roman" panose="02020603050405020304" pitchFamily="18" charset="0"/>
              </a:rPr>
              <a:t>навколишнього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середовища</a:t>
            </a:r>
            <a:r>
              <a:rPr lang="ru-RU" sz="1600" dirty="0">
                <a:latin typeface="Times New Roman" panose="02020603050405020304" pitchFamily="18" charset="0"/>
              </a:rPr>
              <a:t> (КОНСР-1)? </a:t>
            </a:r>
          </a:p>
          <a:p>
            <a:pPr marL="342900">
              <a:lnSpc>
                <a:spcPct val="150000"/>
              </a:lnSpc>
            </a:pPr>
            <a:r>
              <a:rPr lang="uk-UA" sz="1600" b="1" dirty="0" smtClean="0">
                <a:latin typeface="Times New Roman" panose="02020603050405020304" pitchFamily="18" charset="0"/>
              </a:rPr>
              <a:t>2.   </a:t>
            </a:r>
            <a:r>
              <a:rPr lang="uk-UA" sz="1600" dirty="0" smtClean="0">
                <a:latin typeface="Times New Roman" panose="02020603050405020304" pitchFamily="18" charset="0"/>
              </a:rPr>
              <a:t>Яку </a:t>
            </a:r>
            <a:r>
              <a:rPr lang="uk-UA" sz="1600" dirty="0">
                <a:latin typeface="Times New Roman" panose="02020603050405020304" pitchFamily="18" charset="0"/>
              </a:rPr>
              <a:t>організацію </a:t>
            </a:r>
            <a:r>
              <a:rPr lang="ru-RU" sz="1600" dirty="0">
                <a:latin typeface="Times New Roman" panose="02020603050405020304" pitchFamily="18" charset="0"/>
              </a:rPr>
              <a:t>створила </a:t>
            </a:r>
            <a:r>
              <a:rPr lang="ru-RU" sz="1600" dirty="0" err="1">
                <a:latin typeface="Times New Roman" panose="02020603050405020304" pitchFamily="18" charset="0"/>
              </a:rPr>
              <a:t>Генеральна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Асамблея</a:t>
            </a:r>
            <a:r>
              <a:rPr lang="ru-RU" sz="1600" dirty="0">
                <a:latin typeface="Times New Roman" panose="02020603050405020304" pitchFamily="18" charset="0"/>
              </a:rPr>
              <a:t> ООН у 1984 р.?</a:t>
            </a:r>
          </a:p>
          <a:p>
            <a:pPr marL="342900">
              <a:lnSpc>
                <a:spcPct val="150000"/>
              </a:lnSpc>
            </a:pPr>
            <a:r>
              <a:rPr lang="uk-UA" sz="1600" b="1" dirty="0" smtClean="0">
                <a:latin typeface="Times New Roman" panose="02020603050405020304" pitchFamily="18" charset="0"/>
              </a:rPr>
              <a:t>3.    </a:t>
            </a:r>
            <a:r>
              <a:rPr lang="uk-UA" sz="1600" dirty="0" smtClean="0">
                <a:latin typeface="Times New Roman" panose="02020603050405020304" pitchFamily="18" charset="0"/>
              </a:rPr>
              <a:t>Де </a:t>
            </a:r>
            <a:r>
              <a:rPr lang="uk-UA" sz="1600" dirty="0">
                <a:latin typeface="Times New Roman" panose="02020603050405020304" pitchFamily="18" charset="0"/>
              </a:rPr>
              <a:t>проходила  друга </a:t>
            </a:r>
            <a:r>
              <a:rPr lang="ru-RU" sz="1600" dirty="0" err="1">
                <a:latin typeface="Times New Roman" panose="02020603050405020304" pitchFamily="18" charset="0"/>
              </a:rPr>
              <a:t>Конференція</a:t>
            </a:r>
            <a:r>
              <a:rPr lang="ru-RU" sz="1600" dirty="0">
                <a:latin typeface="Times New Roman" panose="02020603050405020304" pitchFamily="18" charset="0"/>
              </a:rPr>
              <a:t> ООН з </a:t>
            </a:r>
            <a:r>
              <a:rPr lang="ru-RU" sz="1600" dirty="0" err="1">
                <a:latin typeface="Times New Roman" panose="02020603050405020304" pitchFamily="18" charset="0"/>
              </a:rPr>
              <a:t>навколишнього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середовища</a:t>
            </a:r>
            <a:r>
              <a:rPr lang="ru-RU" sz="1600" dirty="0">
                <a:latin typeface="Times New Roman" panose="02020603050405020304" pitchFamily="18" charset="0"/>
              </a:rPr>
              <a:t> й </a:t>
            </a:r>
            <a:r>
              <a:rPr lang="ru-RU" sz="1600" dirty="0" err="1">
                <a:latin typeface="Times New Roman" panose="02020603050405020304" pitchFamily="18" charset="0"/>
              </a:rPr>
              <a:t>розвитку</a:t>
            </a:r>
            <a:r>
              <a:rPr lang="ru-RU" sz="1600" dirty="0">
                <a:latin typeface="Times New Roman" panose="02020603050405020304" pitchFamily="18" charset="0"/>
              </a:rPr>
              <a:t> (КОНСР-2) 1992 р.?</a:t>
            </a:r>
          </a:p>
          <a:p>
            <a:pPr marL="342900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</a:rPr>
              <a:t>4.    </a:t>
            </a:r>
            <a:r>
              <a:rPr lang="ru-RU" sz="1600" dirty="0" err="1" smtClean="0">
                <a:latin typeface="Times New Roman" panose="02020603050405020304" pitchFamily="18" charset="0"/>
              </a:rPr>
              <a:t>Конференція</a:t>
            </a:r>
            <a:r>
              <a:rPr lang="ru-RU" sz="1600" dirty="0" smtClean="0">
                <a:latin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</a:rPr>
              <a:t>в </a:t>
            </a:r>
            <a:r>
              <a:rPr lang="ru-RU" sz="1600" dirty="0" err="1">
                <a:latin typeface="Times New Roman" panose="02020603050405020304" pitchFamily="18" charset="0"/>
              </a:rPr>
              <a:t>Ріо</a:t>
            </a:r>
            <a:r>
              <a:rPr lang="ru-RU" sz="1600" dirty="0">
                <a:latin typeface="Times New Roman" panose="02020603050405020304" pitchFamily="18" charset="0"/>
              </a:rPr>
              <a:t>-де-Жанейро </a:t>
            </a:r>
            <a:r>
              <a:rPr lang="ru-RU" sz="1600" dirty="0" err="1">
                <a:latin typeface="Times New Roman" panose="02020603050405020304" pitchFamily="18" charset="0"/>
              </a:rPr>
              <a:t>прийняла</a:t>
            </a:r>
            <a:r>
              <a:rPr lang="ru-RU" sz="1600" dirty="0">
                <a:latin typeface="Times New Roman" panose="02020603050405020304" pitchFamily="18" charset="0"/>
              </a:rPr>
              <a:t> ряд </a:t>
            </a:r>
            <a:r>
              <a:rPr lang="ru-RU" sz="1600" dirty="0" err="1">
                <a:latin typeface="Times New Roman" panose="02020603050405020304" pitchFamily="18" charset="0"/>
              </a:rPr>
              <a:t>важливих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документів</a:t>
            </a:r>
            <a:r>
              <a:rPr lang="ru-RU" sz="1600" dirty="0">
                <a:latin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</a:rPr>
              <a:t>Яких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саме</a:t>
            </a:r>
            <a:r>
              <a:rPr lang="ru-RU" sz="1600" dirty="0">
                <a:latin typeface="Times New Roman" panose="02020603050405020304" pitchFamily="18" charset="0"/>
              </a:rPr>
              <a:t>? </a:t>
            </a:r>
          </a:p>
          <a:p>
            <a:pPr marL="342900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</a:rPr>
              <a:t>5.    </a:t>
            </a:r>
            <a:r>
              <a:rPr lang="ru-RU" sz="1600" dirty="0" smtClean="0">
                <a:latin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</a:rPr>
              <a:t>якій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Конференції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було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прийнято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Декларацію</a:t>
            </a:r>
            <a:r>
              <a:rPr lang="ru-RU" sz="1600" dirty="0">
                <a:latin typeface="Times New Roman" panose="02020603050405020304" pitchFamily="18" charset="0"/>
              </a:rPr>
              <a:t> «Про </a:t>
            </a:r>
            <a:r>
              <a:rPr lang="ru-RU" sz="1600" dirty="0" err="1">
                <a:latin typeface="Times New Roman" panose="02020603050405020304" pitchFamily="18" charset="0"/>
              </a:rPr>
              <a:t>екологічний</a:t>
            </a:r>
            <a:r>
              <a:rPr lang="ru-RU" sz="1600" dirty="0">
                <a:latin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</a:rPr>
              <a:t>економічний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розвиток</a:t>
            </a:r>
            <a:r>
              <a:rPr lang="ru-RU" sz="1600" dirty="0">
                <a:latin typeface="Times New Roman" panose="02020603050405020304" pitchFamily="18" charset="0"/>
              </a:rPr>
              <a:t>», у </a:t>
            </a:r>
            <a:r>
              <a:rPr lang="ru-RU" sz="1600" dirty="0" err="1">
                <a:latin typeface="Times New Roman" panose="02020603050405020304" pitchFamily="18" charset="0"/>
              </a:rPr>
              <a:t>якій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були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визначені</a:t>
            </a:r>
            <a:r>
              <a:rPr lang="ru-RU" sz="1600" dirty="0">
                <a:latin typeface="Times New Roman" panose="02020603050405020304" pitchFamily="18" charset="0"/>
              </a:rPr>
              <a:t> права й </a:t>
            </a:r>
            <a:r>
              <a:rPr lang="ru-RU" sz="1600" dirty="0" err="1">
                <a:latin typeface="Times New Roman" panose="02020603050405020304" pitchFamily="18" charset="0"/>
              </a:rPr>
              <a:t>обов’язки</a:t>
            </a:r>
            <a:r>
              <a:rPr lang="ru-RU" sz="1600" dirty="0">
                <a:latin typeface="Times New Roman" panose="02020603050405020304" pitchFamily="18" charset="0"/>
              </a:rPr>
              <a:t> держав </a:t>
            </a:r>
            <a:r>
              <a:rPr lang="ru-RU" sz="1600" dirty="0" err="1">
                <a:latin typeface="Times New Roman" panose="02020603050405020304" pitchFamily="18" charset="0"/>
              </a:rPr>
              <a:t>світу</a:t>
            </a:r>
            <a:r>
              <a:rPr lang="ru-RU" sz="1600" dirty="0">
                <a:latin typeface="Times New Roman" panose="02020603050405020304" pitchFamily="18" charset="0"/>
              </a:rPr>
              <a:t> в межах </a:t>
            </a:r>
            <a:r>
              <a:rPr lang="ru-RU" sz="1600" dirty="0" err="1">
                <a:latin typeface="Times New Roman" panose="02020603050405020304" pitchFamily="18" charset="0"/>
              </a:rPr>
              <a:t>концепції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сталого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розвитку</a:t>
            </a:r>
            <a:r>
              <a:rPr lang="ru-RU" sz="1600" dirty="0">
                <a:latin typeface="Times New Roman" panose="02020603050405020304" pitchFamily="18" charset="0"/>
              </a:rPr>
              <a:t>?</a:t>
            </a:r>
          </a:p>
          <a:p>
            <a:pPr marL="342900">
              <a:lnSpc>
                <a:spcPct val="150000"/>
              </a:lnSpc>
            </a:pPr>
            <a:r>
              <a:rPr lang="uk-UA" sz="1600" b="1" dirty="0" smtClean="0">
                <a:latin typeface="Times New Roman" panose="02020603050405020304" pitchFamily="18" charset="0"/>
              </a:rPr>
              <a:t>6.   </a:t>
            </a:r>
            <a:r>
              <a:rPr lang="uk-UA" sz="1600" dirty="0" smtClean="0">
                <a:latin typeface="Times New Roman" panose="02020603050405020304" pitchFamily="18" charset="0"/>
              </a:rPr>
              <a:t>Яку </a:t>
            </a:r>
            <a:r>
              <a:rPr lang="uk-UA" sz="1600" dirty="0">
                <a:latin typeface="Times New Roman" panose="02020603050405020304" pitchFamily="18" charset="0"/>
              </a:rPr>
              <a:t>назву мала програма, що була </a:t>
            </a:r>
            <a:r>
              <a:rPr lang="ru-RU" sz="1600" dirty="0" err="1">
                <a:latin typeface="Times New Roman" panose="02020603050405020304" pitchFamily="18" charset="0"/>
              </a:rPr>
              <a:t>прийнята</a:t>
            </a:r>
            <a:r>
              <a:rPr lang="ru-RU" sz="1600" dirty="0">
                <a:latin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</a:rPr>
              <a:t>конференції</a:t>
            </a:r>
            <a:r>
              <a:rPr lang="ru-RU" sz="1600" dirty="0">
                <a:latin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</a:rPr>
              <a:t>Ріо</a:t>
            </a:r>
            <a:r>
              <a:rPr lang="ru-RU" sz="1600" dirty="0">
                <a:latin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</a:rPr>
              <a:t>засвідчила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встановлення</a:t>
            </a:r>
            <a:r>
              <a:rPr lang="ru-RU" sz="1600" dirty="0">
                <a:latin typeface="Times New Roman" panose="02020603050405020304" pitchFamily="18" charset="0"/>
              </a:rPr>
              <a:t> глобального партнерства </a:t>
            </a:r>
            <a:r>
              <a:rPr lang="ru-RU" sz="1600" dirty="0" smtClean="0">
                <a:latin typeface="Times New Roman" panose="02020603050405020304" pitchFamily="18" charset="0"/>
              </a:rPr>
              <a:t>  </a:t>
            </a:r>
          </a:p>
          <a:p>
            <a:pPr marL="342900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</a:rPr>
              <a:t>        </a:t>
            </a:r>
            <a:r>
              <a:rPr lang="ru-RU" sz="1600" dirty="0" err="1" smtClean="0">
                <a:latin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світу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задля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досягнення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сталого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розвитку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суспільства</a:t>
            </a:r>
            <a:r>
              <a:rPr lang="ru-RU" sz="1600" dirty="0" smtClean="0">
                <a:latin typeface="Times New Roman" panose="02020603050405020304" pitchFamily="18" charset="0"/>
              </a:rPr>
              <a:t>?</a:t>
            </a:r>
            <a:endParaRPr lang="ru-RU" sz="1600" dirty="0"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7028" y="4373857"/>
            <a:ext cx="10171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150000"/>
              </a:lnSpc>
            </a:pPr>
            <a:r>
              <a:rPr lang="uk-UA" sz="1600" b="1" dirty="0" smtClean="0">
                <a:latin typeface="Times New Roman" panose="02020603050405020304" pitchFamily="18" charset="0"/>
              </a:rPr>
              <a:t>7.    </a:t>
            </a:r>
            <a:r>
              <a:rPr lang="uk-UA" sz="1600" dirty="0" smtClean="0">
                <a:latin typeface="Times New Roman" panose="02020603050405020304" pitchFamily="18" charset="0"/>
              </a:rPr>
              <a:t>Коли </a:t>
            </a:r>
            <a:r>
              <a:rPr lang="uk-UA" sz="1600" dirty="0">
                <a:latin typeface="Times New Roman" panose="02020603050405020304" pitchFamily="18" charset="0"/>
              </a:rPr>
              <a:t>були сформульовані вісім глобальних цілей суспільного розвитку, які отримали назву Цілі розвитку тисячоліття?</a:t>
            </a:r>
          </a:p>
          <a:p>
            <a:pPr marL="342900">
              <a:lnSpc>
                <a:spcPct val="150000"/>
              </a:lnSpc>
            </a:pPr>
            <a:r>
              <a:rPr lang="uk-UA" sz="1600" b="1" dirty="0" smtClean="0">
                <a:latin typeface="Times New Roman" panose="02020603050405020304" pitchFamily="18" charset="0"/>
              </a:rPr>
              <a:t> 8.    </a:t>
            </a:r>
            <a:r>
              <a:rPr lang="uk-UA" sz="1600" dirty="0" smtClean="0">
                <a:latin typeface="Times New Roman" panose="02020603050405020304" pitchFamily="18" charset="0"/>
              </a:rPr>
              <a:t>На </a:t>
            </a:r>
            <a:r>
              <a:rPr lang="uk-UA" sz="1600" dirty="0">
                <a:latin typeface="Times New Roman" panose="02020603050405020304" pitchFamily="18" charset="0"/>
              </a:rPr>
              <a:t>що саме були спрямовані перші сім цілей розвитку тисячоліття?</a:t>
            </a:r>
          </a:p>
          <a:p>
            <a:pPr marL="342900">
              <a:lnSpc>
                <a:spcPct val="150000"/>
              </a:lnSpc>
            </a:pPr>
            <a:r>
              <a:rPr lang="uk-UA" sz="1600" dirty="0">
                <a:latin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</a:rPr>
              <a:t>                                       </a:t>
            </a:r>
            <a:r>
              <a:rPr lang="uk-UA" sz="1600" b="1" dirty="0" smtClean="0">
                <a:latin typeface="Times New Roman" panose="02020603050405020304" pitchFamily="18" charset="0"/>
              </a:rPr>
              <a:t> 9.    </a:t>
            </a:r>
            <a:r>
              <a:rPr lang="uk-UA" sz="1600" dirty="0" smtClean="0">
                <a:latin typeface="Times New Roman" panose="02020603050405020304" pitchFamily="18" charset="0"/>
              </a:rPr>
              <a:t>Які </a:t>
            </a:r>
            <a:r>
              <a:rPr lang="uk-UA" sz="1600" dirty="0">
                <a:latin typeface="Times New Roman" panose="02020603050405020304" pitchFamily="18" charset="0"/>
              </a:rPr>
              <a:t>два </a:t>
            </a:r>
            <a:r>
              <a:rPr lang="uk-UA" sz="1600" dirty="0" smtClean="0">
                <a:latin typeface="Times New Roman" panose="02020603050405020304" pitchFamily="18" charset="0"/>
              </a:rPr>
              <a:t> основні </a:t>
            </a:r>
            <a:r>
              <a:rPr lang="uk-UA" sz="1600" dirty="0">
                <a:latin typeface="Times New Roman" panose="02020603050405020304" pitchFamily="18" charset="0"/>
              </a:rPr>
              <a:t>документа було прийнято на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Світовому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саміті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зі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</a:rPr>
              <a:t>сталого</a:t>
            </a:r>
            <a:r>
              <a:rPr lang="ru-RU" sz="1600" dirty="0" smtClean="0">
                <a:latin typeface="Times New Roman" panose="02020603050405020304" pitchFamily="18" charset="0"/>
              </a:rPr>
              <a:t> </a:t>
            </a:r>
          </a:p>
          <a:p>
            <a:pPr marL="342900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</a:rPr>
              <a:t>                                      </a:t>
            </a:r>
            <a:r>
              <a:rPr lang="ru-RU" sz="1600" dirty="0" err="1" smtClean="0">
                <a:latin typeface="Times New Roman" panose="02020603050405020304" pitchFamily="18" charset="0"/>
              </a:rPr>
              <a:t>розвитку</a:t>
            </a:r>
            <a:r>
              <a:rPr lang="ru-RU" sz="1600" dirty="0" smtClean="0">
                <a:latin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</a:rPr>
              <a:t>в </a:t>
            </a:r>
            <a:r>
              <a:rPr lang="ru-RU" sz="1600" dirty="0" err="1">
                <a:latin typeface="Times New Roman" panose="02020603050405020304" pitchFamily="18" charset="0"/>
              </a:rPr>
              <a:t>Йоганнесбурзі</a:t>
            </a:r>
            <a:r>
              <a:rPr lang="ru-RU" sz="1600" dirty="0">
                <a:latin typeface="Times New Roman" panose="02020603050405020304" pitchFamily="18" charset="0"/>
              </a:rPr>
              <a:t>  у 2002 р.?</a:t>
            </a:r>
            <a:endParaRPr lang="uk-UA" sz="1600" dirty="0">
              <a:latin typeface="Times New Roman" panose="02020603050405020304" pitchFamily="18" charset="0"/>
            </a:endParaRPr>
          </a:p>
          <a:p>
            <a:pPr marL="342900">
              <a:lnSpc>
                <a:spcPct val="150000"/>
              </a:lnSpc>
            </a:pPr>
            <a:r>
              <a:rPr lang="uk-UA" sz="1600" b="1" dirty="0">
                <a:latin typeface="Times New Roman" panose="02020603050405020304" pitchFamily="18" charset="0"/>
              </a:rPr>
              <a:t> </a:t>
            </a:r>
            <a:r>
              <a:rPr lang="uk-UA" sz="1600" b="1" dirty="0" smtClean="0">
                <a:latin typeface="Times New Roman" panose="02020603050405020304" pitchFamily="18" charset="0"/>
              </a:rPr>
              <a:t>                                            10.   </a:t>
            </a:r>
            <a:r>
              <a:rPr lang="uk-UA" sz="1600" dirty="0" smtClean="0">
                <a:latin typeface="Times New Roman" panose="02020603050405020304" pitchFamily="18" charset="0"/>
              </a:rPr>
              <a:t>Якою </a:t>
            </a:r>
            <a:r>
              <a:rPr lang="uk-UA" sz="1600" dirty="0">
                <a:latin typeface="Times New Roman" panose="02020603050405020304" pitchFamily="18" charset="0"/>
              </a:rPr>
              <a:t>була мета створення Римського клубу?</a:t>
            </a:r>
          </a:p>
        </p:txBody>
      </p:sp>
      <p:pic>
        <p:nvPicPr>
          <p:cNvPr id="7" name="Picture 2" descr="Документы - ГБДОУ Детский сад №10 Приморского района Санкт-Петербурга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0366">
            <a:off x="11111705" y="2435962"/>
            <a:ext cx="1263608" cy="116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Собрание Собрание Добровольного объединения, Собрание, Связи с  общественностью, команда, логотип png | Klipartz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15" b="92809" l="0" r="99326">
                        <a14:foregroundMark x1="9888" y1="19326" x2="10112" y2="47416"/>
                        <a14:foregroundMark x1="14382" y1="34382" x2="14382" y2="34382"/>
                        <a14:foregroundMark x1="11798" y1="42472" x2="19775" y2="44045"/>
                        <a14:foregroundMark x1="15056" y1="35506" x2="18652" y2="41124"/>
                        <a14:foregroundMark x1="29213" y1="40225" x2="29888" y2="46742"/>
                        <a14:foregroundMark x1="26854" y1="16404" x2="27978" y2="24719"/>
                        <a14:foregroundMark x1="31011" y1="24045" x2="33596" y2="29888"/>
                        <a14:foregroundMark x1="41461" y1="24494" x2="37978" y2="32135"/>
                        <a14:foregroundMark x1="44382" y1="25393" x2="49326" y2="37303"/>
                        <a14:foregroundMark x1="41798" y1="38652" x2="45955" y2="37978"/>
                        <a14:foregroundMark x1="36966" y1="64494" x2="36966" y2="64494"/>
                        <a14:foregroundMark x1="38876" y1="63820" x2="38876" y2="63820"/>
                        <a14:foregroundMark x1="41461" y1="74157" x2="41461" y2="74157"/>
                        <a14:foregroundMark x1="45955" y1="68539" x2="45955" y2="68539"/>
                        <a14:foregroundMark x1="48539" y1="62472" x2="48539" y2="62472"/>
                        <a14:foregroundMark x1="48427" y1="60225" x2="49213" y2="71461"/>
                        <a14:foregroundMark x1="33371" y1="61798" x2="33371" y2="61798"/>
                        <a14:foregroundMark x1="23708" y1="67865" x2="23596" y2="55955"/>
                        <a14:foregroundMark x1="58652" y1="17303" x2="57303" y2="41798"/>
                        <a14:foregroundMark x1="56966" y1="72809" x2="62135" y2="55955"/>
                        <a14:foregroundMark x1="73034" y1="48989" x2="73708" y2="20225"/>
                        <a14:foregroundMark x1="91685" y1="76629" x2="90225" y2="42472"/>
                        <a14:foregroundMark x1="86180" y1="75281" x2="83483" y2="57528"/>
                        <a14:foregroundMark x1="96742" y1="62247" x2="96742" y2="62247"/>
                        <a14:foregroundMark x1="96404" y1="70787" x2="96404" y2="70787"/>
                        <a14:foregroundMark x1="96180" y1="73483" x2="96180" y2="73483"/>
                        <a14:foregroundMark x1="33371" y1="69888" x2="33371" y2="69888"/>
                        <a14:backgroundMark x1="14382" y1="39326" x2="14382" y2="39326"/>
                        <a14:backgroundMark x1="14607" y1="46292" x2="14607" y2="46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9" y="302380"/>
            <a:ext cx="2305306" cy="11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Сроки представления документов по требованию в налоговые органы и их  оформление — Бухонлай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8140" r="14809" b="6206"/>
          <a:stretch/>
        </p:blipFill>
        <p:spPr bwMode="auto">
          <a:xfrm>
            <a:off x="8556497" y="188545"/>
            <a:ext cx="3432021" cy="20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Принят закон о новых штрафах за нарушения при хранении бухгалтерских и  кадровых документов — Бухонлай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9" b="15479"/>
          <a:stretch/>
        </p:blipFill>
        <p:spPr bwMode="auto">
          <a:xfrm>
            <a:off x="10276618" y="5468145"/>
            <a:ext cx="1937154" cy="13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57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 ЗАВДАННЯ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9552" y="1906470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Переглянути відеоматеріали за посиланням:</a:t>
            </a:r>
          </a:p>
          <a:p>
            <a:pPr algn="just"/>
            <a:r>
              <a:rPr lang="en-US" dirty="0"/>
              <a:t>https://inshe.tv/important/2021-01-28/589847/</a:t>
            </a:r>
            <a:endParaRPr lang="uk-UA" dirty="0"/>
          </a:p>
          <a:p>
            <a:r>
              <a:rPr lang="en-US" dirty="0"/>
              <a:t>https://youtu.be/7K4MiWlm1ow</a:t>
            </a:r>
            <a:endParaRPr lang="ru-RU" dirty="0"/>
          </a:p>
          <a:p>
            <a:pPr marL="342900" indent="-342900">
              <a:buAutoNum type="arabicPeriod"/>
            </a:pPr>
            <a:endParaRPr lang="uk-UA" dirty="0"/>
          </a:p>
          <a:p>
            <a:pPr marL="342900" indent="-342900" algn="just">
              <a:buAutoNum type="arabicPeriod"/>
            </a:pPr>
            <a:r>
              <a:rPr lang="uk-UA" dirty="0"/>
              <a:t>Розглянути петицію, розібрати  як і підписати, зафіксувати можливі труднощі та </a:t>
            </a:r>
            <a:r>
              <a:rPr lang="uk-UA" dirty="0" err="1"/>
              <a:t>фейки</a:t>
            </a:r>
            <a:r>
              <a:rPr lang="uk-UA" dirty="0"/>
              <a:t>.</a:t>
            </a:r>
          </a:p>
          <a:p>
            <a:pPr marL="342900" indent="-342900" algn="just">
              <a:buAutoNum type="arabicPeriod"/>
            </a:pPr>
            <a:r>
              <a:rPr lang="uk-UA" dirty="0"/>
              <a:t>Розповісти своїм знайомим, які мають активну життєву позицію і допомогти розібратися їм як це правильно зробити.</a:t>
            </a: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0368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Новый рекорд: Всеобщая декларация прав человека переведена на более 500  языков и диалектов | Новости О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27" y="4246673"/>
            <a:ext cx="4616584" cy="2518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9" y="13559"/>
            <a:ext cx="11017332" cy="669348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uk-UA" sz="3600" b="1" dirty="0"/>
              <a:t>Хронологія прийняття міжнародних </a:t>
            </a:r>
            <a:r>
              <a:rPr lang="uk-UA" sz="3600" b="1" dirty="0" smtClean="0"/>
              <a:t>документів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191" y="565341"/>
            <a:ext cx="1159981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>
              <a:spcBef>
                <a:spcPts val="30"/>
              </a:spcBef>
              <a:spcAft>
                <a:spcPts val="0"/>
              </a:spcAf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78105" indent="541020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1967 р.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Генеральна асамблея ООН виступила з ініціативою проведення міжнародної конференції, на якій були б вироблені міжнародні заходи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обмеження та припинення забруднення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довкілля. Перша конференція ООН з проблем навколишнього середовища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(КОНСР-1)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відбулась у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червні 1972 р. в Стокгольмі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конференції прийнято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Декларацію принципів і План дії,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які поклали початок регулярній міжнародній діяльності з охорони довкілля с рамках</a:t>
            </a:r>
            <a:r>
              <a:rPr lang="uk-UA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ООН.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688" y="2444907"/>
            <a:ext cx="117043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79375" indent="541020" algn="just">
              <a:spcBef>
                <a:spcPts val="5"/>
              </a:spcBef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Стокгольмська </a:t>
            </a:r>
            <a:r>
              <a:rPr lang="uk-UA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Декларація принципів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містить керівні положення, на які повинні спиратись держави у своїх діях, що впливають, чи можуть впливати на стан довкілля.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79375" indent="541020" algn="just">
              <a:spcBef>
                <a:spcPts val="5"/>
              </a:spcBef>
            </a:pPr>
            <a:r>
              <a:rPr lang="uk-UA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Декларації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підкреслено глобальний характер проблем охорони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79375" indent="541020" algn="just">
              <a:spcBef>
                <a:spcPts val="5"/>
              </a:spcBef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першому ж принципі наголошується, що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„кожна людина має право на свободу і сприятливі умови життя у навколишньому середовищі, якість якого дозволяє вести гідне і процвітаюче життя і несе повну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відповідальність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охорону та покращення довкілля в ім’я теперішнього і майбутніх поколінь”.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79375" indent="541020" algn="just">
              <a:spcBef>
                <a:spcPts val="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6" name="Picture 6" descr="101834.jpg | Организация Объединенных Наций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3" b="90000" l="9967" r="95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3" t="2349" r="4593" b="13015"/>
          <a:stretch/>
        </p:blipFill>
        <p:spPr bwMode="auto">
          <a:xfrm rot="635146">
            <a:off x="5144624" y="4566734"/>
            <a:ext cx="1702449" cy="20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Устав ООН | Организация Объединенных Нац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 bwMode="auto">
          <a:xfrm>
            <a:off x="1469392" y="4246673"/>
            <a:ext cx="3117449" cy="28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7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31" y="653453"/>
            <a:ext cx="10515600" cy="2637277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uk-UA" sz="6600" b="1" dirty="0" smtClean="0"/>
              <a:t>Дякую за увагу! </a:t>
            </a:r>
            <a:endParaRPr lang="ru-RU" sz="6600" b="1" dirty="0"/>
          </a:p>
        </p:txBody>
      </p:sp>
      <p:pic>
        <p:nvPicPr>
          <p:cNvPr id="11266" name="Picture 2" descr="Ответный поклон ~ Поэзия (Лирика любовна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44" y="3290730"/>
            <a:ext cx="33051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8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620" y="2380243"/>
            <a:ext cx="117565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Конференція ООН з навколишнього середовища й розвитку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КОНСР-2)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відбулася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3-14 червня 1992 р. у Ріо-де-Жанейро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600" b="1" dirty="0"/>
              <a:t>КОСР-2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переконливо продемонструвала органічний зв'язок проблем бідності як з екологічними проблемами, так і з умовами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життя розвинених країн. Споживання енергії і клімат, торгівля деревиною, проблеми бідності, що підсилюються тиском зростаючою населення на природу й </a:t>
            </a:r>
            <a:r>
              <a:rPr lang="uk-UA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спустелювання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всі ці глобальні та регіональні аспекти привернули увагу в таких масштабах, які були немислимі раніше. </a:t>
            </a:r>
            <a:endParaRPr lang="uk-UA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зв'язку із цим проголошена необхідність переходу на нову стратегію, яка отримала назву </a:t>
            </a:r>
            <a:r>
              <a:rPr lang="uk-UA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“Стратегія сталого  розвитку”.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815" y="303104"/>
            <a:ext cx="11756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78740" indent="54102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1984 р.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Генеральна Асамблея ООН створила Міжнародну комісію з довкілля і розвитку з метою розробки стратегій його охорони, які б забезпечили збалансований розвиток людства до 2000 р. і на більш тривалий період.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814" y="1179914"/>
            <a:ext cx="117565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78740" indent="541020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Комісія представила у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1987 р.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фундаментальну працю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„Наше спільне майбутнє”,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основним висновком якої було те, що для досягнення </a:t>
            </a:r>
            <a:r>
              <a:rPr lang="uk-UA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сталого розвитку,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необхідно, щоб управлінські рішення 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всіх рівнях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приймалися з урахуванням екологічних факторів, а результати управлінських дій не ставили під загрозу здатність майбутніх поколінь задовольняти свої потреби.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Первые шаги Организации Объединенных Наций | Новости О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22" y="4230708"/>
            <a:ext cx="5370162" cy="243263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С России | ЮНКТАД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33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0" r="11409" b="33257"/>
          <a:stretch/>
        </p:blipFill>
        <p:spPr bwMode="auto">
          <a:xfrm>
            <a:off x="1287101" y="3904090"/>
            <a:ext cx="2898480" cy="22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56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382" y="347084"/>
            <a:ext cx="1167819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417830" indent="541020" algn="ctr">
              <a:spcAft>
                <a:spcPts val="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" marR="417830">
              <a:spcAft>
                <a:spcPts val="0"/>
              </a:spcAft>
            </a:pPr>
            <a:r>
              <a:rPr lang="uk-UA" sz="16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Програма дій “Порядок денний на 21 століття”, </a:t>
            </a:r>
            <a:r>
              <a:rPr lang="uk-UA" sz="16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ухвалена в Ріо-де- </a:t>
            </a:r>
            <a:r>
              <a:rPr lang="uk-UA" sz="1600" spc="-4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Жанейро</a:t>
            </a:r>
            <a:r>
              <a:rPr lang="uk-UA" sz="16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1992</a:t>
            </a:r>
            <a:r>
              <a:rPr lang="uk-UA" b="1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endParaRPr lang="ru-RU" b="1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" marR="78740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втілює згоду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178 країн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 діяти в дусі глобального партнерства з метою активації спільних зусиль задля справедливого задоволення потреб нинішнього і майбутнього поколінь.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" marR="78740" algn="just">
              <a:spcAft>
                <a:spcPts val="0"/>
              </a:spcAft>
            </a:pPr>
            <a:r>
              <a:rPr lang="uk-UA" sz="16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1600" b="1" spc="-4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Ольборзька</a:t>
            </a:r>
            <a:r>
              <a:rPr lang="uk-UA" sz="16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хартія “Міста Європи на шляху до сталого </a:t>
            </a:r>
            <a:r>
              <a:rPr lang="uk-UA" sz="1600" b="1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16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sz="1600" b="1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схвалена учасниками Європейської конференції зі сталого розвитку великих і малих міст Європи в м</a:t>
            </a:r>
            <a:r>
              <a:rPr lang="uk-UA" sz="16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b="1" spc="-4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Ольборг</a:t>
            </a:r>
            <a:r>
              <a:rPr lang="uk-UA" sz="16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Данія у 1994</a:t>
            </a:r>
            <a:r>
              <a:rPr lang="uk-UA" sz="1600" b="1" spc="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endParaRPr lang="ru-RU" sz="16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Принципи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 розвитку населених пунктів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проголошено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заключних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документах Конференції ООН з населених пунктів (ХА-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БіТАТ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-ІІ), яка відбулась у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 році в м. Стамбул (Туреччина).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Програма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дій з подальшого впровадження “Порядку денного на 21 століття” («Ріо+5»),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ухвалена Генеральною Асамблеєю ООН на спеціальній сесії “Планета Земля+5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у 1997 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uk-UA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Оргуська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конвенція,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підписана на 4-й Пан-Європейській конференції міністрів охорони навколишнього природного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середовища 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«Довкілля  для  Європи» 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Оргус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Данія, 1998 р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Конвенція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 напрями демократизації доступу громадян до інформації і участі у процесі прийняття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0709" y="3603971"/>
            <a:ext cx="11194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Декларація тисячоліття,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ухвалена на «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Самміті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тисячоліття» у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 2000 року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містить окремий розділ, присвячений охороні довкілля і серед 8 головних цілей розвитку виділяє забезпечення екологічної стійкості природних екосистем і біосфери в цілому.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68138" y="4411648"/>
            <a:ext cx="9997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 дій «Ріо+10»,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ухвалений на Всесвітньому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самміті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зі сталого розвитку в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Йоганнесбурзі у вересні </a:t>
            </a:r>
            <a:endPara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2002 року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Плані дій визначено пріоритети та подальші кроки в напрямку прискореного досягнення цілей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lvl="0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та виконання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завдань, визначених попередніми документами.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64824" y="5242645"/>
            <a:ext cx="9527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 2010 р.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пройшло засідання генеральної Асамблеї ООН з питань виконання Цілей розвитку тисячоліття.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62418"/>
            <a:ext cx="11804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417830" indent="541020" algn="ctr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головних міжнародних документів з проблем сталого розвитку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 віднести наступні: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32366" y="5737001"/>
            <a:ext cx="7733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Порядок денний «Період після 2015 року» і документ «Цілі сталого розвитку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що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розглядався під час ювілейної 70-ї сесії Генеральної Асамблеї ООН (25-27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вересня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року) на Саміті зі збалансованого розвитку ООН (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рік,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Нью-                      </a:t>
            </a:r>
          </a:p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Йорк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США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" name="Picture 2" descr="Принят закон о новых штрафах за нарушения при хранении бухгалтерских и  кадровых документов — Бухонлай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4034" r="20040" b="14497"/>
          <a:stretch/>
        </p:blipFill>
        <p:spPr bwMode="auto">
          <a:xfrm>
            <a:off x="10694749" y="2650249"/>
            <a:ext cx="1466771" cy="105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Документы — Найди меня, мам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r="11007"/>
          <a:stretch/>
        </p:blipFill>
        <p:spPr bwMode="auto">
          <a:xfrm>
            <a:off x="10736301" y="61486"/>
            <a:ext cx="1372969" cy="9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198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C3418-A92D-460F-ABDC-56014AA8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9" y="578457"/>
            <a:ext cx="11129860" cy="669348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uk-UA" sz="3600" b="1" dirty="0"/>
              <a:t>Конференція ООН з навколишнього середовища і розвитку в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Ріо-де-Жанейро (</a:t>
            </a:r>
            <a:r>
              <a:rPr lang="uk-UA" sz="3600" b="1" dirty="0"/>
              <a:t>1992 р.).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505" y="1247805"/>
            <a:ext cx="6151418" cy="313932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6040" indent="457200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червні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1992 р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Ріо-де-Жанейро (Бразилія) відбулася Конференція ООН з навколишнього середовища й розвитку. Ця конференція відома ще як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саміт «Планета Земля»,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оскільки в ній брали участь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керівники 178 країн світу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представники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1600 неурядових організацій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5155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Конференція в Ріо-де-Жанейро прийняла ряд важливих документів: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978535" algn="l"/>
                <a:tab pos="979170" algn="l"/>
              </a:tabLst>
            </a:pP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«Декларація Ріо-де-Жанейро по навколишньому середовищу й</a:t>
            </a:r>
            <a:r>
              <a:rPr lang="uk-UA" sz="16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розвитку»;</a:t>
            </a:r>
            <a:endParaRPr lang="ru-RU" sz="16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978535" algn="l"/>
                <a:tab pos="979170" algn="l"/>
              </a:tabLst>
            </a:pP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«Порядок денний на XX І століття (</a:t>
            </a:r>
            <a:r>
              <a:rPr lang="uk-UA" sz="1600" spc="-4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Аgenda</a:t>
            </a:r>
            <a:r>
              <a:rPr lang="uk-UA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21)»</a:t>
            </a:r>
            <a:endParaRPr lang="ru-RU" sz="16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1019810" algn="l"/>
                <a:tab pos="1020445" algn="l"/>
              </a:tabLst>
            </a:pP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«Рамкова конвенція ООН про зміну</a:t>
            </a:r>
            <a:r>
              <a:rPr lang="uk-UA" sz="1600" spc="-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клімату»;</a:t>
            </a:r>
            <a:endParaRPr lang="ru-RU" sz="1600" spc="-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200"/>
              <a:buFont typeface="Times New Roman" panose="02020603050405020304" pitchFamily="18" charset="0"/>
              <a:buAutoNum type="arabicParenR"/>
              <a:tabLst>
                <a:tab pos="1019810" algn="l"/>
                <a:tab pos="1020445" algn="l"/>
              </a:tabLst>
            </a:pPr>
            <a:r>
              <a:rPr lang="uk-UA" sz="16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«Конвенція ООН про біологічне і ландшафтне різноманіття».</a:t>
            </a:r>
            <a:endParaRPr lang="ru-RU" sz="1600" spc="-4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3923" y="1247805"/>
            <a:ext cx="5941051" cy="387798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6040" algn="just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Конференція констатувала, що людство </a:t>
            </a:r>
            <a:r>
              <a:rPr lang="uk-UA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переживає вирішальний момент своєї історії: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протиріччя між характером розвитку цивілізації та природою досягли межі, і подальший </a:t>
            </a:r>
            <a:r>
              <a:rPr lang="uk-UA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рух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цьому шляху веде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глобальної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катастрофи. </a:t>
            </a:r>
            <a:endParaRPr lang="uk-UA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algn="just">
              <a:spcAft>
                <a:spcPts val="0"/>
              </a:spcAft>
            </a:pPr>
            <a:endParaRPr lang="uk-UA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Сутність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конфлікту в тому, що люди,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оволодівши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матеріало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та енергоємними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технологіями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зруйнували рівновагу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екосистеми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біосфери. </a:t>
            </a:r>
            <a:endParaRPr lang="uk-UA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6040" algn="just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Людство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своїх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 вилучило із земних надр та залучило в </a:t>
            </a:r>
            <a:r>
              <a:rPr lang="uk-UA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соціоекономічні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процеси такі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маси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речовини,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які біосфера </a:t>
            </a:r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здатна переробити </a:t>
            </a:r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без порушення природної рівноваги (гомеостазу).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Climate Change 2015: The Latest Sci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6" b="89508" l="5882" r="95425">
                        <a14:foregroundMark x1="11111" y1="52131" x2="11111" y2="52131"/>
                        <a14:foregroundMark x1="11111" y1="46230" x2="11111" y2="46230"/>
                        <a14:foregroundMark x1="13725" y1="47869" x2="13725" y2="47869"/>
                        <a14:foregroundMark x1="17974" y1="41639" x2="17974" y2="41639"/>
                        <a14:foregroundMark x1="18301" y1="32459" x2="18301" y2="32459"/>
                        <a14:foregroundMark x1="27778" y1="29180" x2="27778" y2="29180"/>
                        <a14:foregroundMark x1="32353" y1="24590" x2="32353" y2="24590"/>
                        <a14:foregroundMark x1="29085" y1="26885" x2="29085" y2="26885"/>
                        <a14:foregroundMark x1="43137" y1="18361" x2="43137" y2="18361"/>
                        <a14:foregroundMark x1="47712" y1="18033" x2="47712" y2="18033"/>
                        <a14:foregroundMark x1="50327" y1="20984" x2="50327" y2="20984"/>
                        <a14:foregroundMark x1="56536" y1="20984" x2="56536" y2="20984"/>
                        <a14:foregroundMark x1="63725" y1="22623" x2="63725" y2="22623"/>
                        <a14:foregroundMark x1="71895" y1="27869" x2="71895" y2="27869"/>
                        <a14:foregroundMark x1="75490" y1="29180" x2="75490" y2="29180"/>
                        <a14:foregroundMark x1="79085" y1="38033" x2="79085" y2="38033"/>
                        <a14:foregroundMark x1="84641" y1="39016" x2="84641" y2="39016"/>
                        <a14:foregroundMark x1="86275" y1="45902" x2="86275" y2="45902"/>
                        <a14:foregroundMark x1="24183" y1="29180" x2="24183" y2="29180"/>
                        <a14:foregroundMark x1="87908" y1="55738" x2="87908" y2="55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6753"/>
          <a:stretch/>
        </p:blipFill>
        <p:spPr bwMode="auto">
          <a:xfrm>
            <a:off x="4167266" y="4624465"/>
            <a:ext cx="3097272" cy="223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7351"/>
          <a:stretch/>
        </p:blipFill>
        <p:spPr>
          <a:xfrm>
            <a:off x="8698369" y="4919364"/>
            <a:ext cx="3493631" cy="1751547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Picture 4" descr="Rio Declaration On Environment and Development: An Assess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2197">
            <a:off x="1289396" y="4903959"/>
            <a:ext cx="1391706" cy="20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70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/>
          <a:srcRect l="4095" t="21182" r="2330" b="16211"/>
          <a:stretch>
            <a:fillRect/>
          </a:stretch>
        </p:blipFill>
        <p:spPr bwMode="auto">
          <a:xfrm>
            <a:off x="1604755" y="558141"/>
            <a:ext cx="9938059" cy="53189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8563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8145" y="352876"/>
            <a:ext cx="10628416" cy="53643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64135" marR="69215" indent="457200" algn="just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Декларація Ріо «Про екологічний та економічний розвиток»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визначала права й обов’язки держав світу в межах концепції сталого розвитку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64135" marR="69215" indent="45720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135" marR="67310" algn="just">
              <a:lnSpc>
                <a:spcPct val="97000"/>
              </a:lnSpc>
              <a:spcBef>
                <a:spcPts val="50"/>
              </a:spcBef>
              <a:spcAft>
                <a:spcPts val="0"/>
              </a:spcAft>
            </a:pPr>
            <a:r>
              <a:rPr lang="uk-UA" sz="16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принципи Декларації Ріо можуть бути сформульовані </a:t>
            </a:r>
            <a:r>
              <a:rPr lang="uk-UA" sz="2000" b="1" kern="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дев’яти позиціях</a:t>
            </a:r>
            <a:r>
              <a:rPr lang="uk-UA" sz="1600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64135" marR="67310" algn="just">
              <a:lnSpc>
                <a:spcPct val="97000"/>
              </a:lnSpc>
              <a:spcBef>
                <a:spcPts val="50"/>
              </a:spcBef>
              <a:spcAft>
                <a:spcPts val="0"/>
              </a:spcAft>
            </a:pPr>
            <a:endParaRPr lang="ru-RU" sz="16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6675" lvl="0" algn="just">
              <a:spcBef>
                <a:spcPts val="5"/>
              </a:spcBef>
              <a:spcAft>
                <a:spcPts val="0"/>
              </a:spcAft>
              <a:buSzPts val="1200"/>
              <a:tabLst>
                <a:tab pos="713105" algn="l"/>
              </a:tabLst>
            </a:pPr>
            <a:r>
              <a:rPr lang="uk-UA" sz="1600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в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центрі уваги невпинного розвитку перебувають люди, які мають абсолютне право на здорове та якісне життя у гармонії з</a:t>
            </a:r>
            <a:r>
              <a:rPr lang="uk-UA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природою;</a:t>
            </a:r>
            <a:endParaRPr lang="ru-RU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7945" lvl="0" algn="just">
              <a:spcAft>
                <a:spcPts val="0"/>
              </a:spcAft>
              <a:buSzPts val="1200"/>
              <a:tabLst>
                <a:tab pos="690245" algn="l"/>
              </a:tabLst>
            </a:pP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2) право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розвиток має бути реалізоване таким чином, щоб задовольняти потреби в розвитку і зберігати довкілля для нинішніх і наступних</a:t>
            </a: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поколінь;</a:t>
            </a:r>
            <a:endParaRPr lang="ru-RU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6675" lvl="0" algn="just">
              <a:spcAft>
                <a:spcPts val="0"/>
              </a:spcAft>
              <a:buSzPts val="1200"/>
              <a:tabLst>
                <a:tab pos="706755" algn="l"/>
              </a:tabLst>
            </a:pP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3) охорона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 має стати невід’ємною частиною процесу розвитку і </a:t>
            </a: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 може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розглядатися окремо від нього;</a:t>
            </a:r>
            <a:endParaRPr lang="ru-RU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7945" lvl="0" algn="just">
              <a:spcAft>
                <a:spcPts val="0"/>
              </a:spcAft>
              <a:buSzPts val="1200"/>
              <a:tabLst>
                <a:tab pos="690245" algn="l"/>
              </a:tabLst>
            </a:pP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4) всі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держави й народи мають співпрацювати для ліквідації бідності і злиднів; це є обов’язковою умовою сталого</a:t>
            </a:r>
            <a:r>
              <a:rPr lang="uk-UA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розвитку;</a:t>
            </a:r>
            <a:endParaRPr lang="ru-RU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4770" lvl="0" algn="just">
              <a:spcBef>
                <a:spcPts val="5"/>
              </a:spcBef>
              <a:spcAft>
                <a:spcPts val="0"/>
              </a:spcAft>
              <a:buSzPts val="1200"/>
              <a:tabLst>
                <a:tab pos="703580" algn="l"/>
              </a:tabLst>
            </a:pP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5) обмеження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вилучення тих моделей виробництва, які не відповідають сталому розвитку;</a:t>
            </a:r>
            <a:endParaRPr lang="ru-RU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  <a:tabLst>
                <a:tab pos="687070" algn="l"/>
              </a:tabLst>
            </a:pP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6) проведення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відповідної демографічної</a:t>
            </a:r>
            <a:r>
              <a:rPr lang="uk-UA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політики;</a:t>
            </a:r>
            <a:endParaRPr lang="ru-RU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5405" lvl="0" algn="just">
              <a:spcAft>
                <a:spcPts val="0"/>
              </a:spcAft>
              <a:buSzPts val="1200"/>
              <a:tabLst>
                <a:tab pos="743585" algn="l"/>
              </a:tabLst>
            </a:pP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7) залучення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питань захисту довкілля всіх зацікавлених громадян. Кожен громадянин повинен мати відповідний доступ до </a:t>
            </a: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інформації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що стосується довкілля, якою володіють державні органи; громадяни повинні отримати можливість брати участь у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прийняття</a:t>
            </a:r>
            <a:r>
              <a:rPr lang="uk-UA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рішень</a:t>
            </a:r>
            <a:r>
              <a:rPr lang="uk-UA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R="65405" lvl="0" algn="just">
              <a:spcAft>
                <a:spcPts val="0"/>
              </a:spcAft>
              <a:buSzPts val="1200"/>
              <a:tabLst>
                <a:tab pos="743585" algn="l"/>
              </a:tabLst>
            </a:pP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активне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залучення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жінок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розв’язання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проблем,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пов’язаних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охороною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розвитком</a:t>
            </a:r>
            <a:r>
              <a:rPr lang="ru-RU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R="65405" lvl="0" algn="just">
              <a:spcAft>
                <a:spcPts val="0"/>
              </a:spcAft>
              <a:buSzPts val="1200"/>
              <a:tabLst>
                <a:tab pos="743585" algn="l"/>
              </a:tabLst>
            </a:pP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мир,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захист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довкілля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взаємопов’язані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pc="-1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невіддільні</a:t>
            </a:r>
            <a:r>
              <a:rPr lang="ru-RU" spc="-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65405" lvl="0" algn="just">
              <a:spcAft>
                <a:spcPts val="0"/>
              </a:spcAft>
              <a:buSzPts val="1200"/>
              <a:tabLst>
                <a:tab pos="743585" algn="l"/>
              </a:tabLst>
            </a:pPr>
            <a:endParaRPr lang="ru-RU" sz="1600" spc="-1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счастливые люди, карикатура, рука, акварель png | PNG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2" b="92935" l="435" r="99783">
                        <a14:foregroundMark x1="17609" y1="45109" x2="17609" y2="45109"/>
                        <a14:foregroundMark x1="17283" y1="45435" x2="23587" y2="55000"/>
                        <a14:foregroundMark x1="42174" y1="70326" x2="36196" y2="57283"/>
                        <a14:foregroundMark x1="40543" y1="87717" x2="38152" y2="83804"/>
                        <a14:foregroundMark x1="45326" y1="84239" x2="45326" y2="84239"/>
                        <a14:foregroundMark x1="44565" y1="75109" x2="44565" y2="75109"/>
                        <a14:foregroundMark x1="64239" y1="54130" x2="55217" y2="77935"/>
                        <a14:foregroundMark x1="82826" y1="56957" x2="77283" y2="73913"/>
                        <a14:foregroundMark x1="76957" y1="84239" x2="76957" y2="84239"/>
                        <a14:foregroundMark x1="75326" y1="75870" x2="75326" y2="75870"/>
                        <a14:foregroundMark x1="82500" y1="79022" x2="82500" y2="79022"/>
                        <a14:foregroundMark x1="84891" y1="85000" x2="84891" y2="85000"/>
                        <a14:foregroundMark x1="82826" y1="80217" x2="82826" y2="80217"/>
                        <a14:foregroundMark x1="84891" y1="49783" x2="84891" y2="49783"/>
                        <a14:foregroundMark x1="57826" y1="50435" x2="57826" y2="50435"/>
                        <a14:foregroundMark x1="57826" y1="50435" x2="57826" y2="50435"/>
                        <a14:foregroundMark x1="77391" y1="43913" x2="77391" y2="43913"/>
                        <a14:foregroundMark x1="76848" y1="43913" x2="76848" y2="43913"/>
                        <a14:foregroundMark x1="93261" y1="71522" x2="93261" y2="71522"/>
                        <a14:foregroundMark x1="90978" y1="66739" x2="90978" y2="66739"/>
                        <a14:foregroundMark x1="46196" y1="52717" x2="46196" y2="52717"/>
                        <a14:foregroundMark x1="30435" y1="54457" x2="30435" y2="54457"/>
                        <a14:foregroundMark x1="32174" y1="39565" x2="32174" y2="39565"/>
                        <a14:foregroundMark x1="32174" y1="39565" x2="32174" y2="39565"/>
                        <a14:foregroundMark x1="13804" y1="66957" x2="13804" y2="66957"/>
                        <a14:foregroundMark x1="13370" y1="66196" x2="13370" y2="66196"/>
                        <a14:foregroundMark x1="12609" y1="66957" x2="12609" y2="66957"/>
                        <a14:foregroundMark x1="12283" y1="68696" x2="12283" y2="68696"/>
                        <a14:foregroundMark x1="13587" y1="68696" x2="14783" y2="70543"/>
                        <a14:foregroundMark x1="46196" y1="32609" x2="46196" y2="32609"/>
                        <a14:foregroundMark x1="39239" y1="82609" x2="41739" y2="78043"/>
                        <a14:foregroundMark x1="38152" y1="86087" x2="40761" y2="80326"/>
                        <a14:foregroundMark x1="44022" y1="84348" x2="46522" y2="77500"/>
                        <a14:foregroundMark x1="46522" y1="78261" x2="45978" y2="85109"/>
                        <a14:foregroundMark x1="59022" y1="73043" x2="62065" y2="58696"/>
                        <a14:foregroundMark x1="62609" y1="61739" x2="56304" y2="69022"/>
                        <a14:foregroundMark x1="59348" y1="60435" x2="59348" y2="61739"/>
                        <a14:foregroundMark x1="59348" y1="61739" x2="59348" y2="61739"/>
                        <a14:foregroundMark x1="62609" y1="60435" x2="60543" y2="68696"/>
                        <a14:foregroundMark x1="62609" y1="63478" x2="62609" y2="63478"/>
                        <a14:foregroundMark x1="56739" y1="69239" x2="56522" y2="65435"/>
                        <a14:foregroundMark x1="73370" y1="55652" x2="73370" y2="55652"/>
                        <a14:foregroundMark x1="73152" y1="56413" x2="66848" y2="62174"/>
                        <a14:foregroundMark x1="57065" y1="51630" x2="54783" y2="53913"/>
                        <a14:foregroundMark x1="54783" y1="53913" x2="54783" y2="53913"/>
                        <a14:foregroundMark x1="55000" y1="54891" x2="58587" y2="60435"/>
                        <a14:foregroundMark x1="72609" y1="56957" x2="65109" y2="61957"/>
                        <a14:foregroundMark x1="64348" y1="63478" x2="68587" y2="60978"/>
                        <a14:foregroundMark x1="67391" y1="61739" x2="61304" y2="65435"/>
                        <a14:foregroundMark x1="74348" y1="56630" x2="67826" y2="62500"/>
                        <a14:foregroundMark x1="69891" y1="61196" x2="61522" y2="64674"/>
                        <a14:foregroundMark x1="58587" y1="61413" x2="53261" y2="51957"/>
                        <a14:foregroundMark x1="59565" y1="59674" x2="57065" y2="47391"/>
                        <a14:backgroundMark x1="42935" y1="85870" x2="42717" y2="81304"/>
                        <a14:backgroundMark x1="69565" y1="51957" x2="68804" y2="56957"/>
                        <a14:backgroundMark x1="59783" y1="52717" x2="60000" y2="57717"/>
                        <a14:backgroundMark x1="67065" y1="59674" x2="67065" y2="59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46" b="6996"/>
          <a:stretch/>
        </p:blipFill>
        <p:spPr bwMode="auto">
          <a:xfrm>
            <a:off x="8863222" y="4892634"/>
            <a:ext cx="3192656" cy="19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00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1418</TotalTime>
  <Words>3542</Words>
  <Application>Microsoft Office PowerPoint</Application>
  <PresentationFormat>Широкоэкранный</PresentationFormat>
  <Paragraphs>263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ЛЕКЦІЯ 2   Тема: Міжнародні документи щодо Сталого розвитку</vt:lpstr>
      <vt:lpstr>Зміст </vt:lpstr>
      <vt:lpstr>Презентация PowerPoint</vt:lpstr>
      <vt:lpstr>Хронологія прийняття міжнародних документів</vt:lpstr>
      <vt:lpstr>Презентация PowerPoint</vt:lpstr>
      <vt:lpstr>Презентация PowerPoint</vt:lpstr>
      <vt:lpstr>Конференція ООН з навколишнього середовища і розвитку в  Ріо-де-Жанейро (1992 р.). </vt:lpstr>
      <vt:lpstr>Презентация PowerPoint</vt:lpstr>
      <vt:lpstr>Презентация PowerPoint</vt:lpstr>
      <vt:lpstr> Отже, мета на майбутнє для всіх країн світу – задоволення потреб сучасності без загрози майбутнім поколінням, покращення якості життя за напрямами:  </vt:lpstr>
      <vt:lpstr>Презентация PowerPoint</vt:lpstr>
      <vt:lpstr>«Порядок денний на ХХІ століття» складається  з 4 розділів та 40 глав. </vt:lpstr>
      <vt:lpstr>Саміт тисячоліття (2000 р.) </vt:lpstr>
      <vt:lpstr>Презентация PowerPoint</vt:lpstr>
      <vt:lpstr>Ціль 1 – Подолання бідності і голоду</vt:lpstr>
      <vt:lpstr>Ціль 2 – Забезпечення якісної освіти впродовж життя</vt:lpstr>
      <vt:lpstr>Ціль 3 – Забезпечення гендерної рівності</vt:lpstr>
      <vt:lpstr>Ціль 4 – Зменшення дитячої смертності</vt:lpstr>
      <vt:lpstr>Ціль 5 – Поліпшення здоров’я матерів</vt:lpstr>
      <vt:lpstr>Ціль 6 – Обмеження поширення ВІЛ-інфекції/СНІДу та туберкульозу і започаткування тенденції до скорочення їх масштабів</vt:lpstr>
      <vt:lpstr>Ціль 7 – Сталий розвиток довкілля</vt:lpstr>
      <vt:lpstr>Ціль 8 – Всесвітнє партнерство з метою розвитку</vt:lpstr>
      <vt:lpstr>Презентация PowerPoint</vt:lpstr>
      <vt:lpstr>Презентация PowerPoint</vt:lpstr>
      <vt:lpstr>Презентация PowerPoint</vt:lpstr>
      <vt:lpstr>основні напрями діяльності ПРООН: </vt:lpstr>
      <vt:lpstr>Світовий саміт зі сталого розвитку в Йоганнесбурзі (2002 р.) </vt:lpstr>
      <vt:lpstr>Більша частина подальшої роботи була перенесена на місцевий,      національний та  регіональний рівні.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Плані виконання рішень відмічаються зобов’язання ініціювати конкретні дії та заходи на всіх рівнях і зміцнювати міжнародну співпрацю з урахуванням прийнятих у Ріо принципів, включаючи принцип спільної, але диференційованої відповідальності. </vt:lpstr>
      <vt:lpstr>Саміт ООН з питань Цілей розвитку тисячоліття (2010 р.) </vt:lpstr>
      <vt:lpstr>Презентация PowerPoint</vt:lpstr>
      <vt:lpstr>Презентация PowerPoint</vt:lpstr>
      <vt:lpstr>Контрольні запитання:</vt:lpstr>
      <vt:lpstr>ПРАКТИЧНЕ ЗАВДАННЯ</vt:lpstr>
      <vt:lpstr>Дякую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RePack by Diakov</cp:lastModifiedBy>
  <cp:revision>114</cp:revision>
  <dcterms:created xsi:type="dcterms:W3CDTF">2020-10-04T11:21:40Z</dcterms:created>
  <dcterms:modified xsi:type="dcterms:W3CDTF">2021-02-24T08:46:06Z</dcterms:modified>
</cp:coreProperties>
</file>