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9" r:id="rId3"/>
    <p:sldId id="262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1752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1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465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27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168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644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47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8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0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22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5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0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2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94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3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58140" y="1151906"/>
            <a:ext cx="11103430" cy="249138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ДИСЦИПЛІНИ:</a:t>
            </a:r>
            <a:b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ФІЛОСОФСЬКІ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 </a:t>
            </a: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д.філософ.н</a:t>
            </a:r>
            <a:r>
              <a:rPr lang="uk-UA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проф. </a:t>
            </a:r>
            <a:r>
              <a:rPr lang="uk-UA" sz="4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В.Г.Воронкова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6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0000"/>
                </a:solidFill>
              </a:rPr>
              <a:t>	Метою курсу </a:t>
            </a:r>
            <a:r>
              <a:rPr lang="uk-UA" sz="2400" b="1" i="1" dirty="0" smtClean="0">
                <a:solidFill>
                  <a:srgbClr val="FF0000"/>
                </a:solidFill>
              </a:rPr>
              <a:t>«Філософські основи наукового пізнання» </a:t>
            </a:r>
            <a:r>
              <a:rPr lang="uk-UA" sz="1600" b="1" dirty="0"/>
              <a:t>є необхідною складовою частиною за вибором студента,	яка є основою </a:t>
            </a:r>
            <a:r>
              <a:rPr lang="uk-UA" sz="1600" b="1" dirty="0" smtClean="0"/>
              <a:t>формування </a:t>
            </a:r>
            <a:r>
              <a:rPr lang="uk-UA" sz="1600" b="1" dirty="0"/>
              <a:t>критичного філософського мислення, формування філософської культури, що є основою наукового пізнання як специфічної форми пізнавальної </a:t>
            </a:r>
            <a:r>
              <a:rPr lang="uk-UA" sz="1600" b="1" dirty="0" smtClean="0"/>
              <a:t>діяльності, </a:t>
            </a:r>
            <a:r>
              <a:rPr lang="uk-UA" sz="1600" b="1" dirty="0"/>
              <a:t>націленої на пізнання сучасної цифрової філософської культури «цифрового десятиліття». </a:t>
            </a:r>
          </a:p>
          <a:p>
            <a:pPr algn="just"/>
            <a:r>
              <a:rPr lang="uk-UA" sz="1600" b="1" dirty="0"/>
              <a:t>Курс «Філософські проблеми наукового пізнання» складається з 4-х змістових модулів: </a:t>
            </a:r>
          </a:p>
          <a:p>
            <a:pPr algn="just"/>
            <a:r>
              <a:rPr lang="uk-UA" sz="1600" b="1" dirty="0"/>
              <a:t>1.	Теоретичні і практичні засади дисципліни «Філософські проблеми наукового </a:t>
            </a:r>
            <a:r>
              <a:rPr lang="uk-UA" sz="1600" b="1" dirty="0" smtClean="0"/>
              <a:t>пізнання». </a:t>
            </a:r>
            <a:r>
              <a:rPr lang="uk-UA" sz="1600" b="1" dirty="0"/>
              <a:t>Еволюція гуманістичного філософського </a:t>
            </a:r>
            <a:r>
              <a:rPr lang="uk-UA" sz="1600" b="1" dirty="0" smtClean="0"/>
              <a:t>пізнання. </a:t>
            </a:r>
            <a:endParaRPr lang="uk-UA" sz="1600" b="1" dirty="0"/>
          </a:p>
          <a:p>
            <a:pPr algn="just"/>
            <a:r>
              <a:rPr lang="uk-UA" sz="1600" b="1" dirty="0"/>
              <a:t>2.	Філософські проблеми креативних цифрових технологій. Пізнання сучасної цифрової культури як культури «цифрового десятиліття».</a:t>
            </a:r>
          </a:p>
          <a:p>
            <a:pPr algn="just"/>
            <a:r>
              <a:rPr lang="uk-UA" sz="1600" b="1" dirty="0"/>
              <a:t>3.	А</a:t>
            </a:r>
            <a:r>
              <a:rPr lang="en-US" sz="1600" b="1" dirty="0" err="1"/>
              <a:t>gile</a:t>
            </a:r>
            <a:r>
              <a:rPr lang="en-US" sz="1600" b="1" dirty="0"/>
              <a:t>-</a:t>
            </a:r>
            <a:r>
              <a:rPr lang="uk-UA" sz="1600" b="1" dirty="0"/>
              <a:t>філософія як філософія складних систем ефективного управління ризиками у цифровому суспільстві та шляхи досягнення стабільного соціуму. Формування адаптивної свідомості та людини.</a:t>
            </a:r>
          </a:p>
          <a:p>
            <a:pPr algn="just"/>
            <a:r>
              <a:rPr lang="uk-UA" sz="1600" b="1" dirty="0"/>
              <a:t>4.	Філософські проблеми  цифрової людини і цифрового суспільства. Забезпечення когнітивної, інформаційної  духовної та морально-психічної стійкості молоді в сучасних умовах. </a:t>
            </a:r>
          </a:p>
          <a:p>
            <a:pPr algn="just"/>
            <a:r>
              <a:rPr lang="ru-RU" sz="1600" b="1" dirty="0" smtClean="0"/>
              <a:t>. </a:t>
            </a:r>
            <a:r>
              <a:rPr lang="ru-RU" sz="1600" b="1" dirty="0"/>
              <a:t>Метою курсу є </a:t>
            </a:r>
            <a:r>
              <a:rPr lang="ru-RU" sz="1600" b="1" dirty="0" err="1"/>
              <a:t>підготовка</a:t>
            </a:r>
            <a:r>
              <a:rPr lang="ru-RU" sz="1600" b="1" dirty="0"/>
              <a:t> </a:t>
            </a:r>
            <a:r>
              <a:rPr lang="ru-RU" sz="1600" b="1" dirty="0" err="1"/>
              <a:t>студентів</a:t>
            </a:r>
            <a:r>
              <a:rPr lang="ru-RU" sz="1600" b="1" dirty="0"/>
              <a:t> до </a:t>
            </a:r>
            <a:r>
              <a:rPr lang="ru-RU" sz="1600" b="1" dirty="0" err="1"/>
              <a:t>розуміння</a:t>
            </a:r>
            <a:r>
              <a:rPr lang="ru-RU" sz="1600" b="1" dirty="0"/>
              <a:t>, </a:t>
            </a:r>
            <a:r>
              <a:rPr lang="ru-RU" sz="1600" b="1" dirty="0" err="1"/>
              <a:t>аналізу</a:t>
            </a:r>
            <a:r>
              <a:rPr lang="ru-RU" sz="1600" b="1" dirty="0"/>
              <a:t> та </a:t>
            </a:r>
            <a:r>
              <a:rPr lang="ru-RU" sz="1600" b="1" dirty="0" err="1"/>
              <a:t>активної</a:t>
            </a:r>
            <a:r>
              <a:rPr lang="ru-RU" sz="1600" b="1" dirty="0"/>
              <a:t> </a:t>
            </a:r>
            <a:r>
              <a:rPr lang="ru-RU" sz="1600" b="1" dirty="0" err="1"/>
              <a:t>участі</a:t>
            </a:r>
            <a:r>
              <a:rPr lang="ru-RU" sz="1600" b="1" dirty="0"/>
              <a:t> у </a:t>
            </a:r>
            <a:r>
              <a:rPr lang="ru-RU" sz="1600" b="1" dirty="0" err="1"/>
              <a:t>розвитку</a:t>
            </a:r>
            <a:r>
              <a:rPr lang="ru-RU" sz="1600" b="1" dirty="0"/>
              <a:t> </a:t>
            </a:r>
            <a:r>
              <a:rPr lang="ru-RU" sz="1600" b="1" dirty="0" err="1" smtClean="0"/>
              <a:t>громадянського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суспільства</a:t>
            </a:r>
            <a:r>
              <a:rPr lang="ru-RU" sz="1600" b="1" dirty="0" smtClean="0"/>
              <a:t> </a:t>
            </a:r>
            <a:r>
              <a:rPr lang="ru-RU" sz="1600" b="1" dirty="0"/>
              <a:t>та </a:t>
            </a:r>
            <a:r>
              <a:rPr lang="ru-RU" sz="1600" b="1" dirty="0" err="1"/>
              <a:t>зміцненні</a:t>
            </a:r>
            <a:r>
              <a:rPr lang="ru-RU" sz="1600" b="1" dirty="0"/>
              <a:t> </a:t>
            </a:r>
            <a:r>
              <a:rPr lang="ru-RU" sz="1600" b="1" dirty="0" err="1"/>
              <a:t>демократії</a:t>
            </a:r>
            <a:r>
              <a:rPr lang="ru-RU" sz="1600" b="1" dirty="0"/>
              <a:t> за </a:t>
            </a:r>
            <a:r>
              <a:rPr lang="ru-RU" sz="1600" b="1" dirty="0" err="1"/>
              <a:t>допомогою</a:t>
            </a:r>
            <a:r>
              <a:rPr lang="ru-RU" sz="1600" b="1" dirty="0"/>
              <a:t> </a:t>
            </a:r>
            <a:r>
              <a:rPr lang="ru-RU" sz="1600" b="1" dirty="0" err="1"/>
              <a:t>сучасних</a:t>
            </a:r>
            <a:r>
              <a:rPr lang="ru-RU" sz="1600" b="1" dirty="0"/>
              <a:t> </a:t>
            </a:r>
            <a:r>
              <a:rPr lang="ru-RU" sz="1600" b="1" dirty="0" err="1"/>
              <a:t>технологій</a:t>
            </a:r>
            <a:r>
              <a:rPr lang="ru-RU" sz="1600" b="1" dirty="0" smtClean="0"/>
              <a:t>.</a:t>
            </a:r>
            <a:r>
              <a:rPr lang="ru-RU" sz="1600" b="1" dirty="0">
                <a:latin typeface="Times New Roman"/>
                <a:ea typeface="Times New Roman"/>
              </a:rPr>
              <a:t> Основною метою </a:t>
            </a:r>
            <a:r>
              <a:rPr lang="ru-RU" sz="1600" b="1" dirty="0" err="1">
                <a:latin typeface="Times New Roman"/>
                <a:ea typeface="Times New Roman"/>
              </a:rPr>
              <a:t>викладання</a:t>
            </a:r>
            <a:r>
              <a:rPr lang="ru-RU" sz="1600" b="1" dirty="0">
                <a:latin typeface="Times New Roman"/>
                <a:ea typeface="Times New Roman"/>
              </a:rPr>
              <a:t> курсу є </a:t>
            </a:r>
            <a:r>
              <a:rPr lang="ru-RU" sz="1600" b="1" dirty="0" err="1">
                <a:latin typeface="Times New Roman"/>
                <a:ea typeface="Times New Roman"/>
              </a:rPr>
              <a:t>отримання</a:t>
            </a:r>
            <a:r>
              <a:rPr lang="ru-RU" sz="1600" b="1" dirty="0">
                <a:latin typeface="Times New Roman"/>
                <a:ea typeface="Times New Roman"/>
              </a:rPr>
              <a:t> компетентностей в </a:t>
            </a:r>
            <a:r>
              <a:rPr lang="ru-RU" sz="1600" b="1" dirty="0" err="1">
                <a:latin typeface="Times New Roman"/>
                <a:ea typeface="Times New Roman"/>
              </a:rPr>
              <a:t>області</a:t>
            </a:r>
            <a:r>
              <a:rPr lang="ru-RU" sz="1600" b="1" dirty="0">
                <a:latin typeface="Times New Roman"/>
                <a:ea typeface="Times New Roman"/>
              </a:rPr>
              <a:t> </a:t>
            </a:r>
            <a:r>
              <a:rPr lang="ru-RU" sz="1600" b="1" dirty="0" err="1">
                <a:latin typeface="Times New Roman"/>
                <a:ea typeface="Times New Roman"/>
              </a:rPr>
              <a:t>оволодіння</a:t>
            </a:r>
            <a:r>
              <a:rPr lang="ru-RU" sz="1600" b="1" dirty="0">
                <a:latin typeface="Times New Roman"/>
                <a:ea typeface="Times New Roman"/>
              </a:rPr>
              <a:t> студентами </a:t>
            </a:r>
            <a:r>
              <a:rPr lang="ru-RU" sz="1600" b="1" dirty="0" err="1">
                <a:latin typeface="Times New Roman"/>
                <a:ea typeface="Times New Roman"/>
              </a:rPr>
              <a:t>теоретичних</a:t>
            </a:r>
            <a:r>
              <a:rPr lang="ru-RU" sz="1600" b="1" dirty="0">
                <a:latin typeface="Times New Roman"/>
                <a:ea typeface="Times New Roman"/>
              </a:rPr>
              <a:t> та </a:t>
            </a:r>
            <a:r>
              <a:rPr lang="ru-RU" sz="1600" b="1" dirty="0" err="1">
                <a:latin typeface="Times New Roman"/>
                <a:ea typeface="Times New Roman"/>
              </a:rPr>
              <a:t>практичних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знань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науково-дослідницької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діяльності</a:t>
            </a:r>
            <a:r>
              <a:rPr lang="ru-RU" sz="1600" b="1" dirty="0">
                <a:latin typeface="Times New Roman"/>
                <a:ea typeface="Times New Roman"/>
              </a:rPr>
              <a:t> у </a:t>
            </a:r>
            <a:r>
              <a:rPr lang="ru-RU" sz="1600" b="1" dirty="0" err="1">
                <a:latin typeface="Times New Roman"/>
                <a:ea typeface="Times New Roman"/>
              </a:rPr>
              <a:t>сфері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філософського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пізнання</a:t>
            </a:r>
            <a:r>
              <a:rPr lang="ru-RU" sz="1600" b="1" dirty="0">
                <a:latin typeface="Times New Roman"/>
                <a:ea typeface="Times New Roman"/>
              </a:rPr>
              <a:t>,  </a:t>
            </a:r>
            <a:r>
              <a:rPr lang="ru-RU" sz="1600" b="1" dirty="0" err="1">
                <a:latin typeface="Times New Roman"/>
                <a:ea typeface="Times New Roman"/>
              </a:rPr>
              <a:t>оволодінння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методологічними</a:t>
            </a:r>
            <a:r>
              <a:rPr lang="ru-RU" sz="1600" b="1" dirty="0">
                <a:latin typeface="Times New Roman"/>
                <a:ea typeface="Times New Roman"/>
              </a:rPr>
              <a:t>  засадами</a:t>
            </a:r>
            <a:r>
              <a:rPr lang="ru-RU" sz="1600" b="1" dirty="0">
                <a:latin typeface="Times New Roman"/>
                <a:ea typeface="MS Mincho"/>
              </a:rPr>
              <a:t>  </a:t>
            </a:r>
            <a:r>
              <a:rPr lang="ru-RU" sz="1600" b="1" dirty="0" err="1">
                <a:latin typeface="Times New Roman"/>
                <a:ea typeface="MS Mincho"/>
              </a:rPr>
              <a:t>культури</a:t>
            </a:r>
            <a:r>
              <a:rPr lang="ru-RU" sz="1600" b="1" dirty="0">
                <a:latin typeface="Times New Roman"/>
                <a:ea typeface="MS Mincho"/>
              </a:rPr>
              <a:t> </a:t>
            </a:r>
            <a:r>
              <a:rPr lang="ru-RU" sz="1600" b="1" dirty="0" err="1">
                <a:latin typeface="Times New Roman"/>
                <a:ea typeface="MS Mincho"/>
              </a:rPr>
              <a:t>філософського</a:t>
            </a:r>
            <a:r>
              <a:rPr lang="ru-RU" sz="1600" b="1" dirty="0">
                <a:latin typeface="Times New Roman"/>
                <a:ea typeface="MS Mincho"/>
              </a:rPr>
              <a:t> і </a:t>
            </a:r>
            <a:r>
              <a:rPr lang="ru-RU" sz="1600" b="1" dirty="0" err="1">
                <a:latin typeface="Times New Roman"/>
                <a:ea typeface="MS Mincho"/>
              </a:rPr>
              <a:t>методологічного</a:t>
            </a:r>
            <a:r>
              <a:rPr lang="ru-RU" sz="1600" b="1" dirty="0">
                <a:latin typeface="Times New Roman"/>
                <a:ea typeface="MS Mincho"/>
              </a:rPr>
              <a:t> </a:t>
            </a:r>
            <a:r>
              <a:rPr lang="ru-RU" sz="1600" b="1" dirty="0" err="1">
                <a:latin typeface="Times New Roman"/>
                <a:ea typeface="MS Mincho"/>
              </a:rPr>
              <a:t>мислення</a:t>
            </a:r>
            <a:r>
              <a:rPr lang="ru-RU" sz="1600" b="1" dirty="0">
                <a:latin typeface="Times New Roman"/>
                <a:ea typeface="MS Mincho"/>
              </a:rPr>
              <a:t>, </a:t>
            </a:r>
            <a:r>
              <a:rPr lang="ru-RU" sz="1600" b="1" dirty="0" err="1">
                <a:latin typeface="Times New Roman"/>
                <a:ea typeface="MS Mincho"/>
              </a:rPr>
              <a:t>щоб</a:t>
            </a:r>
            <a:r>
              <a:rPr lang="ru-RU" sz="1600" b="1" dirty="0">
                <a:latin typeface="Times New Roman"/>
                <a:ea typeface="MS Mincho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здійснювати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наукову</a:t>
            </a:r>
            <a:r>
              <a:rPr lang="ru-RU" sz="1600" b="1" dirty="0">
                <a:latin typeface="Times New Roman"/>
                <a:ea typeface="Times New Roman"/>
              </a:rPr>
              <a:t> та </a:t>
            </a:r>
            <a:r>
              <a:rPr lang="ru-RU" sz="1600" b="1" dirty="0" err="1">
                <a:latin typeface="Times New Roman"/>
                <a:ea typeface="Times New Roman"/>
              </a:rPr>
              <a:t>дослідницьку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діяльність</a:t>
            </a:r>
            <a:r>
              <a:rPr lang="ru-RU" sz="1600" b="1" dirty="0">
                <a:latin typeface="Times New Roman"/>
                <a:ea typeface="Times New Roman"/>
              </a:rPr>
              <a:t> у </a:t>
            </a:r>
            <a:r>
              <a:rPr lang="ru-RU" sz="1600" b="1" dirty="0" err="1">
                <a:latin typeface="Times New Roman"/>
                <a:ea typeface="Times New Roman"/>
              </a:rPr>
              <a:t>своїй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професійній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сфері</a:t>
            </a:r>
            <a:r>
              <a:rPr lang="ru-RU" sz="1600" b="1" dirty="0">
                <a:latin typeface="Times New Roman"/>
                <a:ea typeface="Times New Roman"/>
              </a:rPr>
              <a:t>,</a:t>
            </a:r>
            <a:r>
              <a:rPr lang="ru-RU" sz="1600" b="1" dirty="0">
                <a:latin typeface="Times New Roman"/>
                <a:ea typeface="MS Mincho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формувати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компетентність</a:t>
            </a:r>
            <a:r>
              <a:rPr lang="ru-RU" sz="1600" b="1" dirty="0">
                <a:latin typeface="Times New Roman"/>
                <a:ea typeface="Times New Roman"/>
              </a:rPr>
              <a:t>, в </a:t>
            </a:r>
            <a:r>
              <a:rPr lang="ru-RU" sz="1600" b="1" dirty="0" err="1">
                <a:latin typeface="Times New Roman"/>
                <a:ea typeface="Times New Roman"/>
              </a:rPr>
              <a:t>основі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якої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адаптація</a:t>
            </a:r>
            <a:r>
              <a:rPr lang="ru-RU" sz="1600" b="1" dirty="0">
                <a:latin typeface="Times New Roman"/>
                <a:ea typeface="Times New Roman"/>
              </a:rPr>
              <a:t>  до </a:t>
            </a:r>
            <a:r>
              <a:rPr lang="ru-RU" sz="1600" b="1" dirty="0" err="1">
                <a:latin typeface="Times New Roman"/>
                <a:ea typeface="Times New Roman"/>
              </a:rPr>
              <a:t>складних</a:t>
            </a:r>
            <a:r>
              <a:rPr lang="ru-RU" sz="1600" b="1" dirty="0">
                <a:latin typeface="Times New Roman"/>
                <a:ea typeface="Times New Roman"/>
              </a:rPr>
              <a:t> та </a:t>
            </a:r>
            <a:r>
              <a:rPr lang="ru-RU" sz="1600" b="1" dirty="0" err="1">
                <a:latin typeface="Times New Roman"/>
                <a:ea typeface="Times New Roman"/>
              </a:rPr>
              <a:t>непередбачуваних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ситуацій</a:t>
            </a:r>
            <a:r>
              <a:rPr lang="ru-RU" sz="1600" b="1" dirty="0">
                <a:latin typeface="Times New Roman"/>
                <a:ea typeface="Times New Roman"/>
              </a:rPr>
              <a:t> з </a:t>
            </a:r>
            <a:r>
              <a:rPr lang="ru-RU" sz="1600" b="1" dirty="0" err="1">
                <a:latin typeface="Times New Roman"/>
                <a:ea typeface="Times New Roman"/>
              </a:rPr>
              <a:t>урахуванням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аспектів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соціальної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відповідальності</a:t>
            </a:r>
            <a:r>
              <a:rPr lang="ru-RU" sz="1600" b="1" dirty="0">
                <a:latin typeface="Times New Roman"/>
                <a:ea typeface="Times New Roman"/>
              </a:rPr>
              <a:t>, </a:t>
            </a:r>
            <a:r>
              <a:rPr lang="ru-RU" sz="1600" b="1" dirty="0" err="1">
                <a:latin typeface="Times New Roman"/>
                <a:ea typeface="Times New Roman"/>
              </a:rPr>
              <a:t>забезпечення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когнітивної</a:t>
            </a:r>
            <a:r>
              <a:rPr lang="ru-RU" sz="1600" b="1" dirty="0">
                <a:latin typeface="Times New Roman"/>
                <a:ea typeface="Times New Roman"/>
              </a:rPr>
              <a:t>, </a:t>
            </a:r>
            <a:r>
              <a:rPr lang="ru-RU" sz="1600" b="1" dirty="0" err="1">
                <a:latin typeface="Times New Roman"/>
                <a:ea typeface="Times New Roman"/>
              </a:rPr>
              <a:t>інформаційної</a:t>
            </a:r>
            <a:r>
              <a:rPr lang="ru-RU" sz="1600" b="1" dirty="0">
                <a:latin typeface="Times New Roman"/>
                <a:ea typeface="Times New Roman"/>
              </a:rPr>
              <a:t>  </a:t>
            </a:r>
            <a:r>
              <a:rPr lang="ru-RU" sz="1600" b="1" dirty="0" err="1">
                <a:latin typeface="Times New Roman"/>
                <a:ea typeface="Times New Roman"/>
              </a:rPr>
              <a:t>духовної</a:t>
            </a:r>
            <a:r>
              <a:rPr lang="ru-RU" sz="1600" b="1" dirty="0">
                <a:latin typeface="Times New Roman"/>
                <a:ea typeface="Times New Roman"/>
              </a:rPr>
              <a:t> та морально-</a:t>
            </a:r>
            <a:r>
              <a:rPr lang="ru-RU" sz="1600" b="1" dirty="0" err="1">
                <a:latin typeface="Times New Roman"/>
                <a:ea typeface="Times New Roman"/>
              </a:rPr>
              <a:t>психічної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стійкості</a:t>
            </a:r>
            <a:r>
              <a:rPr lang="ru-RU" sz="1600" b="1" dirty="0">
                <a:latin typeface="Times New Roman"/>
                <a:ea typeface="Times New Roman"/>
              </a:rPr>
              <a:t>, </a:t>
            </a:r>
            <a:r>
              <a:rPr lang="ru-RU" sz="1600" b="1" dirty="0" err="1">
                <a:latin typeface="Times New Roman"/>
                <a:ea typeface="Times New Roman"/>
              </a:rPr>
              <a:t>щоб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протидіяти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розмиванню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свідо</a:t>
            </a:r>
            <a:r>
              <a:rPr lang="uk-UA" sz="1600" b="1" dirty="0" err="1">
                <a:latin typeface="Times New Roman"/>
                <a:ea typeface="Times New Roman"/>
              </a:rPr>
              <a:t>мо</a:t>
            </a:r>
            <a:r>
              <a:rPr lang="ru-RU" sz="1600" b="1" dirty="0" err="1">
                <a:latin typeface="Times New Roman"/>
                <a:ea typeface="Times New Roman"/>
              </a:rPr>
              <a:t>сті</a:t>
            </a:r>
            <a:r>
              <a:rPr lang="ru-RU" sz="1600" b="1" dirty="0">
                <a:latin typeface="Times New Roman"/>
                <a:ea typeface="Times New Roman"/>
              </a:rPr>
              <a:t> </a:t>
            </a:r>
            <a:r>
              <a:rPr lang="ru-RU" sz="1600" b="1" dirty="0" err="1">
                <a:latin typeface="Times New Roman"/>
                <a:ea typeface="Times New Roman"/>
              </a:rPr>
              <a:t>особистості</a:t>
            </a:r>
            <a:r>
              <a:rPr lang="ru-RU" sz="1600" b="1" dirty="0">
                <a:latin typeface="Times New Roman"/>
                <a:ea typeface="Times New Roman"/>
              </a:rPr>
              <a:t>,</a:t>
            </a:r>
            <a:endParaRPr lang="ru-RU" sz="1600" b="1" dirty="0"/>
          </a:p>
          <a:p>
            <a:pPr algn="just"/>
            <a:r>
              <a:rPr lang="ru-RU" sz="1600" b="1" dirty="0"/>
              <a:t>	</a:t>
            </a:r>
            <a:endParaRPr lang="ru-RU" sz="16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97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6906" y="275348"/>
            <a:ext cx="10878207" cy="708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latin typeface="+mj-lt"/>
              </a:rPr>
              <a:t>У результаті вивчення навчальної дисципліни </a:t>
            </a:r>
            <a:r>
              <a:rPr lang="uk-UA" sz="2000" b="1" i="1" dirty="0" smtClean="0">
                <a:solidFill>
                  <a:srgbClr val="FF0000"/>
                </a:solidFill>
                <a:latin typeface="+mj-lt"/>
              </a:rPr>
              <a:t>«ФІЛОСОФСЬКІ ПРОБЛЕМИ НАУКОВОГО ПІЗНАННЯ»</a:t>
            </a:r>
            <a:r>
              <a:rPr lang="ru-RU" sz="2000" b="1" i="1" dirty="0" err="1" smtClean="0">
                <a:solidFill>
                  <a:srgbClr val="FF0000"/>
                </a:solidFill>
                <a:latin typeface="+mj-lt"/>
              </a:rPr>
              <a:t>Цифровий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розвиток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та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електронна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+mj-lt"/>
              </a:rPr>
              <a:t>демократія</a:t>
            </a:r>
            <a:r>
              <a:rPr lang="ru-RU" sz="2000" b="1" i="1" dirty="0">
                <a:solidFill>
                  <a:srgbClr val="FF0000"/>
                </a:solidFill>
                <a:latin typeface="+mj-lt"/>
              </a:rPr>
              <a:t>» </a:t>
            </a:r>
            <a:r>
              <a:rPr lang="ru-RU" i="1" dirty="0" err="1" smtClean="0">
                <a:latin typeface="+mj-lt"/>
              </a:rPr>
              <a:t>злобувач</a:t>
            </a:r>
            <a:r>
              <a:rPr lang="ru-RU" i="1" dirty="0" smtClean="0">
                <a:latin typeface="+mj-lt"/>
              </a:rPr>
              <a:t> </a:t>
            </a:r>
            <a:r>
              <a:rPr lang="uk-UA" i="1" dirty="0" smtClean="0">
                <a:latin typeface="+mj-lt"/>
              </a:rPr>
              <a:t>повинен </a:t>
            </a:r>
            <a:r>
              <a:rPr lang="uk-UA" i="1" dirty="0">
                <a:latin typeface="+mj-lt"/>
              </a:rPr>
              <a:t>набути  таких </a:t>
            </a:r>
            <a:r>
              <a:rPr lang="uk-UA" b="1" i="1" dirty="0">
                <a:latin typeface="+mj-lt"/>
              </a:rPr>
              <a:t>результатів навчання</a:t>
            </a:r>
            <a:r>
              <a:rPr lang="uk-UA" i="1" dirty="0">
                <a:latin typeface="+mj-lt"/>
              </a:rPr>
              <a:t> (знання, уміння тощо) та </a:t>
            </a:r>
            <a:r>
              <a:rPr lang="uk-UA" b="1" i="1" dirty="0" err="1" smtClean="0">
                <a:latin typeface="+mj-lt"/>
              </a:rPr>
              <a:t>компетентностей</a:t>
            </a:r>
            <a:r>
              <a:rPr lang="uk-UA" i="1" dirty="0" smtClean="0">
                <a:latin typeface="+mj-lt"/>
              </a:rPr>
              <a:t>: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У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разі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успішного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  <a:cs typeface="Times New Roman"/>
              </a:rPr>
              <a:t>завершення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курсу студент </a:t>
            </a:r>
            <a:r>
              <a:rPr lang="ru-RU" b="1" u="sng" dirty="0" err="1">
                <a:latin typeface="Times New Roman"/>
                <a:ea typeface="Times New Roman"/>
                <a:cs typeface="Times New Roman"/>
              </a:rPr>
              <a:t>зможе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  <a:cs typeface="Times New Roman"/>
              </a:rPr>
              <a:t>застосовувати</a:t>
            </a: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практиці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набуті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знання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про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філософські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проблеми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наукового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пізнання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оскільки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динамічні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мінливі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умови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невизначеність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неоднозначність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приводять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до того,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ми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повинні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навчати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стійкість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протидіяти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загрозам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промиванню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мізків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ослабленню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свідомості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формувати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когнітивний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імунітет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протидії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всім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загрозам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 та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формувати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віру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у перемогу;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"/>
            </a:pP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використовувати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фундаментальні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та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спеціальні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знання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філософських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проблем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наукового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пізнання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для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зв’язання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задач 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використання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цифрових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технологій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в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своїй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професійній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  <a:cs typeface="Times New Roman"/>
              </a:rPr>
              <a:t>сфері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,</a:t>
            </a:r>
            <a:r>
              <a:rPr lang="uk-UA" b="1" dirty="0">
                <a:latin typeface="Times New Roman"/>
                <a:ea typeface="Times New Roman"/>
                <a:cs typeface="Times New Roman"/>
              </a:rPr>
              <a:t> пов'язаних із захистом особистих даних та забезпеченням </a:t>
            </a:r>
            <a:r>
              <a:rPr lang="uk-UA" b="1" dirty="0" err="1">
                <a:latin typeface="Times New Roman"/>
                <a:ea typeface="Times New Roman"/>
                <a:cs typeface="Times New Roman"/>
              </a:rPr>
              <a:t>кібербезпеки</a:t>
            </a:r>
            <a:r>
              <a:rPr lang="uk-UA" b="1" dirty="0">
                <a:latin typeface="Times New Roman"/>
                <a:ea typeface="Times New Roman"/>
                <a:cs typeface="Times New Roman"/>
              </a:rPr>
              <a:t> у контексті цифрового розвитку;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"/>
            </a:pPr>
            <a:r>
              <a:rPr lang="uk-UA" b="1" dirty="0">
                <a:latin typeface="Times New Roman"/>
                <a:ea typeface="Times New Roman"/>
                <a:cs typeface="Times New Roman"/>
              </a:rPr>
              <a:t> володіти сучасною методологічною і </a:t>
            </a:r>
            <a:r>
              <a:rPr lang="uk-UA" b="1" dirty="0" err="1">
                <a:latin typeface="Times New Roman"/>
                <a:ea typeface="Times New Roman"/>
                <a:cs typeface="Times New Roman"/>
              </a:rPr>
              <a:t>загальнофілософською</a:t>
            </a:r>
            <a:r>
              <a:rPr lang="uk-UA" b="1" dirty="0">
                <a:latin typeface="Times New Roman"/>
                <a:ea typeface="Times New Roman"/>
                <a:cs typeface="Times New Roman"/>
              </a:rPr>
              <a:t> культурою, критичним рефлексивним мисленням, уміннями та навичками застосування філософської методології до аналізу конкретних проблем сьогодення, володіти сучасними концептами, концепціями, теоріями, моделями, парадигмами та моделями розвитку філософського пізнання цифрового світу;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"/>
            </a:pPr>
            <a:r>
              <a:rPr lang="uk-UA" b="1" dirty="0">
                <a:latin typeface="Times New Roman"/>
                <a:ea typeface="MS Mincho"/>
                <a:cs typeface="Times New Roman"/>
              </a:rPr>
              <a:t>планувати і здійснювати наукові та прикладні дослідження у своїй професійній сфері, вміти перетворити наукові факти у процесі дослідження на творчий процес практичного перетворення дійсності, оволодівши методологією критичного мислення та наукової творчості,</a:t>
            </a:r>
            <a:r>
              <a:rPr lang="uk-UA" sz="1600" b="1" dirty="0">
                <a:latin typeface="Times New Roman"/>
                <a:ea typeface="MS Mincho"/>
                <a:cs typeface="Times New Roman"/>
              </a:rPr>
              <a:t> </a:t>
            </a:r>
            <a:r>
              <a:rPr lang="uk-UA" b="1" dirty="0">
                <a:latin typeface="Times New Roman"/>
                <a:ea typeface="MS Mincho"/>
                <a:cs typeface="Times New Roman"/>
              </a:rPr>
              <a:t>формуючи  системне, структурне, філософське, рефлексивне, алгоритмічне, цифрове мислення, в основі якого людина зі стійкою свідомістю,  цілісною особистістю, психологічною загартованістю, яка  протидіє маніпуляціям  та гібридним загрозам, а, отже, когнітивною стійкістю .</a:t>
            </a:r>
            <a:endParaRPr lang="ru-RU" sz="14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uk-UA" b="1" i="1" dirty="0" smtClean="0">
              <a:latin typeface="+mj-lt"/>
            </a:endParaRPr>
          </a:p>
          <a:p>
            <a:pPr algn="just"/>
            <a:endParaRPr lang="ru-RU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175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087820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Основні завдання курсу «Філософські основи наукового пізнання» </a:t>
            </a:r>
            <a:r>
              <a:rPr lang="uk-UA" sz="24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 </a:t>
            </a:r>
            <a:endParaRPr lang="uk-UA" sz="2400" b="1" i="1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Основними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 err="1">
                <a:latin typeface="Times New Roman"/>
                <a:ea typeface="Times New Roman"/>
                <a:cs typeface="Times New Roman"/>
              </a:rPr>
              <a:t>завданнями</a:t>
            </a: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курсу є: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надання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студентам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теоретичних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знань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про 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філософські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проблеми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наукового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пізнання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в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основі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яких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MS Mincho"/>
                <a:cs typeface="Times New Roman"/>
              </a:rPr>
              <a:t>формування</a:t>
            </a:r>
            <a:r>
              <a:rPr lang="ru-RU" dirty="0">
                <a:latin typeface="Times New Roman"/>
                <a:ea typeface="MS Mincho"/>
                <a:cs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креативного 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мислення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що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виховує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здатність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аналізувати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інформацію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ставити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питання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шукати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відповіді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розв'язувати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проблеми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використовуючи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інтелектуальні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технології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.</a:t>
            </a:r>
            <a:r>
              <a:rPr lang="uk-UA" sz="2000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В умовах війни, невизначеності, нестабільності, інформаційної </a:t>
            </a:r>
            <a:r>
              <a:rPr lang="uk-UA" sz="2000" dirty="0" err="1">
                <a:latin typeface="Times New Roman"/>
                <a:ea typeface="Calibri"/>
                <a:cs typeface="Times New Roman"/>
              </a:rPr>
              <a:t>стохастичності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  ми вчимо тому, щоб студенти  розуміли складну природу  гібридних загроз , кібератак і </a:t>
            </a:r>
            <a:r>
              <a:rPr lang="uk-UA" sz="2000" dirty="0" err="1">
                <a:latin typeface="Times New Roman"/>
                <a:ea typeface="Calibri"/>
                <a:cs typeface="Times New Roman"/>
              </a:rPr>
              <a:t>кіберзагроз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  і </a:t>
            </a:r>
            <a:r>
              <a:rPr lang="uk-UA" sz="2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формували </a:t>
            </a:r>
            <a:r>
              <a:rPr lang="uk-UA" sz="20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компетентність, в основі якої адаптація  до складних та непередбачуваних ситуацій з урахуванням аспектів соціальної відповідальності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.  </a:t>
            </a:r>
            <a:r>
              <a:rPr lang="uk-UA" sz="2000" dirty="0" smtClean="0">
                <a:latin typeface="Times New Roman"/>
                <a:ea typeface="Calibri"/>
                <a:cs typeface="Times New Roman"/>
              </a:rPr>
              <a:t>Використовуємо 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методи </a:t>
            </a:r>
            <a:r>
              <a:rPr lang="uk-UA" sz="2000" dirty="0" err="1">
                <a:latin typeface="Times New Roman"/>
                <a:ea typeface="Calibri"/>
                <a:cs typeface="Times New Roman"/>
              </a:rPr>
              <a:t>проактивного</a:t>
            </a:r>
            <a:r>
              <a:rPr lang="uk-UA" sz="2000" dirty="0">
                <a:latin typeface="Times New Roman"/>
                <a:ea typeface="Calibri"/>
                <a:cs typeface="Times New Roman"/>
              </a:rPr>
              <a:t> захисту що  фокусується на виявленні потенційних загроз. Допомагають </a:t>
            </a:r>
            <a:r>
              <a:rPr lang="uk-UA" sz="2000" b="1" dirty="0">
                <a:latin typeface="Times New Roman"/>
                <a:ea typeface="Calibri"/>
                <a:cs typeface="Times New Roman"/>
              </a:rPr>
              <a:t>креативні методи і </a:t>
            </a:r>
            <a:r>
              <a:rPr lang="uk-UA" sz="20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креативне  мислення, що </a:t>
            </a:r>
            <a:r>
              <a:rPr lang="uk-UA" sz="20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виховує здатність аналізувати інформацію, ставити питання, шукати відповіді, розв'язувати проблеми, використовуючи інтелектуальні технології</a:t>
            </a:r>
            <a:r>
              <a:rPr lang="uk-UA" sz="20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uk-UA" sz="2000" dirty="0" smtClean="0">
                <a:latin typeface="Times New Roman"/>
                <a:ea typeface="Calibri"/>
                <a:cs typeface="Times New Roman"/>
              </a:rPr>
              <a:t> Головне завдання – формувати </a:t>
            </a:r>
            <a:r>
              <a:rPr lang="uk-UA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системне</a:t>
            </a:r>
            <a:r>
              <a:rPr lang="uk-UA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 структурне, філософське, рефлексивне, алгоритмічне, цифрове </a:t>
            </a:r>
            <a:r>
              <a:rPr lang="uk-UA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мислення, а </a:t>
            </a:r>
            <a:r>
              <a:rPr lang="uk-UA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це людина зі стійкою свідомістю</a:t>
            </a:r>
            <a:r>
              <a:rPr lang="uk-UA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uk-UA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психологічно загартована, яка  протидіє </a:t>
            </a:r>
            <a:r>
              <a:rPr lang="uk-UA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маніпуляціям, в основі якої з</a:t>
            </a:r>
            <a:r>
              <a:rPr lang="uk-UA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абезпечення </a:t>
            </a:r>
            <a:r>
              <a:rPr lang="uk-UA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когнітивної, </a:t>
            </a:r>
            <a:r>
              <a:rPr lang="uk-UA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інформаційної,</a:t>
            </a:r>
            <a:r>
              <a:rPr lang="uk-UA" sz="24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uk-UA" sz="24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д</a:t>
            </a:r>
            <a:r>
              <a:rPr lang="uk-UA" sz="24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уховної та морально-психічної стійкості, </a:t>
            </a:r>
            <a:r>
              <a:rPr lang="uk-UA" sz="24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оскільки гібридні загрози, війна націлені на людську </a:t>
            </a:r>
            <a:r>
              <a:rPr lang="uk-UA" sz="24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свідомість Курс  націлений на формування </a:t>
            </a:r>
            <a:r>
              <a:rPr lang="uk-UA" sz="2400" dirty="0" smtClean="0">
                <a:latin typeface="Times New Roman"/>
                <a:ea typeface="Calibri"/>
                <a:cs typeface="Times New Roman"/>
              </a:rPr>
              <a:t>імунітету </a:t>
            </a:r>
            <a:r>
              <a:rPr lang="uk-UA" sz="2400" dirty="0">
                <a:latin typeface="Times New Roman"/>
                <a:ea typeface="Calibri"/>
                <a:cs typeface="Times New Roman"/>
              </a:rPr>
              <a:t>проти когнітивного зламу (а це дезорієнтація, дестабілізація деморалізація, до якої хоче привести </a:t>
            </a:r>
            <a:r>
              <a:rPr lang="uk-UA" sz="2400" dirty="0" smtClean="0">
                <a:latin typeface="Times New Roman"/>
                <a:ea typeface="Calibri"/>
                <a:cs typeface="Times New Roman"/>
              </a:rPr>
              <a:t>противник).</a:t>
            </a:r>
            <a:endParaRPr lang="ru-RU" sz="24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9" y="275348"/>
            <a:ext cx="11579670" cy="664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600"/>
              </a:spcAft>
            </a:pPr>
            <a:r>
              <a:rPr lang="uk-UA" sz="2000" b="1" i="1" dirty="0" smtClean="0">
                <a:solidFill>
                  <a:srgbClr val="FF0000"/>
                </a:solidFill>
                <a:cs typeface="Aharoni" panose="02010803020104030203" pitchFamily="2" charset="-79"/>
              </a:rPr>
              <a:t>РЕКОМЕНДОВАНА ЛІТЕРАТУРА З ДИСЦИПЛІНИ «ФІЛОСОФСЬКІ ПРОБЛЕМИ НАУКОВОГО ПІЗНАННЯ» </a:t>
            </a:r>
            <a:r>
              <a:rPr lang="ru-RU" b="1" dirty="0" smtClean="0"/>
              <a:t>1.</a:t>
            </a:r>
            <a:r>
              <a:rPr lang="ru-RU" b="1" dirty="0"/>
              <a:t>  </a:t>
            </a:r>
            <a:r>
              <a:rPr lang="uk-UA" b="1" dirty="0" smtClean="0"/>
              <a:t>Воронкова </a:t>
            </a:r>
            <a:r>
              <a:rPr lang="uk-UA" b="1" dirty="0"/>
              <a:t>Валентина</a:t>
            </a:r>
            <a:r>
              <a:rPr lang="uk-UA" dirty="0"/>
              <a:t>, </a:t>
            </a:r>
            <a:r>
              <a:rPr lang="uk-UA" dirty="0" err="1"/>
              <a:t>Нікітенеко</a:t>
            </a:r>
            <a:r>
              <a:rPr lang="uk-UA" dirty="0"/>
              <a:t> В.О.  Проблема трансформації людини у концепції </a:t>
            </a:r>
            <a:r>
              <a:rPr lang="uk-UA" dirty="0" err="1"/>
              <a:t>трансгуманізму</a:t>
            </a:r>
            <a:r>
              <a:rPr lang="uk-UA" dirty="0"/>
              <a:t>: методологія  цифрової антропології. </a:t>
            </a:r>
            <a:r>
              <a:rPr lang="uk-UA" dirty="0" err="1"/>
              <a:t>Humanities</a:t>
            </a:r>
            <a:r>
              <a:rPr lang="uk-UA" dirty="0"/>
              <a:t>  </a:t>
            </a:r>
            <a:r>
              <a:rPr lang="uk-UA" dirty="0" err="1"/>
              <a:t>studies</a:t>
            </a:r>
            <a:r>
              <a:rPr lang="uk-UA" dirty="0"/>
              <a:t>:  </a:t>
            </a:r>
            <a:r>
              <a:rPr lang="uk-UA" dirty="0" err="1"/>
              <a:t>Collection</a:t>
            </a:r>
            <a:r>
              <a:rPr lang="uk-UA" dirty="0"/>
              <a:t> 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Scientific</a:t>
            </a:r>
            <a:r>
              <a:rPr lang="uk-UA" dirty="0"/>
              <a:t> </a:t>
            </a:r>
            <a:r>
              <a:rPr lang="uk-UA" dirty="0" err="1"/>
              <a:t>Papers</a:t>
            </a:r>
            <a:r>
              <a:rPr lang="uk-UA" dirty="0"/>
              <a:t>  / </a:t>
            </a:r>
            <a:r>
              <a:rPr lang="uk-UA" dirty="0" err="1"/>
              <a:t>Ed.V</a:t>
            </a:r>
            <a:r>
              <a:rPr lang="uk-UA" dirty="0"/>
              <a:t>.  </a:t>
            </a:r>
            <a:r>
              <a:rPr lang="uk-UA" dirty="0" err="1"/>
              <a:t>Voronkova</a:t>
            </a:r>
            <a:r>
              <a:rPr lang="uk-UA" dirty="0"/>
              <a:t>. </a:t>
            </a:r>
            <a:r>
              <a:rPr lang="uk-UA" dirty="0" err="1"/>
              <a:t>Zaporizhzhia</a:t>
            </a:r>
            <a:r>
              <a:rPr lang="uk-UA" dirty="0"/>
              <a:t>  : </a:t>
            </a:r>
            <a:r>
              <a:rPr lang="uk-UA" dirty="0" err="1"/>
              <a:t>Publishinghouse</a:t>
            </a:r>
            <a:r>
              <a:rPr lang="uk-UA" dirty="0"/>
              <a:t> “</a:t>
            </a:r>
            <a:r>
              <a:rPr lang="uk-UA" dirty="0" err="1"/>
              <a:t>Helvetica</a:t>
            </a:r>
            <a:r>
              <a:rPr lang="uk-UA" dirty="0"/>
              <a:t>”, 2023. 16 (93). P. 9-17. </a:t>
            </a:r>
            <a:endParaRPr lang="ru-RU" dirty="0"/>
          </a:p>
          <a:p>
            <a:pPr lvl="0" fontAlgn="base"/>
            <a:r>
              <a:rPr lang="uk-UA" b="1" dirty="0"/>
              <a:t> Воронкова В. Г</a:t>
            </a:r>
            <a:r>
              <a:rPr lang="uk-UA" dirty="0"/>
              <a:t>., Череп А.В., Череп О.Г. Європейська </a:t>
            </a:r>
            <a:r>
              <a:rPr lang="uk-UA" dirty="0" err="1"/>
              <a:t>візія</a:t>
            </a:r>
            <a:r>
              <a:rPr lang="uk-UA" dirty="0"/>
              <a:t> пізнання людини як найвищої цінності гуманізму. </a:t>
            </a:r>
            <a:r>
              <a:rPr lang="uk-UA" dirty="0" err="1"/>
              <a:t>Modern</a:t>
            </a:r>
            <a:r>
              <a:rPr lang="uk-UA" dirty="0"/>
              <a:t> </a:t>
            </a:r>
            <a:r>
              <a:rPr lang="uk-UA" dirty="0" err="1"/>
              <a:t>trends</a:t>
            </a:r>
            <a:r>
              <a:rPr lang="uk-UA" dirty="0"/>
              <a:t> </a:t>
            </a:r>
            <a:r>
              <a:rPr lang="uk-UA" dirty="0" err="1"/>
              <a:t>in</a:t>
            </a:r>
            <a:r>
              <a:rPr lang="uk-UA" dirty="0"/>
              <a:t> </a:t>
            </a:r>
            <a:r>
              <a:rPr lang="uk-UA" dirty="0" err="1"/>
              <a:t>science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practice</a:t>
            </a:r>
            <a:r>
              <a:rPr lang="uk-UA" dirty="0"/>
              <a:t>. </a:t>
            </a:r>
            <a:r>
              <a:rPr lang="uk-UA" dirty="0" err="1"/>
              <a:t>Volume</a:t>
            </a:r>
            <a:r>
              <a:rPr lang="uk-UA" dirty="0"/>
              <a:t> 2 : </a:t>
            </a:r>
            <a:r>
              <a:rPr lang="uk-UA" dirty="0" err="1"/>
              <a:t>collective</a:t>
            </a:r>
            <a:r>
              <a:rPr lang="uk-UA" dirty="0"/>
              <a:t> </a:t>
            </a:r>
            <a:r>
              <a:rPr lang="uk-UA" dirty="0" err="1"/>
              <a:t>monograph</a:t>
            </a:r>
            <a:r>
              <a:rPr lang="uk-UA" dirty="0"/>
              <a:t> / </a:t>
            </a:r>
            <a:r>
              <a:rPr lang="uk-UA" dirty="0" err="1"/>
              <a:t>Compiled</a:t>
            </a:r>
            <a:r>
              <a:rPr lang="uk-UA" dirty="0"/>
              <a:t> </a:t>
            </a:r>
            <a:r>
              <a:rPr lang="uk-UA" dirty="0" err="1"/>
              <a:t>by</a:t>
            </a:r>
            <a:r>
              <a:rPr lang="uk-UA" dirty="0"/>
              <a:t> V. </a:t>
            </a:r>
            <a:r>
              <a:rPr lang="uk-UA" dirty="0" err="1"/>
              <a:t>Shpak</a:t>
            </a:r>
            <a:r>
              <a:rPr lang="uk-UA" dirty="0"/>
              <a:t>; </a:t>
            </a:r>
            <a:r>
              <a:rPr lang="uk-UA" dirty="0" err="1"/>
              <a:t>Chairman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Editorial</a:t>
            </a:r>
            <a:r>
              <a:rPr lang="uk-UA" dirty="0"/>
              <a:t> </a:t>
            </a:r>
            <a:r>
              <a:rPr lang="uk-UA" dirty="0" err="1"/>
              <a:t>Board</a:t>
            </a:r>
            <a:r>
              <a:rPr lang="uk-UA" dirty="0"/>
              <a:t> S. </a:t>
            </a:r>
            <a:r>
              <a:rPr lang="uk-UA" dirty="0" err="1"/>
              <a:t>Tabachnikov</a:t>
            </a:r>
            <a:r>
              <a:rPr lang="uk-UA" dirty="0"/>
              <a:t>. </a:t>
            </a:r>
            <a:r>
              <a:rPr lang="uk-UA" dirty="0" err="1"/>
              <a:t>Sherman</a:t>
            </a:r>
            <a:r>
              <a:rPr lang="uk-UA" dirty="0"/>
              <a:t> </a:t>
            </a:r>
            <a:r>
              <a:rPr lang="uk-UA" dirty="0" err="1"/>
              <a:t>Oaks</a:t>
            </a:r>
            <a:r>
              <a:rPr lang="uk-UA" dirty="0"/>
              <a:t>, </a:t>
            </a:r>
            <a:r>
              <a:rPr lang="uk-UA" dirty="0" err="1"/>
              <a:t>California</a:t>
            </a:r>
            <a:r>
              <a:rPr lang="uk-UA" dirty="0"/>
              <a:t> : GS </a:t>
            </a:r>
            <a:r>
              <a:rPr lang="uk-UA" dirty="0" err="1"/>
              <a:t>Publishing</a:t>
            </a:r>
            <a:r>
              <a:rPr lang="uk-UA" dirty="0"/>
              <a:t>. </a:t>
            </a:r>
            <a:r>
              <a:rPr lang="uk-UA" dirty="0" err="1"/>
              <a:t>Services</a:t>
            </a:r>
            <a:r>
              <a:rPr lang="uk-UA" dirty="0"/>
              <a:t>, 2022.  C.71-80   </a:t>
            </a:r>
            <a:endParaRPr lang="ru-RU" dirty="0"/>
          </a:p>
          <a:p>
            <a:pPr lvl="0" fontAlgn="base"/>
            <a:r>
              <a:rPr lang="uk-UA" b="1" dirty="0"/>
              <a:t>Воронкова Валентина</a:t>
            </a:r>
            <a:r>
              <a:rPr lang="uk-UA" dirty="0"/>
              <a:t>, </a:t>
            </a:r>
            <a:r>
              <a:rPr lang="uk-UA" dirty="0" err="1"/>
              <a:t>Нікітенко</a:t>
            </a:r>
            <a:r>
              <a:rPr lang="uk-UA" dirty="0"/>
              <a:t> Віталіна. «Суспільство ризику» як назва сучасної епохи. Матеріали XIІІ Міжнародної наукової конференції «Соціальне прогнозування та </a:t>
            </a:r>
            <a:r>
              <a:rPr lang="uk-UA" dirty="0" err="1"/>
              <a:t>проєктування</a:t>
            </a:r>
            <a:r>
              <a:rPr lang="uk-UA" dirty="0"/>
              <a:t> майбутнього: перемога, мир та відновлення у післявоєнній Україні» (28 квітня 2023 року, м. Запоріжжя) / І.О. </a:t>
            </a:r>
            <a:r>
              <a:rPr lang="uk-UA" dirty="0" err="1"/>
              <a:t>Кудінов</a:t>
            </a:r>
            <a:r>
              <a:rPr lang="uk-UA" dirty="0"/>
              <a:t> (гол. ред.), М.А. Лепський (наук. ред.); ред. </a:t>
            </a:r>
            <a:r>
              <a:rPr lang="uk-UA" dirty="0" err="1"/>
              <a:t>кол</a:t>
            </a:r>
            <a:r>
              <a:rPr lang="uk-UA" dirty="0"/>
              <a:t>.: Т.Ф. Бірюкова, Н.В. Лепська, Т.І. </a:t>
            </a:r>
            <a:r>
              <a:rPr lang="uk-UA" dirty="0" err="1"/>
              <a:t>Бутченко</a:t>
            </a:r>
            <a:r>
              <a:rPr lang="uk-UA" dirty="0"/>
              <a:t>, В.О. </a:t>
            </a:r>
            <a:r>
              <a:rPr lang="uk-UA" dirty="0" err="1"/>
              <a:t>Скворець</a:t>
            </a:r>
            <a:r>
              <a:rPr lang="uk-UA" dirty="0"/>
              <a:t>, Є.Г. </a:t>
            </a:r>
            <a:r>
              <a:rPr lang="uk-UA" dirty="0" err="1"/>
              <a:t>Цокур</a:t>
            </a:r>
            <a:r>
              <a:rPr lang="uk-UA" dirty="0"/>
              <a:t>. Запоріжжя : ЦНСД, 2023.  С.28-32. </a:t>
            </a:r>
            <a:endParaRPr lang="ru-RU" dirty="0"/>
          </a:p>
          <a:p>
            <a:pPr lvl="0"/>
            <a:r>
              <a:rPr lang="uk-UA" b="1" dirty="0" smtClean="0"/>
              <a:t>Воронкова </a:t>
            </a:r>
            <a:r>
              <a:rPr lang="uk-UA" b="1" dirty="0"/>
              <a:t>В.Г</a:t>
            </a:r>
            <a:r>
              <a:rPr lang="uk-UA" dirty="0"/>
              <a:t>. Філософські проблеми наукового пізнання: концептуалізація наукової парадигми дисципліни. Геостратегічні трансформації та траєкторія національної безпеки в контексті відбудови і сталого розвитку України : матеріали Міжнародної науково-практичної конференції (25–26 травня 2023 року, м. Запоріжжя) / наук. ред. Н. Г. </a:t>
            </a:r>
            <a:r>
              <a:rPr lang="uk-UA" dirty="0" err="1"/>
              <a:t>Метеленко</a:t>
            </a:r>
            <a:r>
              <a:rPr lang="uk-UA" dirty="0"/>
              <a:t> ; Інженерний навчально-науковий інститут ім. Ю. М. Потебні Запорізького національного університету.  Одеса : </a:t>
            </a:r>
            <a:r>
              <a:rPr lang="uk-UA" dirty="0" err="1"/>
              <a:t>Олді</a:t>
            </a:r>
            <a:r>
              <a:rPr lang="uk-UA" dirty="0"/>
              <a:t>+, 2023. С.279-285. </a:t>
            </a:r>
            <a:endParaRPr lang="ru-RU" dirty="0"/>
          </a:p>
          <a:p>
            <a:pPr lvl="0"/>
            <a:r>
              <a:rPr lang="ru-RU" dirty="0" smtClean="0"/>
              <a:t>с</a:t>
            </a:r>
            <a:r>
              <a:rPr lang="ru-RU" dirty="0"/>
              <a:t>. </a:t>
            </a:r>
            <a:r>
              <a:rPr lang="ru-RU" dirty="0" smtClean="0"/>
              <a:t>за</a:t>
            </a:r>
            <a:r>
              <a:rPr lang="ru-RU" dirty="0"/>
              <a:t>. ред. В. О. </a:t>
            </a:r>
            <a:r>
              <a:rPr lang="ru-RU" dirty="0" err="1"/>
              <a:t>Ананьїна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ІСЗЗІ КПІ </a:t>
            </a:r>
            <a:r>
              <a:rPr lang="ru-RU" dirty="0" err="1"/>
              <a:t>ім</a:t>
            </a:r>
            <a:r>
              <a:rPr lang="ru-RU" dirty="0"/>
              <a:t>. </a:t>
            </a:r>
            <a:r>
              <a:rPr lang="ru-RU" dirty="0" err="1"/>
              <a:t>Ігоря</a:t>
            </a:r>
            <a:r>
              <a:rPr lang="ru-RU" dirty="0"/>
              <a:t> </a:t>
            </a:r>
            <a:r>
              <a:rPr lang="ru-RU" dirty="0" err="1"/>
              <a:t>Сікорського</a:t>
            </a:r>
            <a:r>
              <a:rPr lang="ru-RU" dirty="0"/>
              <a:t>, 2018. 231 с. </a:t>
            </a:r>
          </a:p>
          <a:p>
            <a:pPr lvl="0"/>
            <a:r>
              <a:rPr lang="ru-RU" dirty="0"/>
              <a:t> </a:t>
            </a:r>
            <a:r>
              <a:rPr lang="ru-RU" dirty="0" err="1"/>
              <a:t>Філософія</a:t>
            </a:r>
            <a:r>
              <a:rPr lang="ru-RU" dirty="0"/>
              <a:t> науки: </a:t>
            </a:r>
            <a:r>
              <a:rPr lang="ru-RU" dirty="0" err="1"/>
              <a:t>підручник</a:t>
            </a:r>
            <a:r>
              <a:rPr lang="ru-RU" dirty="0"/>
              <a:t> / І. С. Добронравова, Л. І. Сидоренко, В. Л. Чуйко та </a:t>
            </a:r>
            <a:r>
              <a:rPr lang="ru-RU" dirty="0" err="1"/>
              <a:t>ін</a:t>
            </a:r>
            <a:r>
              <a:rPr lang="ru-RU" dirty="0"/>
              <a:t>.; за ред. І. С. </a:t>
            </a:r>
            <a:r>
              <a:rPr lang="ru-RU" dirty="0" err="1"/>
              <a:t>Добронравової</a:t>
            </a:r>
            <a:r>
              <a:rPr lang="ru-RU" dirty="0"/>
              <a:t>. </a:t>
            </a:r>
            <a:r>
              <a:rPr lang="ru-RU" dirty="0" err="1"/>
              <a:t>Київ</a:t>
            </a:r>
            <a:r>
              <a:rPr lang="ru-RU" dirty="0"/>
              <a:t> : ВПЦ "</a:t>
            </a:r>
            <a:r>
              <a:rPr lang="ru-RU" dirty="0" err="1"/>
              <a:t>Київський</a:t>
            </a:r>
            <a:r>
              <a:rPr lang="ru-RU" dirty="0"/>
              <a:t> ун-т", 2018. 255 с.</a:t>
            </a:r>
          </a:p>
          <a:p>
            <a:r>
              <a:rPr lang="ru-RU" dirty="0"/>
              <a:t>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0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531</TotalTime>
  <Words>62</Words>
  <Application>Microsoft Office PowerPoint</Application>
  <PresentationFormat>Произвольный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ПРЕЗЕНТАЦІЯ ДИСЦИПЛІНИ: ФІЛОСОФСЬКІ ПРОБЛЕМИ НАУКОВОГО ПІЗНАННЯ  д.філософ.н., проф. В.Г.Воронкова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Cоціологія держави</dc:title>
  <dc:creator>Kate</dc:creator>
  <cp:lastModifiedBy>User</cp:lastModifiedBy>
  <cp:revision>71</cp:revision>
  <dcterms:created xsi:type="dcterms:W3CDTF">2016-01-22T08:42:21Z</dcterms:created>
  <dcterms:modified xsi:type="dcterms:W3CDTF">2023-11-03T17:26:09Z</dcterms:modified>
</cp:coreProperties>
</file>