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42" d="100"/>
          <a:sy n="42" d="100"/>
        </p:scale>
        <p:origin x="27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16.05.2017</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16.05.2017</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43200" y="5257800"/>
            <a:ext cx="6400800" cy="1600200"/>
          </a:xfrm>
        </p:spPr>
        <p:txBody>
          <a:bodyPr/>
          <a:lstStyle/>
          <a:p>
            <a:r>
              <a:rPr lang="en-US" i="1" dirty="0" smtClean="0"/>
              <a:t>Made by Vlada </a:t>
            </a:r>
            <a:r>
              <a:rPr lang="en-US" i="1" dirty="0" err="1" smtClean="0"/>
              <a:t>Nozdrina</a:t>
            </a:r>
            <a:r>
              <a:rPr lang="en-US" i="1" dirty="0" smtClean="0"/>
              <a:t> </a:t>
            </a:r>
            <a:r>
              <a:rPr lang="ru-RU" i="1" dirty="0" smtClean="0"/>
              <a:t>104ап</a:t>
            </a:r>
            <a:endParaRPr lang="ru-RU" i="1" dirty="0"/>
          </a:p>
        </p:txBody>
      </p:sp>
      <p:sp>
        <p:nvSpPr>
          <p:cNvPr id="2" name="Заголовок 1"/>
          <p:cNvSpPr>
            <a:spLocks noGrp="1"/>
          </p:cNvSpPr>
          <p:nvPr>
            <p:ph type="ctrTitle"/>
          </p:nvPr>
        </p:nvSpPr>
        <p:spPr/>
        <p:txBody>
          <a:bodyPr/>
          <a:lstStyle/>
          <a:p>
            <a:r>
              <a:rPr b="1" u="sng" smtClean="0"/>
              <a:t>Sport in Great Britain </a:t>
            </a:r>
            <a:endParaRPr lang="ru-RU"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0"/>
            <a:ext cx="1143008" cy="1000108"/>
          </a:xfrm>
        </p:spPr>
        <p:txBody>
          <a:bodyPr>
            <a:normAutofit/>
          </a:bodyPr>
          <a:lstStyle/>
          <a:p>
            <a:r>
              <a:rPr lang="en-US" b="1" dirty="0" smtClean="0">
                <a:solidFill>
                  <a:srgbClr val="00B0F0"/>
                </a:solidFill>
              </a:rPr>
              <a:t>Golf</a:t>
            </a:r>
            <a:endParaRPr lang="ru-RU" b="1" dirty="0">
              <a:solidFill>
                <a:srgbClr val="00B0F0"/>
              </a:solidFill>
            </a:endParaRPr>
          </a:p>
        </p:txBody>
      </p:sp>
      <p:sp>
        <p:nvSpPr>
          <p:cNvPr id="3" name="Содержимое 2"/>
          <p:cNvSpPr>
            <a:spLocks noGrp="1"/>
          </p:cNvSpPr>
          <p:nvPr>
            <p:ph sz="quarter" idx="1"/>
          </p:nvPr>
        </p:nvSpPr>
        <p:spPr>
          <a:xfrm>
            <a:off x="5143504" y="1000108"/>
            <a:ext cx="3749040" cy="2500330"/>
          </a:xfrm>
        </p:spPr>
        <p:txBody>
          <a:bodyPr>
            <a:normAutofit/>
          </a:bodyPr>
          <a:lstStyle/>
          <a:p>
            <a:r>
              <a:rPr lang="en-US" sz="1800" dirty="0" smtClean="0"/>
              <a:t>Great Britain is a paradise for golf players. It has more than 500 courses throughout the country. Scotland is traditionally regarded as the home of golf. Saint Andrews, Royal </a:t>
            </a:r>
            <a:r>
              <a:rPr lang="en-US" sz="1800" dirty="0" err="1" smtClean="0"/>
              <a:t>Troon</a:t>
            </a:r>
            <a:r>
              <a:rPr lang="en-US" sz="1800" dirty="0" smtClean="0"/>
              <a:t> , </a:t>
            </a:r>
            <a:r>
              <a:rPr lang="en-US" sz="1800" dirty="0" err="1" smtClean="0"/>
              <a:t>Carnoustie</a:t>
            </a:r>
            <a:r>
              <a:rPr lang="en-US" sz="1800" dirty="0" smtClean="0"/>
              <a:t> , </a:t>
            </a:r>
            <a:r>
              <a:rPr lang="en-US" sz="1800" dirty="0" err="1" smtClean="0"/>
              <a:t>Muirfield</a:t>
            </a:r>
            <a:r>
              <a:rPr lang="en-US" sz="1800" dirty="0" smtClean="0"/>
              <a:t> are some of the most important ones.</a:t>
            </a:r>
          </a:p>
          <a:p>
            <a:endParaRPr lang="en-US" sz="1800" dirty="0" smtClean="0"/>
          </a:p>
        </p:txBody>
      </p:sp>
      <p:pic>
        <p:nvPicPr>
          <p:cNvPr id="5" name="Содержимое 4" descr="1324565953_020.jpg"/>
          <p:cNvPicPr>
            <a:picLocks noGrp="1" noChangeAspect="1"/>
          </p:cNvPicPr>
          <p:nvPr>
            <p:ph sz="quarter" idx="2"/>
          </p:nvPr>
        </p:nvPicPr>
        <p:blipFill>
          <a:blip r:embed="rId2"/>
          <a:stretch>
            <a:fillRect/>
          </a:stretch>
        </p:blipFill>
        <p:spPr>
          <a:xfrm>
            <a:off x="1500166" y="4929198"/>
            <a:ext cx="3248235" cy="1714512"/>
          </a:xfrm>
        </p:spPr>
      </p:pic>
      <p:pic>
        <p:nvPicPr>
          <p:cNvPr id="6" name="Рисунок 5" descr="51IPW6D2UoL.jpg"/>
          <p:cNvPicPr>
            <a:picLocks noChangeAspect="1"/>
          </p:cNvPicPr>
          <p:nvPr/>
        </p:nvPicPr>
        <p:blipFill>
          <a:blip r:embed="rId3"/>
          <a:stretch>
            <a:fillRect/>
          </a:stretch>
        </p:blipFill>
        <p:spPr>
          <a:xfrm>
            <a:off x="5500694" y="3571876"/>
            <a:ext cx="3429024" cy="3000372"/>
          </a:xfrm>
          <a:prstGeom prst="rect">
            <a:avLst/>
          </a:prstGeom>
        </p:spPr>
      </p:pic>
      <p:pic>
        <p:nvPicPr>
          <p:cNvPr id="7" name="Рисунок 6" descr="sport_153-crop.jpg"/>
          <p:cNvPicPr>
            <a:picLocks noChangeAspect="1"/>
          </p:cNvPicPr>
          <p:nvPr/>
        </p:nvPicPr>
        <p:blipFill>
          <a:blip r:embed="rId4"/>
          <a:stretch>
            <a:fillRect/>
          </a:stretch>
        </p:blipFill>
        <p:spPr>
          <a:xfrm>
            <a:off x="285720" y="1000108"/>
            <a:ext cx="4097827" cy="3071834"/>
          </a:xfrm>
          <a:prstGeom prst="rect">
            <a:avLst/>
          </a:prstGeom>
        </p:spPr>
      </p:pic>
      <p:sp>
        <p:nvSpPr>
          <p:cNvPr id="8" name="Прямоугольник 7"/>
          <p:cNvSpPr/>
          <p:nvPr/>
        </p:nvSpPr>
        <p:spPr>
          <a:xfrm>
            <a:off x="214282" y="4286256"/>
            <a:ext cx="4357718" cy="923330"/>
          </a:xfrm>
          <a:prstGeom prst="rect">
            <a:avLst/>
          </a:prstGeom>
        </p:spPr>
        <p:txBody>
          <a:bodyPr wrap="square">
            <a:spAutoFit/>
          </a:bodyPr>
          <a:lstStyle/>
          <a:p>
            <a:r>
              <a:rPr lang="en-US" dirty="0" smtClean="0"/>
              <a:t>In Great Britain it is very common to establish good business relations playing golf.</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Jessica-Ennis-European-champion-2010_2482961.jpg"/>
          <p:cNvPicPr>
            <a:picLocks noChangeAspect="1"/>
          </p:cNvPicPr>
          <p:nvPr/>
        </p:nvPicPr>
        <p:blipFill>
          <a:blip r:embed="rId2"/>
          <a:stretch>
            <a:fillRect/>
          </a:stretch>
        </p:blipFill>
        <p:spPr>
          <a:xfrm>
            <a:off x="6500826" y="3571876"/>
            <a:ext cx="2643174" cy="3370063"/>
          </a:xfrm>
          <a:prstGeom prst="rect">
            <a:avLst/>
          </a:prstGeom>
        </p:spPr>
      </p:pic>
      <p:pic>
        <p:nvPicPr>
          <p:cNvPr id="8" name="Рисунок 7" descr="article-0-147B4E9F000005DC-290_634x423.jpg"/>
          <p:cNvPicPr>
            <a:picLocks noChangeAspect="1"/>
          </p:cNvPicPr>
          <p:nvPr/>
        </p:nvPicPr>
        <p:blipFill>
          <a:blip r:embed="rId3"/>
          <a:stretch>
            <a:fillRect/>
          </a:stretch>
        </p:blipFill>
        <p:spPr>
          <a:xfrm>
            <a:off x="4071934" y="0"/>
            <a:ext cx="5072066" cy="3611924"/>
          </a:xfrm>
          <a:prstGeom prst="rect">
            <a:avLst/>
          </a:prstGeom>
        </p:spPr>
      </p:pic>
      <p:pic>
        <p:nvPicPr>
          <p:cNvPr id="7" name="Содержимое 6" descr="Greg-Rutherford-jpg_212125.jpg"/>
          <p:cNvPicPr>
            <a:picLocks noGrp="1" noChangeAspect="1"/>
          </p:cNvPicPr>
          <p:nvPr>
            <p:ph sz="quarter" idx="2"/>
          </p:nvPr>
        </p:nvPicPr>
        <p:blipFill>
          <a:blip r:embed="rId4"/>
          <a:stretch>
            <a:fillRect/>
          </a:stretch>
        </p:blipFill>
        <p:spPr>
          <a:xfrm>
            <a:off x="0" y="3571876"/>
            <a:ext cx="3000364" cy="3286124"/>
          </a:xfrm>
        </p:spPr>
      </p:pic>
      <p:sp>
        <p:nvSpPr>
          <p:cNvPr id="4" name="Заголовок 3"/>
          <p:cNvSpPr>
            <a:spLocks noGrp="1"/>
          </p:cNvSpPr>
          <p:nvPr>
            <p:ph type="title"/>
          </p:nvPr>
        </p:nvSpPr>
        <p:spPr>
          <a:xfrm>
            <a:off x="500034" y="404664"/>
            <a:ext cx="3286148" cy="452568"/>
          </a:xfrm>
          <a:noFill/>
        </p:spPr>
        <p:txBody>
          <a:bodyPr>
            <a:normAutofit fontScale="90000"/>
          </a:bodyPr>
          <a:lstStyle/>
          <a:p>
            <a:pPr algn="ctr"/>
            <a:r>
              <a:rPr lang="en-US" b="1" dirty="0" smtClean="0">
                <a:solidFill>
                  <a:srgbClr val="00B0F0"/>
                </a:solidFill>
              </a:rPr>
              <a:t>Sports-Lovers</a:t>
            </a:r>
            <a:endParaRPr lang="ru-RU" b="1" dirty="0">
              <a:solidFill>
                <a:srgbClr val="00B0F0"/>
              </a:solidFill>
            </a:endParaRPr>
          </a:p>
        </p:txBody>
      </p:sp>
      <p:sp>
        <p:nvSpPr>
          <p:cNvPr id="5" name="Содержимое 4"/>
          <p:cNvSpPr>
            <a:spLocks noGrp="1"/>
          </p:cNvSpPr>
          <p:nvPr>
            <p:ph sz="quarter" idx="1"/>
          </p:nvPr>
        </p:nvSpPr>
        <p:spPr>
          <a:xfrm>
            <a:off x="214282" y="928670"/>
            <a:ext cx="3749040" cy="4572000"/>
          </a:xfrm>
        </p:spPr>
        <p:txBody>
          <a:bodyPr>
            <a:normAutofit/>
          </a:bodyPr>
          <a:lstStyle/>
          <a:p>
            <a:r>
              <a:rPr lang="en-US" sz="1800" dirty="0" smtClean="0"/>
              <a:t>Thousands of people devote their leisure time to outdoor and indoor games, athletics, cycling, mountain climbing, boxing and other sport. Horse-racing, dog-racing and motor racing are among the most popular sports in Britain. </a:t>
            </a:r>
            <a:endParaRPr lang="ru-RU" sz="1800" dirty="0"/>
          </a:p>
        </p:txBody>
      </p:sp>
      <p:pic>
        <p:nvPicPr>
          <p:cNvPr id="11" name="Рисунок 10" descr="168542.jpg"/>
          <p:cNvPicPr>
            <a:picLocks noChangeAspect="1"/>
          </p:cNvPicPr>
          <p:nvPr/>
        </p:nvPicPr>
        <p:blipFill>
          <a:blip r:embed="rId5"/>
          <a:stretch>
            <a:fillRect/>
          </a:stretch>
        </p:blipFill>
        <p:spPr>
          <a:xfrm>
            <a:off x="3000364" y="3571876"/>
            <a:ext cx="3571900" cy="32861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epositphotos_11981975-Team-GB-English-bulldog-Great-Britain-mascot.jpg"/>
          <p:cNvPicPr>
            <a:picLocks noChangeAspect="1"/>
          </p:cNvPicPr>
          <p:nvPr/>
        </p:nvPicPr>
        <p:blipFill>
          <a:blip r:embed="rId2"/>
          <a:stretch>
            <a:fillRect/>
          </a:stretch>
        </p:blipFill>
        <p:spPr>
          <a:xfrm>
            <a:off x="3286116" y="714356"/>
            <a:ext cx="2714624" cy="3286148"/>
          </a:xfrm>
          <a:prstGeom prst="rect">
            <a:avLst/>
          </a:prstGeom>
        </p:spPr>
      </p:pic>
      <p:sp>
        <p:nvSpPr>
          <p:cNvPr id="2" name="Заголовок 1"/>
          <p:cNvSpPr>
            <a:spLocks noGrp="1"/>
          </p:cNvSpPr>
          <p:nvPr>
            <p:ph type="title"/>
          </p:nvPr>
        </p:nvSpPr>
        <p:spPr>
          <a:xfrm>
            <a:off x="3714744" y="0"/>
            <a:ext cx="2157402" cy="1000124"/>
          </a:xfrm>
        </p:spPr>
        <p:txBody>
          <a:bodyPr/>
          <a:lstStyle/>
          <a:p>
            <a:r>
              <a:rPr lang="en-US" b="1" dirty="0" smtClean="0">
                <a:solidFill>
                  <a:srgbClr val="00B0F0"/>
                </a:solidFill>
              </a:rPr>
              <a:t>Football</a:t>
            </a:r>
            <a:endParaRPr lang="ru-RU" b="1" dirty="0">
              <a:solidFill>
                <a:srgbClr val="00B0F0"/>
              </a:solidFill>
            </a:endParaRPr>
          </a:p>
        </p:txBody>
      </p:sp>
      <p:sp>
        <p:nvSpPr>
          <p:cNvPr id="3" name="Содержимое 2"/>
          <p:cNvSpPr>
            <a:spLocks noGrp="1"/>
          </p:cNvSpPr>
          <p:nvPr>
            <p:ph sz="quarter" idx="1"/>
          </p:nvPr>
        </p:nvSpPr>
        <p:spPr>
          <a:xfrm>
            <a:off x="214282" y="1142984"/>
            <a:ext cx="3749040" cy="2071702"/>
          </a:xfrm>
        </p:spPr>
        <p:txBody>
          <a:bodyPr/>
          <a:lstStyle/>
          <a:p>
            <a:r>
              <a:rPr lang="en-US" sz="1800" dirty="0" smtClean="0"/>
              <a:t>The most popular sport in England</a:t>
            </a:r>
          </a:p>
          <a:p>
            <a:r>
              <a:rPr lang="en-US" sz="1800" dirty="0" smtClean="0"/>
              <a:t>Hundreds of thousands of people also play football in parks and playgrounds just for fun.</a:t>
            </a:r>
          </a:p>
          <a:p>
            <a:endParaRPr lang="ru-RU" dirty="0"/>
          </a:p>
        </p:txBody>
      </p:sp>
      <p:sp>
        <p:nvSpPr>
          <p:cNvPr id="4" name="Содержимое 3"/>
          <p:cNvSpPr>
            <a:spLocks noGrp="1"/>
          </p:cNvSpPr>
          <p:nvPr>
            <p:ph sz="quarter" idx="2"/>
          </p:nvPr>
        </p:nvSpPr>
        <p:spPr>
          <a:xfrm>
            <a:off x="5143504" y="4714884"/>
            <a:ext cx="3749040" cy="2571768"/>
          </a:xfrm>
        </p:spPr>
        <p:txBody>
          <a:bodyPr>
            <a:normAutofit/>
          </a:bodyPr>
          <a:lstStyle/>
          <a:p>
            <a:r>
              <a:rPr lang="en-US" sz="1800" dirty="0" smtClean="0"/>
              <a:t>In the English Football League there are 92 professional clubs.</a:t>
            </a:r>
          </a:p>
          <a:p>
            <a:r>
              <a:rPr lang="en-US" sz="1800" dirty="0" smtClean="0"/>
              <a:t>The first set of laws of the game of football date from the formation of The Football Association in England in 1863</a:t>
            </a:r>
            <a:endParaRPr lang="ru-RU" sz="1800" dirty="0"/>
          </a:p>
        </p:txBody>
      </p:sp>
      <p:pic>
        <p:nvPicPr>
          <p:cNvPr id="5" name="Рисунок 4" descr="i.jpeg"/>
          <p:cNvPicPr>
            <a:picLocks noChangeAspect="1"/>
          </p:cNvPicPr>
          <p:nvPr/>
        </p:nvPicPr>
        <p:blipFill>
          <a:blip r:embed="rId3"/>
          <a:stretch>
            <a:fillRect/>
          </a:stretch>
        </p:blipFill>
        <p:spPr>
          <a:xfrm>
            <a:off x="5857884" y="1000108"/>
            <a:ext cx="3043241" cy="1749820"/>
          </a:xfrm>
          <a:prstGeom prst="rect">
            <a:avLst/>
          </a:prstGeom>
        </p:spPr>
      </p:pic>
      <p:pic>
        <p:nvPicPr>
          <p:cNvPr id="8" name="Рисунок 7" descr="manunited-jersey-equipo-050613.jpg"/>
          <p:cNvPicPr>
            <a:picLocks noChangeAspect="1"/>
          </p:cNvPicPr>
          <p:nvPr/>
        </p:nvPicPr>
        <p:blipFill>
          <a:blip r:embed="rId4"/>
          <a:stretch>
            <a:fillRect/>
          </a:stretch>
        </p:blipFill>
        <p:spPr>
          <a:xfrm>
            <a:off x="785786" y="3929066"/>
            <a:ext cx="4143404" cy="2661050"/>
          </a:xfrm>
          <a:prstGeom prst="rect">
            <a:avLst/>
          </a:prstGeom>
        </p:spPr>
      </p:pic>
      <p:pic>
        <p:nvPicPr>
          <p:cNvPr id="9" name="Рисунок 8" descr="British_Football.png"/>
          <p:cNvPicPr>
            <a:picLocks noChangeAspect="1"/>
          </p:cNvPicPr>
          <p:nvPr/>
        </p:nvPicPr>
        <p:blipFill>
          <a:blip r:embed="rId5"/>
          <a:stretch>
            <a:fillRect/>
          </a:stretch>
        </p:blipFill>
        <p:spPr>
          <a:xfrm>
            <a:off x="6643702" y="3071810"/>
            <a:ext cx="1500198" cy="15001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0"/>
            <a:ext cx="3157534" cy="1143000"/>
          </a:xfrm>
        </p:spPr>
        <p:txBody>
          <a:bodyPr>
            <a:normAutofit/>
          </a:bodyPr>
          <a:lstStyle/>
          <a:p>
            <a:r>
              <a:rPr lang="en-US" b="1" dirty="0" smtClean="0">
                <a:solidFill>
                  <a:srgbClr val="00B0F0"/>
                </a:solidFill>
              </a:rPr>
              <a:t>Football fans</a:t>
            </a:r>
            <a:endParaRPr lang="ru-RU" b="1" dirty="0">
              <a:solidFill>
                <a:srgbClr val="00B0F0"/>
              </a:solidFill>
            </a:endParaRPr>
          </a:p>
        </p:txBody>
      </p:sp>
      <p:sp>
        <p:nvSpPr>
          <p:cNvPr id="3" name="Содержимое 2"/>
          <p:cNvSpPr>
            <a:spLocks noGrp="1"/>
          </p:cNvSpPr>
          <p:nvPr>
            <p:ph sz="quarter" idx="1"/>
          </p:nvPr>
        </p:nvSpPr>
        <p:spPr>
          <a:xfrm>
            <a:off x="2714612" y="1214422"/>
            <a:ext cx="3586162" cy="2409828"/>
          </a:xfrm>
        </p:spPr>
        <p:txBody>
          <a:bodyPr>
            <a:normAutofit/>
          </a:bodyPr>
          <a:lstStyle/>
          <a:p>
            <a:r>
              <a:rPr lang="en-US" sz="1800" dirty="0" smtClean="0"/>
              <a:t>English football fans are fond of most exciting games which are held between teams from the same city. For example, between Arsenal and Chelsea from London, Manchester United and Manchester City. </a:t>
            </a:r>
          </a:p>
          <a:p>
            <a:endParaRPr lang="ru-RU" dirty="0"/>
          </a:p>
        </p:txBody>
      </p:sp>
      <p:pic>
        <p:nvPicPr>
          <p:cNvPr id="5" name="Содержимое 4" descr="6546303ea91cbd80baddfe0944ea4b65.jpg"/>
          <p:cNvPicPr>
            <a:picLocks noGrp="1" noChangeAspect="1"/>
          </p:cNvPicPr>
          <p:nvPr>
            <p:ph sz="quarter" idx="2"/>
          </p:nvPr>
        </p:nvPicPr>
        <p:blipFill>
          <a:blip r:embed="rId2"/>
          <a:stretch>
            <a:fillRect/>
          </a:stretch>
        </p:blipFill>
        <p:spPr>
          <a:xfrm>
            <a:off x="6215075" y="0"/>
            <a:ext cx="2928926" cy="2285992"/>
          </a:xfrm>
        </p:spPr>
      </p:pic>
      <p:pic>
        <p:nvPicPr>
          <p:cNvPr id="6" name="Рисунок 5" descr="25178.jpg"/>
          <p:cNvPicPr>
            <a:picLocks noChangeAspect="1"/>
          </p:cNvPicPr>
          <p:nvPr/>
        </p:nvPicPr>
        <p:blipFill>
          <a:blip r:embed="rId3"/>
          <a:stretch>
            <a:fillRect/>
          </a:stretch>
        </p:blipFill>
        <p:spPr>
          <a:xfrm>
            <a:off x="0" y="0"/>
            <a:ext cx="2928926" cy="2298115"/>
          </a:xfrm>
          <a:prstGeom prst="rect">
            <a:avLst/>
          </a:prstGeom>
        </p:spPr>
      </p:pic>
      <p:pic>
        <p:nvPicPr>
          <p:cNvPr id="8" name="Рисунок 7" descr="t1@9041b509-d89f-4be9-81cf-98ea5755ed78.jpg"/>
          <p:cNvPicPr>
            <a:picLocks noChangeAspect="1"/>
          </p:cNvPicPr>
          <p:nvPr/>
        </p:nvPicPr>
        <p:blipFill>
          <a:blip r:embed="rId4"/>
          <a:stretch>
            <a:fillRect/>
          </a:stretch>
        </p:blipFill>
        <p:spPr>
          <a:xfrm>
            <a:off x="0" y="2285992"/>
            <a:ext cx="2928926" cy="2000264"/>
          </a:xfrm>
          <a:prstGeom prst="rect">
            <a:avLst/>
          </a:prstGeom>
        </p:spPr>
      </p:pic>
      <p:pic>
        <p:nvPicPr>
          <p:cNvPr id="9" name="Рисунок 8" descr="99481.jpg"/>
          <p:cNvPicPr>
            <a:picLocks noChangeAspect="1"/>
          </p:cNvPicPr>
          <p:nvPr/>
        </p:nvPicPr>
        <p:blipFill>
          <a:blip r:embed="rId5"/>
          <a:stretch>
            <a:fillRect/>
          </a:stretch>
        </p:blipFill>
        <p:spPr>
          <a:xfrm>
            <a:off x="6215075" y="2285992"/>
            <a:ext cx="2928926" cy="2071702"/>
          </a:xfrm>
          <a:prstGeom prst="rect">
            <a:avLst/>
          </a:prstGeom>
        </p:spPr>
      </p:pic>
      <p:pic>
        <p:nvPicPr>
          <p:cNvPr id="10" name="Рисунок 9" descr="9b9f00cc-2774-46a7-ab1e-f22938a8038d.jpg"/>
          <p:cNvPicPr>
            <a:picLocks noChangeAspect="1"/>
          </p:cNvPicPr>
          <p:nvPr/>
        </p:nvPicPr>
        <p:blipFill>
          <a:blip r:embed="rId6"/>
          <a:stretch>
            <a:fillRect/>
          </a:stretch>
        </p:blipFill>
        <p:spPr>
          <a:xfrm>
            <a:off x="0" y="4286257"/>
            <a:ext cx="4572000" cy="2571744"/>
          </a:xfrm>
          <a:prstGeom prst="rect">
            <a:avLst/>
          </a:prstGeom>
        </p:spPr>
      </p:pic>
      <p:pic>
        <p:nvPicPr>
          <p:cNvPr id="11" name="Рисунок 10" descr="_61955179_f7529514.jpg"/>
          <p:cNvPicPr>
            <a:picLocks noChangeAspect="1"/>
          </p:cNvPicPr>
          <p:nvPr/>
        </p:nvPicPr>
        <p:blipFill>
          <a:blip r:embed="rId7"/>
          <a:stretch>
            <a:fillRect/>
          </a:stretch>
        </p:blipFill>
        <p:spPr>
          <a:xfrm>
            <a:off x="4572000" y="4286256"/>
            <a:ext cx="4572000" cy="257174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QAdHNNnatU.jpg"/>
          <p:cNvPicPr>
            <a:picLocks noChangeAspect="1"/>
          </p:cNvPicPr>
          <p:nvPr/>
        </p:nvPicPr>
        <p:blipFill>
          <a:blip r:embed="rId2"/>
          <a:stretch>
            <a:fillRect/>
          </a:stretch>
        </p:blipFill>
        <p:spPr>
          <a:xfrm>
            <a:off x="0" y="4286256"/>
            <a:ext cx="2876549" cy="2571744"/>
          </a:xfrm>
          <a:prstGeom prst="rect">
            <a:avLst/>
          </a:prstGeom>
        </p:spPr>
      </p:pic>
      <p:pic>
        <p:nvPicPr>
          <p:cNvPr id="7" name="Рисунок 6" descr="unknown.jpeg"/>
          <p:cNvPicPr>
            <a:picLocks noChangeAspect="1"/>
          </p:cNvPicPr>
          <p:nvPr/>
        </p:nvPicPr>
        <p:blipFill>
          <a:blip r:embed="rId3"/>
          <a:stretch>
            <a:fillRect/>
          </a:stretch>
        </p:blipFill>
        <p:spPr>
          <a:xfrm>
            <a:off x="6072198" y="4225030"/>
            <a:ext cx="3071802" cy="2632969"/>
          </a:xfrm>
          <a:prstGeom prst="rect">
            <a:avLst/>
          </a:prstGeom>
        </p:spPr>
      </p:pic>
      <p:sp>
        <p:nvSpPr>
          <p:cNvPr id="2" name="Заголовок 1"/>
          <p:cNvSpPr>
            <a:spLocks noGrp="1"/>
          </p:cNvSpPr>
          <p:nvPr>
            <p:ph type="title"/>
          </p:nvPr>
        </p:nvSpPr>
        <p:spPr>
          <a:xfrm>
            <a:off x="4143372" y="-214338"/>
            <a:ext cx="1657336" cy="1143000"/>
          </a:xfrm>
        </p:spPr>
        <p:txBody>
          <a:bodyPr>
            <a:normAutofit/>
          </a:bodyPr>
          <a:lstStyle/>
          <a:p>
            <a:r>
              <a:rPr lang="en-US" b="1" dirty="0" smtClean="0">
                <a:solidFill>
                  <a:srgbClr val="00B0F0"/>
                </a:solidFill>
              </a:rPr>
              <a:t>Rugby</a:t>
            </a:r>
            <a:endParaRPr lang="ru-RU" b="1" dirty="0">
              <a:solidFill>
                <a:srgbClr val="00B0F0"/>
              </a:solidFill>
            </a:endParaRPr>
          </a:p>
        </p:txBody>
      </p:sp>
      <p:sp>
        <p:nvSpPr>
          <p:cNvPr id="3" name="Содержимое 2"/>
          <p:cNvSpPr>
            <a:spLocks noGrp="1"/>
          </p:cNvSpPr>
          <p:nvPr>
            <p:ph sz="quarter" idx="1"/>
          </p:nvPr>
        </p:nvSpPr>
        <p:spPr>
          <a:xfrm>
            <a:off x="5143504" y="1000108"/>
            <a:ext cx="3749040" cy="2409828"/>
          </a:xfrm>
        </p:spPr>
        <p:txBody>
          <a:bodyPr>
            <a:normAutofit/>
          </a:bodyPr>
          <a:lstStyle/>
          <a:p>
            <a:r>
              <a:rPr lang="en-US" sz="1800" dirty="0" smtClean="0"/>
              <a:t>The game is called so because it was originated at Rugby — a well-known English public school.</a:t>
            </a:r>
          </a:p>
          <a:p>
            <a:r>
              <a:rPr lang="en-US" sz="1800" dirty="0" smtClean="0"/>
              <a:t>Rugby is played with an oval or egg-shaped ball which can be carried by hands and kicked.</a:t>
            </a:r>
            <a:endParaRPr lang="ru-RU" sz="1800" dirty="0"/>
          </a:p>
        </p:txBody>
      </p:sp>
      <p:sp>
        <p:nvSpPr>
          <p:cNvPr id="4" name="Содержимое 3"/>
          <p:cNvSpPr>
            <a:spLocks noGrp="1"/>
          </p:cNvSpPr>
          <p:nvPr>
            <p:ph sz="quarter" idx="2"/>
          </p:nvPr>
        </p:nvSpPr>
        <p:spPr>
          <a:xfrm>
            <a:off x="2714612" y="3714752"/>
            <a:ext cx="3571900" cy="2195514"/>
          </a:xfrm>
        </p:spPr>
        <p:txBody>
          <a:bodyPr>
            <a:normAutofit/>
          </a:bodyPr>
          <a:lstStyle/>
          <a:p>
            <a:r>
              <a:rPr lang="en-US" sz="1800" dirty="0" smtClean="0"/>
              <a:t>It is a game played by two teams of fifteen players each. The game takes place on a field 100 meters long and 80 meters wide. There are goal posts at both ends of the field.</a:t>
            </a:r>
            <a:endParaRPr lang="ru-RU" sz="1800" dirty="0"/>
          </a:p>
        </p:txBody>
      </p:sp>
      <p:pic>
        <p:nvPicPr>
          <p:cNvPr id="6" name="Рисунок 5" descr="File_20071020174035.jpg"/>
          <p:cNvPicPr>
            <a:picLocks noChangeAspect="1"/>
          </p:cNvPicPr>
          <p:nvPr/>
        </p:nvPicPr>
        <p:blipFill>
          <a:blip r:embed="rId4"/>
          <a:stretch>
            <a:fillRect/>
          </a:stretch>
        </p:blipFill>
        <p:spPr>
          <a:xfrm>
            <a:off x="642910" y="857232"/>
            <a:ext cx="4179122" cy="27860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124-royalty-free-content.jpg"/>
          <p:cNvPicPr>
            <a:picLocks noChangeAspect="1"/>
          </p:cNvPicPr>
          <p:nvPr/>
        </p:nvPicPr>
        <p:blipFill>
          <a:blip r:embed="rId2"/>
          <a:stretch>
            <a:fillRect/>
          </a:stretch>
        </p:blipFill>
        <p:spPr>
          <a:xfrm>
            <a:off x="2857488" y="4071918"/>
            <a:ext cx="2955819" cy="2571792"/>
          </a:xfrm>
          <a:prstGeom prst="rect">
            <a:avLst/>
          </a:prstGeom>
        </p:spPr>
      </p:pic>
      <p:sp>
        <p:nvSpPr>
          <p:cNvPr id="2" name="Заголовок 1"/>
          <p:cNvSpPr>
            <a:spLocks noGrp="1"/>
          </p:cNvSpPr>
          <p:nvPr>
            <p:ph type="title"/>
          </p:nvPr>
        </p:nvSpPr>
        <p:spPr>
          <a:xfrm>
            <a:off x="3929058" y="-214338"/>
            <a:ext cx="1657336" cy="1143000"/>
          </a:xfrm>
        </p:spPr>
        <p:txBody>
          <a:bodyPr>
            <a:normAutofit/>
          </a:bodyPr>
          <a:lstStyle/>
          <a:p>
            <a:r>
              <a:rPr lang="en-US" b="1" dirty="0" smtClean="0">
                <a:solidFill>
                  <a:srgbClr val="00B0F0"/>
                </a:solidFill>
              </a:rPr>
              <a:t>Rugby</a:t>
            </a:r>
            <a:endParaRPr lang="ru-RU" dirty="0"/>
          </a:p>
        </p:txBody>
      </p:sp>
      <p:sp>
        <p:nvSpPr>
          <p:cNvPr id="3" name="Содержимое 2"/>
          <p:cNvSpPr>
            <a:spLocks noGrp="1"/>
          </p:cNvSpPr>
          <p:nvPr>
            <p:ph sz="quarter" idx="1"/>
          </p:nvPr>
        </p:nvSpPr>
        <p:spPr>
          <a:xfrm>
            <a:off x="285720" y="857232"/>
            <a:ext cx="3749040" cy="2981332"/>
          </a:xfrm>
        </p:spPr>
        <p:txBody>
          <a:bodyPr>
            <a:noAutofit/>
          </a:bodyPr>
          <a:lstStyle/>
          <a:p>
            <a:r>
              <a:rPr lang="en-US" sz="1800" dirty="0" smtClean="0"/>
              <a:t>This year’s RWC 2015 marks the biggest year for English rugby in decades. The official consultancy partner for RWC 2015, estimates that the tournament will add £1bn to the UK economy, bringing in almost 500,000 visiting fans and creating 41,000 new jobs across the 13 locations hosting games. </a:t>
            </a:r>
          </a:p>
          <a:p>
            <a:endParaRPr lang="en-US" sz="1800" dirty="0" smtClean="0"/>
          </a:p>
          <a:p>
            <a:endParaRPr lang="en-US" sz="1800" dirty="0" smtClean="0"/>
          </a:p>
        </p:txBody>
      </p:sp>
      <p:sp>
        <p:nvSpPr>
          <p:cNvPr id="4" name="Содержимое 3"/>
          <p:cNvSpPr>
            <a:spLocks noGrp="1"/>
          </p:cNvSpPr>
          <p:nvPr>
            <p:ph sz="quarter" idx="2"/>
          </p:nvPr>
        </p:nvSpPr>
        <p:spPr>
          <a:xfrm>
            <a:off x="5394960" y="5162552"/>
            <a:ext cx="3749040" cy="1695448"/>
          </a:xfrm>
        </p:spPr>
        <p:txBody>
          <a:bodyPr>
            <a:normAutofit/>
          </a:bodyPr>
          <a:lstStyle/>
          <a:p>
            <a:r>
              <a:rPr lang="en-US" sz="1800" dirty="0" smtClean="0"/>
              <a:t>Understandably, rugby is most often watched at home by fans (89 per cent), in the pub (35 per cent) and at a rugby club (19 per cent).</a:t>
            </a:r>
            <a:endParaRPr lang="ru-RU" sz="1800" dirty="0" smtClean="0"/>
          </a:p>
          <a:p>
            <a:endParaRPr lang="ru-RU" dirty="0"/>
          </a:p>
        </p:txBody>
      </p:sp>
      <p:pic>
        <p:nvPicPr>
          <p:cNvPr id="6" name="Рисунок 5" descr="rugbyworldcup.jpg"/>
          <p:cNvPicPr>
            <a:picLocks noChangeAspect="1"/>
          </p:cNvPicPr>
          <p:nvPr/>
        </p:nvPicPr>
        <p:blipFill>
          <a:blip r:embed="rId3"/>
          <a:stretch>
            <a:fillRect/>
          </a:stretch>
        </p:blipFill>
        <p:spPr>
          <a:xfrm>
            <a:off x="4857752" y="928670"/>
            <a:ext cx="396240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650x.jpg"/>
          <p:cNvPicPr>
            <a:picLocks noChangeAspect="1"/>
          </p:cNvPicPr>
          <p:nvPr/>
        </p:nvPicPr>
        <p:blipFill>
          <a:blip r:embed="rId4"/>
          <a:stretch>
            <a:fillRect/>
          </a:stretch>
        </p:blipFill>
        <p:spPr>
          <a:xfrm>
            <a:off x="214282" y="4214818"/>
            <a:ext cx="2643206" cy="23002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14338"/>
            <a:ext cx="2237960" cy="1143000"/>
          </a:xfrm>
        </p:spPr>
        <p:txBody>
          <a:bodyPr>
            <a:normAutofit/>
          </a:bodyPr>
          <a:lstStyle/>
          <a:p>
            <a:r>
              <a:rPr lang="en-US" b="1" dirty="0" smtClean="0">
                <a:solidFill>
                  <a:srgbClr val="00B0F0"/>
                </a:solidFill>
              </a:rPr>
              <a:t>Cricket</a:t>
            </a:r>
            <a:endParaRPr lang="ru-RU" b="1" dirty="0">
              <a:solidFill>
                <a:srgbClr val="00B0F0"/>
              </a:solidFill>
            </a:endParaRPr>
          </a:p>
        </p:txBody>
      </p:sp>
      <p:sp>
        <p:nvSpPr>
          <p:cNvPr id="3" name="Содержимое 2"/>
          <p:cNvSpPr>
            <a:spLocks noGrp="1"/>
          </p:cNvSpPr>
          <p:nvPr>
            <p:ph sz="quarter" idx="1"/>
          </p:nvPr>
        </p:nvSpPr>
        <p:spPr>
          <a:xfrm>
            <a:off x="500034" y="1285860"/>
            <a:ext cx="3443286" cy="4572000"/>
          </a:xfrm>
        </p:spPr>
        <p:txBody>
          <a:bodyPr>
            <a:normAutofit/>
          </a:bodyPr>
          <a:lstStyle/>
          <a:p>
            <a:r>
              <a:rPr lang="en-US" sz="2000" dirty="0" smtClean="0"/>
              <a:t>Cricket is played on village greens and in towns/cities on Sundays from April to August</a:t>
            </a:r>
          </a:p>
          <a:p>
            <a:endParaRPr lang="en-US" sz="2000" dirty="0" smtClean="0"/>
          </a:p>
          <a:p>
            <a:r>
              <a:rPr lang="en-US" sz="2000" dirty="0" smtClean="0"/>
              <a:t>The rules of cricket became the responsibility, in the 18th century, of the Marylebone Cricket Club(MCC), based at Lord’s cricket ground in north London.</a:t>
            </a:r>
          </a:p>
        </p:txBody>
      </p:sp>
      <p:pic>
        <p:nvPicPr>
          <p:cNvPr id="5" name="Содержимое 4" descr="cricket events.jpg"/>
          <p:cNvPicPr>
            <a:picLocks noGrp="1" noChangeAspect="1"/>
          </p:cNvPicPr>
          <p:nvPr>
            <p:ph sz="quarter" idx="2"/>
          </p:nvPr>
        </p:nvPicPr>
        <p:blipFill>
          <a:blip r:embed="rId2"/>
          <a:stretch>
            <a:fillRect/>
          </a:stretch>
        </p:blipFill>
        <p:spPr>
          <a:xfrm>
            <a:off x="4357686" y="857232"/>
            <a:ext cx="4035427" cy="2999740"/>
          </a:xfrm>
        </p:spPr>
      </p:pic>
      <p:pic>
        <p:nvPicPr>
          <p:cNvPr id="6" name="Рисунок 5" descr="PAGE-CRICKET-01.jpg"/>
          <p:cNvPicPr>
            <a:picLocks noChangeAspect="1"/>
          </p:cNvPicPr>
          <p:nvPr/>
        </p:nvPicPr>
        <p:blipFill>
          <a:blip r:embed="rId3"/>
          <a:stretch>
            <a:fillRect/>
          </a:stretch>
        </p:blipFill>
        <p:spPr>
          <a:xfrm>
            <a:off x="4357686" y="3929066"/>
            <a:ext cx="4071966" cy="27123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6182" y="0"/>
            <a:ext cx="1871650" cy="1143000"/>
          </a:xfrm>
        </p:spPr>
        <p:txBody>
          <a:bodyPr>
            <a:normAutofit/>
          </a:bodyPr>
          <a:lstStyle/>
          <a:p>
            <a:r>
              <a:rPr lang="en-US" b="1" dirty="0" smtClean="0">
                <a:solidFill>
                  <a:srgbClr val="00B0F0"/>
                </a:solidFill>
              </a:rPr>
              <a:t>Cricket</a:t>
            </a:r>
            <a:r>
              <a:rPr lang="en-US" dirty="0" smtClean="0"/>
              <a:t> </a:t>
            </a:r>
            <a:endParaRPr lang="ru-RU" dirty="0"/>
          </a:p>
        </p:txBody>
      </p:sp>
      <p:sp>
        <p:nvSpPr>
          <p:cNvPr id="3" name="Содержимое 2"/>
          <p:cNvSpPr>
            <a:spLocks noGrp="1"/>
          </p:cNvSpPr>
          <p:nvPr>
            <p:ph sz="quarter" idx="1"/>
          </p:nvPr>
        </p:nvSpPr>
        <p:spPr>
          <a:xfrm>
            <a:off x="285720" y="1571612"/>
            <a:ext cx="3749040" cy="1624010"/>
          </a:xfrm>
        </p:spPr>
        <p:txBody>
          <a:bodyPr>
            <a:normAutofit/>
          </a:bodyPr>
          <a:lstStyle/>
          <a:p>
            <a:r>
              <a:rPr lang="en-US" sz="1800" dirty="0" smtClean="0"/>
              <a:t>One cricket game takes a  long time. There are two teams of 11 players each and test matches between national teams can last up to 5 days.</a:t>
            </a:r>
          </a:p>
          <a:p>
            <a:endParaRPr lang="ru-RU" dirty="0"/>
          </a:p>
        </p:txBody>
      </p:sp>
      <p:sp>
        <p:nvSpPr>
          <p:cNvPr id="4" name="Содержимое 3"/>
          <p:cNvSpPr>
            <a:spLocks noGrp="1"/>
          </p:cNvSpPr>
          <p:nvPr>
            <p:ph sz="quarter" idx="2"/>
          </p:nvPr>
        </p:nvSpPr>
        <p:spPr>
          <a:xfrm>
            <a:off x="5072066" y="4429132"/>
            <a:ext cx="3749040" cy="1838324"/>
          </a:xfrm>
        </p:spPr>
        <p:txBody>
          <a:bodyPr>
            <a:normAutofit/>
          </a:bodyPr>
          <a:lstStyle/>
          <a:p>
            <a:r>
              <a:rPr lang="en-US" sz="1800" dirty="0" smtClean="0"/>
              <a:t>It is a game which is associated with long sunny summer afternoons, the smell of new-mown grass and the sound of leather ball beating the willow cricket bat.</a:t>
            </a:r>
          </a:p>
          <a:p>
            <a:endParaRPr lang="ru-RU" dirty="0"/>
          </a:p>
        </p:txBody>
      </p:sp>
      <p:pic>
        <p:nvPicPr>
          <p:cNvPr id="5" name="Рисунок 4" descr="401594-_-1341065627-291-640x480.jpg"/>
          <p:cNvPicPr>
            <a:picLocks noChangeAspect="1"/>
          </p:cNvPicPr>
          <p:nvPr/>
        </p:nvPicPr>
        <p:blipFill>
          <a:blip r:embed="rId2"/>
          <a:stretch>
            <a:fillRect/>
          </a:stretch>
        </p:blipFill>
        <p:spPr>
          <a:xfrm>
            <a:off x="714348" y="3571876"/>
            <a:ext cx="3587747" cy="2690810"/>
          </a:xfrm>
          <a:prstGeom prst="rect">
            <a:avLst/>
          </a:prstGeom>
        </p:spPr>
      </p:pic>
      <p:pic>
        <p:nvPicPr>
          <p:cNvPr id="6" name="Рисунок 5" descr="cricket.jpg"/>
          <p:cNvPicPr>
            <a:picLocks noChangeAspect="1"/>
          </p:cNvPicPr>
          <p:nvPr/>
        </p:nvPicPr>
        <p:blipFill>
          <a:blip r:embed="rId3"/>
          <a:stretch>
            <a:fillRect/>
          </a:stretch>
        </p:blipFill>
        <p:spPr>
          <a:xfrm>
            <a:off x="5500694" y="1285860"/>
            <a:ext cx="3230183" cy="26373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jfTXwSCQAAqh3O1.jpg"/>
          <p:cNvPicPr>
            <a:picLocks noGrp="1" noChangeAspect="1"/>
          </p:cNvPicPr>
          <p:nvPr>
            <p:ph sz="quarter" idx="2"/>
          </p:nvPr>
        </p:nvPicPr>
        <p:blipFill>
          <a:blip r:embed="rId2"/>
          <a:stretch>
            <a:fillRect/>
          </a:stretch>
        </p:blipFill>
        <p:spPr>
          <a:xfrm>
            <a:off x="3571868" y="857232"/>
            <a:ext cx="2928958" cy="3075406"/>
          </a:xfrm>
        </p:spPr>
      </p:pic>
      <p:sp>
        <p:nvSpPr>
          <p:cNvPr id="2" name="Заголовок 1"/>
          <p:cNvSpPr>
            <a:spLocks noGrp="1"/>
          </p:cNvSpPr>
          <p:nvPr>
            <p:ph type="title"/>
          </p:nvPr>
        </p:nvSpPr>
        <p:spPr>
          <a:xfrm>
            <a:off x="3929058" y="-214338"/>
            <a:ext cx="1657336" cy="1143000"/>
          </a:xfrm>
        </p:spPr>
        <p:txBody>
          <a:bodyPr>
            <a:normAutofit/>
          </a:bodyPr>
          <a:lstStyle/>
          <a:p>
            <a:r>
              <a:rPr lang="en-US" b="1" dirty="0" smtClean="0">
                <a:solidFill>
                  <a:srgbClr val="00B0F0"/>
                </a:solidFill>
              </a:rPr>
              <a:t>Tennis</a:t>
            </a:r>
            <a:endParaRPr lang="ru-RU" b="1" dirty="0">
              <a:solidFill>
                <a:srgbClr val="00B0F0"/>
              </a:solidFill>
            </a:endParaRPr>
          </a:p>
        </p:txBody>
      </p:sp>
      <p:sp>
        <p:nvSpPr>
          <p:cNvPr id="3" name="Содержимое 2"/>
          <p:cNvSpPr>
            <a:spLocks noGrp="1"/>
          </p:cNvSpPr>
          <p:nvPr>
            <p:ph sz="quarter" idx="1"/>
          </p:nvPr>
        </p:nvSpPr>
        <p:spPr>
          <a:xfrm>
            <a:off x="214282" y="928670"/>
            <a:ext cx="3749040" cy="3286148"/>
          </a:xfrm>
        </p:spPr>
        <p:txBody>
          <a:bodyPr>
            <a:normAutofit/>
          </a:bodyPr>
          <a:lstStyle/>
          <a:p>
            <a:r>
              <a:rPr lang="en-US" sz="1800" dirty="0" smtClean="0"/>
              <a:t>The world's most famous tennis tournament is Wimbledon</a:t>
            </a:r>
          </a:p>
          <a:p>
            <a:endParaRPr lang="en-US" sz="1800" dirty="0" smtClean="0"/>
          </a:p>
          <a:p>
            <a:r>
              <a:rPr lang="en-US" sz="1800" dirty="0" smtClean="0"/>
              <a:t>Wimbledon is the oldest of all the major tennis tournaments beginning in 1877. The rewards of prize money began in 1968 when the total purse allocated was £26,150 (about $40,000).</a:t>
            </a:r>
          </a:p>
        </p:txBody>
      </p:sp>
      <p:pic>
        <p:nvPicPr>
          <p:cNvPr id="6" name="Рисунок 5" descr="Dan-Evans-Great-Britain-v-008.jpg"/>
          <p:cNvPicPr>
            <a:picLocks noChangeAspect="1"/>
          </p:cNvPicPr>
          <p:nvPr/>
        </p:nvPicPr>
        <p:blipFill>
          <a:blip r:embed="rId3"/>
          <a:stretch>
            <a:fillRect/>
          </a:stretch>
        </p:blipFill>
        <p:spPr>
          <a:xfrm>
            <a:off x="642910" y="4071942"/>
            <a:ext cx="3667152" cy="2200291"/>
          </a:xfrm>
          <a:prstGeom prst="rect">
            <a:avLst/>
          </a:prstGeom>
        </p:spPr>
      </p:pic>
      <p:pic>
        <p:nvPicPr>
          <p:cNvPr id="7" name="Рисунок 6" descr="tennisgeneric.jpg"/>
          <p:cNvPicPr>
            <a:picLocks noChangeAspect="1"/>
          </p:cNvPicPr>
          <p:nvPr/>
        </p:nvPicPr>
        <p:blipFill>
          <a:blip r:embed="rId4" cstate="print"/>
          <a:stretch>
            <a:fillRect/>
          </a:stretch>
        </p:blipFill>
        <p:spPr>
          <a:xfrm>
            <a:off x="5000628" y="4000504"/>
            <a:ext cx="3929058" cy="2357454"/>
          </a:xfrm>
          <a:prstGeom prst="rect">
            <a:avLst/>
          </a:prstGeom>
        </p:spPr>
      </p:pic>
      <p:sp>
        <p:nvSpPr>
          <p:cNvPr id="8" name="Прямоугольник 7"/>
          <p:cNvSpPr/>
          <p:nvPr/>
        </p:nvSpPr>
        <p:spPr>
          <a:xfrm>
            <a:off x="6143636" y="1285860"/>
            <a:ext cx="2714612" cy="1200329"/>
          </a:xfrm>
          <a:prstGeom prst="rect">
            <a:avLst/>
          </a:prstGeom>
        </p:spPr>
        <p:txBody>
          <a:bodyPr wrap="square">
            <a:spAutoFit/>
          </a:bodyPr>
          <a:lstStyle/>
          <a:p>
            <a:r>
              <a:rPr lang="en-US" dirty="0" smtClean="0"/>
              <a:t>It is traditional for visitors to eat strawberries and cream whilst they watch the tennis.</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255</TotalTime>
  <Words>533</Words>
  <Application>Microsoft Office PowerPoint</Application>
  <PresentationFormat>Экран (4:3)</PresentationFormat>
  <Paragraphs>33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Calibri</vt:lpstr>
      <vt:lpstr>Cambria</vt:lpstr>
      <vt:lpstr>Franklin Gothic Book</vt:lpstr>
      <vt:lpstr>Perpetua</vt:lpstr>
      <vt:lpstr>Wingdings 2</vt:lpstr>
      <vt:lpstr>Справедливость</vt:lpstr>
      <vt:lpstr>Sport in Great Britain </vt:lpstr>
      <vt:lpstr>Sports-Lovers</vt:lpstr>
      <vt:lpstr>Football</vt:lpstr>
      <vt:lpstr>Football fans</vt:lpstr>
      <vt:lpstr>Rugby</vt:lpstr>
      <vt:lpstr>Rugby</vt:lpstr>
      <vt:lpstr>Cricket</vt:lpstr>
      <vt:lpstr>Cricket </vt:lpstr>
      <vt:lpstr>Tennis</vt:lpstr>
      <vt:lpstr>Golf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 Great Britain </dc:title>
  <cp:lastModifiedBy>Admin</cp:lastModifiedBy>
  <cp:revision>33</cp:revision>
  <dcterms:modified xsi:type="dcterms:W3CDTF">2017-05-16T13:22:17Z</dcterms:modified>
</cp:coreProperties>
</file>