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Pacifico" panose="020B0604020202020204" charset="-5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21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505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c31542e2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7c31542e22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395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c31542e2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c31542e2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27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c31542e2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7c31542e2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08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c31542e2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c31542e2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88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c31542e22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7c31542e22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40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7c31542e22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7c31542e22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823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7c31542e22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7c31542e22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38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c31542e22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c31542e22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343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c31542e22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7c31542e22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627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7c31542e2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7c31542e22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26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c31542e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7c31542e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218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c31542e22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7c31542e22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202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c31542e22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7c31542e22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47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c31542e22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c31542e22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282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c31542e2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7c31542e2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165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c31542e22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c31542e22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917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c31542e22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7c31542e22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03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7c31542e22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7c31542e22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40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7c31542e22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7c31542e22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917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c31542e2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7c31542e2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19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c31542e2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c31542e2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75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c31542e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c31542e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09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1542e2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c31542e2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89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c31542e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7c31542e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8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c31542e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7c31542e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83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c31542e2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c31542e2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07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c31542e22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7c31542e22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26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0999" y="656562"/>
            <a:ext cx="8520600" cy="16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uk" b="1" dirty="0" smtClean="0">
                <a:solidFill>
                  <a:srgbClr val="980000"/>
                </a:solidFill>
                <a:highlight>
                  <a:schemeClr val="lt1"/>
                </a:highlight>
              </a:rPr>
              <a:t>«</a:t>
            </a:r>
            <a:r>
              <a:rPr lang="ru-RU" b="1" dirty="0" err="1">
                <a:solidFill>
                  <a:srgbClr val="980000"/>
                </a:solidFill>
                <a:highlight>
                  <a:schemeClr val="lt1"/>
                </a:highlight>
              </a:rPr>
              <a:t>Ризики</a:t>
            </a:r>
            <a:r>
              <a:rPr lang="ru-RU" b="1" dirty="0">
                <a:solidFill>
                  <a:srgbClr val="980000"/>
                </a:solidFill>
                <a:highlight>
                  <a:schemeClr val="lt1"/>
                </a:highlight>
              </a:rPr>
              <a:t> </a:t>
            </a:r>
            <a:r>
              <a:rPr lang="ru-RU" b="1" dirty="0" err="1">
                <a:solidFill>
                  <a:srgbClr val="980000"/>
                </a:solidFill>
                <a:highlight>
                  <a:schemeClr val="lt1"/>
                </a:highlight>
              </a:rPr>
              <a:t>шахрайства</a:t>
            </a:r>
            <a:r>
              <a:rPr lang="ru-RU" b="1" dirty="0">
                <a:solidFill>
                  <a:srgbClr val="980000"/>
                </a:solidFill>
                <a:highlight>
                  <a:schemeClr val="lt1"/>
                </a:highlight>
              </a:rPr>
              <a:t> у </a:t>
            </a:r>
            <a:r>
              <a:rPr lang="ru-RU" b="1" dirty="0" err="1">
                <a:solidFill>
                  <a:srgbClr val="980000"/>
                </a:solidFill>
                <a:highlight>
                  <a:schemeClr val="lt1"/>
                </a:highlight>
              </a:rPr>
              <a:t>сфері</a:t>
            </a:r>
            <a:r>
              <a:rPr lang="ru-RU" b="1" dirty="0">
                <a:solidFill>
                  <a:srgbClr val="980000"/>
                </a:solidFill>
                <a:highlight>
                  <a:schemeClr val="lt1"/>
                </a:highlight>
              </a:rPr>
              <a:t> </a:t>
            </a:r>
            <a:r>
              <a:rPr lang="ru-RU" b="1" dirty="0" err="1">
                <a:solidFill>
                  <a:srgbClr val="980000"/>
                </a:solidFill>
                <a:highlight>
                  <a:schemeClr val="lt1"/>
                </a:highlight>
              </a:rPr>
              <a:t>фінансових</a:t>
            </a:r>
            <a:r>
              <a:rPr lang="ru-RU" b="1" dirty="0">
                <a:solidFill>
                  <a:srgbClr val="980000"/>
                </a:solidFill>
                <a:highlight>
                  <a:schemeClr val="lt1"/>
                </a:highlight>
              </a:rPr>
              <a:t> </a:t>
            </a:r>
            <a:r>
              <a:rPr lang="ru-RU" b="1" dirty="0" err="1">
                <a:solidFill>
                  <a:srgbClr val="980000"/>
                </a:solidFill>
                <a:highlight>
                  <a:schemeClr val="lt1"/>
                </a:highlight>
              </a:rPr>
              <a:t>послуг</a:t>
            </a:r>
            <a:r>
              <a:rPr lang="uk" b="1" dirty="0" smtClean="0">
                <a:solidFill>
                  <a:srgbClr val="980000"/>
                </a:solidFill>
                <a:highlight>
                  <a:schemeClr val="lt1"/>
                </a:highlight>
              </a:rPr>
              <a:t>»</a:t>
            </a:r>
            <a:endParaRPr b="1" dirty="0">
              <a:solidFill>
                <a:srgbClr val="98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ІІІ. Побутове/миттєве шахрайство</a:t>
            </a:r>
            <a:endParaRPr sz="27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Що це таке ?</a:t>
            </a:r>
            <a:endParaRPr sz="20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Це вид шахрайства побудований на довірі та розгубленості населення.</a:t>
            </a:r>
            <a:endParaRPr sz="20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20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Яким воно може бути ?</a:t>
            </a:r>
            <a:endParaRPr sz="20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244900" y="20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Види побутового шахрайства. </a:t>
            </a:r>
            <a:endParaRPr sz="242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4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1 - “Тут і зараз”</a:t>
            </a:r>
            <a:endParaRPr sz="24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14008"/>
          <a:stretch/>
        </p:blipFill>
        <p:spPr>
          <a:xfrm>
            <a:off x="2273138" y="1189875"/>
            <a:ext cx="4597720" cy="39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2 - “Захмарні прибутки за безцінь”</a:t>
            </a:r>
            <a:endParaRPr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14008"/>
          <a:stretch/>
        </p:blipFill>
        <p:spPr>
          <a:xfrm>
            <a:off x="2441125" y="1152475"/>
            <a:ext cx="3972972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3 - “Опитування”</a:t>
            </a:r>
            <a:endParaRPr sz="27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14266"/>
          <a:stretch/>
        </p:blipFill>
        <p:spPr>
          <a:xfrm>
            <a:off x="2231325" y="1152475"/>
            <a:ext cx="4538376" cy="38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4. “Онлайн знайомства”</a:t>
            </a:r>
            <a:endParaRPr sz="27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12967"/>
          <a:stretch/>
        </p:blipFill>
        <p:spPr>
          <a:xfrm>
            <a:off x="2565300" y="1152475"/>
            <a:ext cx="4415750" cy="38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5. “Селфі з паспортом”</a:t>
            </a:r>
            <a:endParaRPr sz="26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 b="15045"/>
          <a:stretch/>
        </p:blipFill>
        <p:spPr>
          <a:xfrm>
            <a:off x="2551925" y="1152475"/>
            <a:ext cx="4538376" cy="385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7. “Відмивання грошей”</a:t>
            </a:r>
            <a:endParaRPr sz="26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 b="13472"/>
          <a:stretch/>
        </p:blipFill>
        <p:spPr>
          <a:xfrm>
            <a:off x="2891150" y="1103325"/>
            <a:ext cx="4079700" cy="353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6. “Вам оформлюють кредит”</a:t>
            </a:r>
            <a:endParaRPr sz="26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21023"/>
          <a:stretch/>
        </p:blipFill>
        <p:spPr>
          <a:xfrm>
            <a:off x="2127675" y="1152475"/>
            <a:ext cx="4888648" cy="386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IV. Кіберзлочини. Що це таке ? Які вони бувають?</a:t>
            </a:r>
            <a:endParaRPr sz="27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Це </a:t>
            </a: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- розкрадання або руйнування інформації в інформаційному просторі.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980000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700" u="sng">
                <a:solidFill>
                  <a:srgbClr val="980000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Основні види: </a:t>
            </a:r>
            <a:endParaRPr sz="1700" u="sng">
              <a:solidFill>
                <a:srgbClr val="980000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900">
                <a:solidFill>
                  <a:srgbClr val="980000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незаконний доступ, незаконне перехоплення, втручання у дані, зловживання пристроями, шахрайство, пов'язане із комп'ютерами.</a:t>
            </a:r>
            <a:endParaRPr sz="25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2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Хто контролює кіберзлочинців?</a:t>
            </a:r>
            <a:endParaRPr sz="262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050" y="1234500"/>
            <a:ext cx="6407475" cy="360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3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Що таке (економічне) шахрайство ?</a:t>
            </a:r>
            <a:endParaRPr sz="33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45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Це </a:t>
            </a:r>
            <a:r>
              <a:rPr lang="uk" sz="28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- </a:t>
            </a:r>
            <a:r>
              <a:rPr lang="uk" sz="2000" b="1">
                <a:solidFill>
                  <a:srgbClr val="980000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навмисний обман з метою розкрадання грошових коштів, майна або законних </a:t>
            </a:r>
            <a:r>
              <a:rPr lang="uk" sz="2000" b="1" u="sng">
                <a:solidFill>
                  <a:srgbClr val="980000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прав на нього.</a:t>
            </a:r>
            <a:endParaRPr sz="2600" u="sng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498" y="2017050"/>
            <a:ext cx="4512525" cy="26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650" y="2571750"/>
            <a:ext cx="2646950" cy="19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6175" y="28750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82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Як вберегтися від кіберзлочинців?</a:t>
            </a:r>
            <a:endParaRPr sz="282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 b="13119"/>
          <a:stretch/>
        </p:blipFill>
        <p:spPr>
          <a:xfrm>
            <a:off x="2530400" y="1156750"/>
            <a:ext cx="4328428" cy="376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Паролі мають відрізнятися!</a:t>
            </a:r>
            <a:endParaRPr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 b="20115"/>
          <a:stretch/>
        </p:blipFill>
        <p:spPr>
          <a:xfrm>
            <a:off x="2338200" y="1196825"/>
            <a:ext cx="4721275" cy="377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9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Інтернет - від оператора </a:t>
            </a:r>
            <a:endParaRPr sz="29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 rotWithShape="1">
          <a:blip r:embed="rId3">
            <a:alphaModFix/>
          </a:blip>
          <a:srcRect b="20760"/>
          <a:stretch/>
        </p:blipFill>
        <p:spPr>
          <a:xfrm>
            <a:off x="1906750" y="1067900"/>
            <a:ext cx="5143501" cy="407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1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Безпечні сайти </a:t>
            </a:r>
            <a:r>
              <a:rPr lang="uk" sz="3120" u="sng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з комісією</a:t>
            </a:r>
            <a:endParaRPr sz="3120" u="sng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 b="21023"/>
          <a:stretch/>
        </p:blipFill>
        <p:spPr>
          <a:xfrm>
            <a:off x="1770775" y="1152475"/>
            <a:ext cx="5148249" cy="406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Не світи фінансовий номер</a:t>
            </a:r>
            <a:endParaRPr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 b="21544"/>
          <a:stretch/>
        </p:blipFill>
        <p:spPr>
          <a:xfrm>
            <a:off x="1997875" y="1152475"/>
            <a:ext cx="5148249" cy="40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V. Шахрайство у закупівлях</a:t>
            </a:r>
            <a:endParaRPr sz="27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Що це таке ?</a:t>
            </a:r>
            <a:endParaRPr sz="19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Вид шахрайства при якому умови закупівлі тендера прописуються під особливості тієї компанії, яка повинна його придбати.</a:t>
            </a:r>
            <a:endParaRPr sz="19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9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Це вид вищого, міждержавного шахрайства.</a:t>
            </a:r>
            <a:endParaRPr sz="19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8"/>
          <p:cNvPicPr preferRelativeResize="0"/>
          <p:nvPr/>
        </p:nvPicPr>
        <p:blipFill rotWithShape="1">
          <a:blip r:embed="rId3">
            <a:alphaModFix/>
          </a:blip>
          <a:srcRect t="13156" r="3901"/>
          <a:stretch/>
        </p:blipFill>
        <p:spPr>
          <a:xfrm>
            <a:off x="593250" y="227975"/>
            <a:ext cx="3695425" cy="42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 rotWithShape="1">
          <a:blip r:embed="rId4">
            <a:alphaModFix/>
          </a:blip>
          <a:srcRect t="13156" r="4434"/>
          <a:stretch/>
        </p:blipFill>
        <p:spPr>
          <a:xfrm>
            <a:off x="4908675" y="227975"/>
            <a:ext cx="3762025" cy="42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Приклад дзвінка шахрая “Ви виграли гроші”</a:t>
            </a:r>
            <a:endParaRPr sz="27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3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Дякую всім за увагу !</a:t>
            </a:r>
            <a:endParaRPr sz="310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До нової зустрічі !</a:t>
            </a:r>
            <a:endParaRPr sz="310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Які є види шахрайства ?</a:t>
            </a:r>
            <a:endParaRPr sz="27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ТОП - 5 видів економічного шахрайства:</a:t>
            </a:r>
            <a:endParaRPr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І - Фінансова піраміда.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ІІ - Хабарництво та корупція.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ІІІ - Побутове/миттєве шахрайство.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IV - Кіберзлочини.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V - Шахрайство у закупівлях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700" y="633400"/>
            <a:ext cx="582930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8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І. Фінансова піраміда</a:t>
            </a:r>
            <a:endParaRPr sz="28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6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u="sng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Як працює ?</a:t>
            </a:r>
            <a:endParaRPr sz="2000" u="sng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Це вид шахрайства, при якому кошти виплачуються старим інвесторам за рахунок нових.</a:t>
            </a:r>
            <a:endParaRPr sz="20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Реальний прибуток отримує лише засновник.</a:t>
            </a:r>
            <a:endParaRPr sz="20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20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Система - “ланцюг”</a:t>
            </a:r>
            <a:endParaRPr sz="20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15483"/>
          <a:stretch/>
        </p:blipFill>
        <p:spPr>
          <a:xfrm>
            <a:off x="3948450" y="0"/>
            <a:ext cx="5195550" cy="32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821" y="2650196"/>
            <a:ext cx="3693751" cy="27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Чи існують зараз фінансові піраміди ?</a:t>
            </a:r>
            <a:endParaRPr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Так. В Україні найпопулярнішою фінансовою пірамідою є компанія - 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50" y="1756325"/>
            <a:ext cx="2474800" cy="24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233400" y="2244925"/>
            <a:ext cx="5598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Це мережа ювелірних магазинів, яка обіцяє кешбек 104 % за купівлю їх ювелірних виробів, протягом 52 виплат.</a:t>
            </a:r>
            <a:endParaRPr sz="17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Срібло за ціною золота</a:t>
            </a:r>
            <a:endParaRPr sz="17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700" y="2793050"/>
            <a:ext cx="3534300" cy="23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520" b="1">
                <a:solidFill>
                  <a:srgbClr val="980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Як це працює ?</a:t>
            </a:r>
            <a:endParaRPr sz="3520" b="1">
              <a:solidFill>
                <a:srgbClr val="98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ІІ. Хабарництво та корупція</a:t>
            </a:r>
            <a:endParaRPr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Яка різниця між хабарництвом та корупцією ?</a:t>
            </a:r>
            <a:endParaRPr sz="200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Хабарництво </a:t>
            </a: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це - надання хабаря службовій особі з метою одержання для себе певних вигід протизаконним шляхом.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Корупція</a:t>
            </a: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 це - використання службовими особами свого посадового становища з метою збагачення.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Різниця :</a:t>
            </a:r>
            <a:endParaRPr sz="2100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u="sng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Хабарництво </a:t>
            </a: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- якщо даю щоб отримати. </a:t>
            </a:r>
            <a:r>
              <a:rPr lang="uk" u="sng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Корупція </a:t>
            </a:r>
            <a:r>
              <a:rPr lang="uk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- якщо я отримую щоб дати.</a:t>
            </a:r>
            <a:endParaRPr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Корупція це - …</a:t>
            </a:r>
            <a:endParaRPr sz="27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75" y="1417025"/>
            <a:ext cx="2718025" cy="3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r="3809"/>
          <a:stretch/>
        </p:blipFill>
        <p:spPr>
          <a:xfrm>
            <a:off x="3132837" y="901335"/>
            <a:ext cx="2718025" cy="347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5">
            <a:alphaModFix/>
          </a:blip>
          <a:srcRect r="4214"/>
          <a:stretch/>
        </p:blipFill>
        <p:spPr>
          <a:xfrm>
            <a:off x="6102226" y="445025"/>
            <a:ext cx="2862399" cy="36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2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Хто вирішує питання корупції та хабарництва ?</a:t>
            </a:r>
            <a:endParaRPr sz="262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175" y="1017725"/>
            <a:ext cx="572698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Экран (16:9)</PresentationFormat>
  <Paragraphs>65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Pacifico</vt:lpstr>
      <vt:lpstr>Simple Light</vt:lpstr>
      <vt:lpstr>«Ризики шахрайства у сфері фінансових послуг»</vt:lpstr>
      <vt:lpstr>Що таке (економічне) шахрайство ?</vt:lpstr>
      <vt:lpstr>Які є види шахрайства ?</vt:lpstr>
      <vt:lpstr>І. Фінансова піраміда</vt:lpstr>
      <vt:lpstr>Чи існують зараз фінансові піраміди ?</vt:lpstr>
      <vt:lpstr>Як це працює ?</vt:lpstr>
      <vt:lpstr>ІІ. Хабарництво та корупція</vt:lpstr>
      <vt:lpstr>Корупція це - …</vt:lpstr>
      <vt:lpstr>Хто вирішує питання корупції та хабарництва ?</vt:lpstr>
      <vt:lpstr>ІІІ. Побутове/миттєве шахрайство</vt:lpstr>
      <vt:lpstr>Види побутового шахрайства.  1 - “Тут і зараз”</vt:lpstr>
      <vt:lpstr>2 - “Захмарні прибутки за безцінь”</vt:lpstr>
      <vt:lpstr>3 - “Опитування”</vt:lpstr>
      <vt:lpstr>4. “Онлайн знайомства”</vt:lpstr>
      <vt:lpstr>5. “Селфі з паспортом”</vt:lpstr>
      <vt:lpstr>7. “Відмивання грошей”</vt:lpstr>
      <vt:lpstr>6. “Вам оформлюють кредит”</vt:lpstr>
      <vt:lpstr>IV. Кіберзлочини. Що це таке ? Які вони бувають?</vt:lpstr>
      <vt:lpstr>Хто контролює кіберзлочинців?</vt:lpstr>
      <vt:lpstr>Як вберегтися від кіберзлочинців?</vt:lpstr>
      <vt:lpstr>Паролі мають відрізнятися!</vt:lpstr>
      <vt:lpstr>Інтернет - від оператора </vt:lpstr>
      <vt:lpstr>Безпечні сайти з комісією</vt:lpstr>
      <vt:lpstr>Не світи фінансовий номер</vt:lpstr>
      <vt:lpstr>V. Шахрайство у закупівлях</vt:lpstr>
      <vt:lpstr>Презентация PowerPoint</vt:lpstr>
      <vt:lpstr>Приклад дзвінка шахрая “Ви виграли гроші”</vt:lpstr>
      <vt:lpstr>   Дякую всім за увагу ! До нової зустрічі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«Фінансове шахрайство»</dc:title>
  <cp:lastModifiedBy>User</cp:lastModifiedBy>
  <cp:revision>2</cp:revision>
  <dcterms:modified xsi:type="dcterms:W3CDTF">2024-11-24T17:38:56Z</dcterms:modified>
</cp:coreProperties>
</file>