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76" r:id="rId6"/>
    <p:sldId id="277" r:id="rId7"/>
    <p:sldId id="278" r:id="rId8"/>
    <p:sldId id="286" r:id="rId9"/>
    <p:sldId id="287" r:id="rId10"/>
    <p:sldId id="283" r:id="rId11"/>
    <p:sldId id="279" r:id="rId12"/>
    <p:sldId id="280" r:id="rId13"/>
    <p:sldId id="281" r:id="rId14"/>
    <p:sldId id="282" r:id="rId15"/>
    <p:sldId id="285" r:id="rId16"/>
    <p:sldId id="284" r:id="rId17"/>
    <p:sldId id="288" r:id="rId18"/>
    <p:sldId id="261" r:id="rId19"/>
    <p:sldId id="270" r:id="rId20"/>
    <p:sldId id="271" r:id="rId21"/>
    <p:sldId id="262" r:id="rId22"/>
    <p:sldId id="263" r:id="rId23"/>
    <p:sldId id="264" r:id="rId24"/>
    <p:sldId id="265" r:id="rId25"/>
    <p:sldId id="266" r:id="rId26"/>
    <p:sldId id="269" r:id="rId27"/>
    <p:sldId id="268" r:id="rId28"/>
    <p:sldId id="272" r:id="rId29"/>
    <p:sldId id="273" r:id="rId30"/>
    <p:sldId id="275" r:id="rId31"/>
    <p:sldId id="289" r:id="rId3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B69F-372E-4ADD-AE47-B393E322D00C}" type="datetimeFigureOut">
              <a:rPr lang="uk-UA" smtClean="0"/>
              <a:t>25.10.2022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596A-8C61-4B30-9B0C-88DB67985B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4070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B69F-372E-4ADD-AE47-B393E322D00C}" type="datetimeFigureOut">
              <a:rPr lang="uk-UA" smtClean="0"/>
              <a:t>25.10.2022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596A-8C61-4B30-9B0C-88DB67985B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8854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B69F-372E-4ADD-AE47-B393E322D00C}" type="datetimeFigureOut">
              <a:rPr lang="uk-UA" smtClean="0"/>
              <a:t>25.10.2022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596A-8C61-4B30-9B0C-88DB67985B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185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B69F-372E-4ADD-AE47-B393E322D00C}" type="datetimeFigureOut">
              <a:rPr lang="uk-UA" smtClean="0"/>
              <a:t>25.10.2022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596A-8C61-4B30-9B0C-88DB67985B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8675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B69F-372E-4ADD-AE47-B393E322D00C}" type="datetimeFigureOut">
              <a:rPr lang="uk-UA" smtClean="0"/>
              <a:t>25.10.2022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596A-8C61-4B30-9B0C-88DB67985B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636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B69F-372E-4ADD-AE47-B393E322D00C}" type="datetimeFigureOut">
              <a:rPr lang="uk-UA" smtClean="0"/>
              <a:t>25.10.2022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596A-8C61-4B30-9B0C-88DB67985B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712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B69F-372E-4ADD-AE47-B393E322D00C}" type="datetimeFigureOut">
              <a:rPr lang="uk-UA" smtClean="0"/>
              <a:t>25.10.2022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596A-8C61-4B30-9B0C-88DB67985B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656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B69F-372E-4ADD-AE47-B393E322D00C}" type="datetimeFigureOut">
              <a:rPr lang="uk-UA" smtClean="0"/>
              <a:t>25.10.2022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596A-8C61-4B30-9B0C-88DB67985B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602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B69F-372E-4ADD-AE47-B393E322D00C}" type="datetimeFigureOut">
              <a:rPr lang="uk-UA" smtClean="0"/>
              <a:t>25.10.2022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596A-8C61-4B30-9B0C-88DB67985B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397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B69F-372E-4ADD-AE47-B393E322D00C}" type="datetimeFigureOut">
              <a:rPr lang="uk-UA" smtClean="0"/>
              <a:t>25.10.2022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596A-8C61-4B30-9B0C-88DB67985B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938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B69F-372E-4ADD-AE47-B393E322D00C}" type="datetimeFigureOut">
              <a:rPr lang="uk-UA" smtClean="0"/>
              <a:t>25.10.2022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596A-8C61-4B30-9B0C-88DB67985B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184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DB69F-372E-4ADD-AE47-B393E322D00C}" type="datetimeFigureOut">
              <a:rPr lang="uk-UA" smtClean="0"/>
              <a:t>25.10.2022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A596A-8C61-4B30-9B0C-88DB67985B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657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7772400" cy="576000"/>
          </a:xfrm>
        </p:spPr>
        <p:txBody>
          <a:bodyPr>
            <a:noAutofit/>
          </a:bodyPr>
          <a:lstStyle/>
          <a:p>
            <a:r>
              <a:rPr lang="uk-UA" sz="3200" b="1" u="sng" dirty="0"/>
              <a:t>Лекція 1</a:t>
            </a:r>
            <a:r>
              <a:rPr lang="en-US" sz="3200" b="1" u="sng" dirty="0"/>
              <a:t>0</a:t>
            </a:r>
            <a:r>
              <a:rPr lang="uk-UA" sz="3200" b="1" u="sng" dirty="0"/>
              <a:t>. Далекий Схід: моделі розвитку туризму та туристичний потенціал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4815" y="908720"/>
            <a:ext cx="9216000" cy="6156000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tx1"/>
                </a:solidFill>
              </a:rPr>
              <a:t> План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1Поняття та структура Далекого Сходу.  Географічне положення: клімат, флора, фауна, туристичні ресурси.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2. Загальна характеристика східно-азіатських країн та їх креативного туристичного потенціалу(Китай, Японія, Південна Корея, В'єтнам, Таїланд, Шрі Ланка, Мальдіви)</a:t>
            </a:r>
          </a:p>
          <a:p>
            <a:pPr algn="just"/>
            <a:r>
              <a:rPr lang="uk-UA">
                <a:solidFill>
                  <a:schemeClr val="tx1"/>
                </a:solidFill>
              </a:rPr>
              <a:t>3</a:t>
            </a:r>
            <a:r>
              <a:rPr lang="uk-UA" dirty="0">
                <a:solidFill>
                  <a:schemeClr val="tx1"/>
                </a:solidFill>
              </a:rPr>
              <a:t>.Індія:  креативний туристичний потенціал.</a:t>
            </a:r>
          </a:p>
          <a:p>
            <a:pPr algn="just"/>
            <a:r>
              <a:rPr lang="uk-UA">
                <a:solidFill>
                  <a:schemeClr val="tx1"/>
                </a:solidFill>
              </a:rPr>
              <a:t>4</a:t>
            </a:r>
            <a:r>
              <a:rPr lang="uk-UA" dirty="0">
                <a:solidFill>
                  <a:schemeClr val="tx1"/>
                </a:solidFill>
              </a:rPr>
              <a:t>.Індонезія: креативний  туристичний потенціал.</a:t>
            </a:r>
          </a:p>
          <a:p>
            <a:pPr algn="just"/>
            <a:endParaRPr lang="uk-UA" dirty="0">
              <a:solidFill>
                <a:schemeClr val="tx1"/>
              </a:solidFill>
            </a:endParaRPr>
          </a:p>
          <a:p>
            <a:pPr algn="just"/>
            <a:endParaRPr lang="uk-UA" dirty="0">
              <a:solidFill>
                <a:schemeClr val="tx1"/>
              </a:solidFill>
            </a:endParaRP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75129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19256" cy="828000"/>
          </a:xfrm>
        </p:spPr>
        <p:txBody>
          <a:bodyPr/>
          <a:lstStyle/>
          <a:p>
            <a:pPr algn="just"/>
            <a:r>
              <a:rPr lang="uk-UA" dirty="0"/>
              <a:t>ПРИРОДНІ РЕСУРСИ ІНДІЇ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8686800" cy="573325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/>
              <a:t>Є залізна руда, мідь, боксити, марганцеві</a:t>
            </a:r>
          </a:p>
          <a:p>
            <a:pPr marL="0" indent="0" algn="just">
              <a:buNone/>
            </a:pPr>
            <a:r>
              <a:rPr lang="uk-UA" dirty="0"/>
              <a:t>руди, уран, титан тощо. Відомими є родовища </a:t>
            </a:r>
            <a:r>
              <a:rPr lang="uk-UA" b="1" dirty="0"/>
              <a:t>дорогоцінного каміння</a:t>
            </a:r>
            <a:r>
              <a:rPr lang="uk-UA" dirty="0"/>
              <a:t>. Енергоносіями</a:t>
            </a:r>
          </a:p>
          <a:p>
            <a:pPr marL="0" indent="0" algn="just">
              <a:buNone/>
            </a:pPr>
            <a:r>
              <a:rPr lang="uk-UA" dirty="0"/>
              <a:t>Індія забезпечена недостатньо. </a:t>
            </a:r>
          </a:p>
          <a:p>
            <a:pPr marL="0" indent="0" algn="just">
              <a:buNone/>
            </a:pPr>
            <a:r>
              <a:rPr lang="uk-UA" dirty="0"/>
              <a:t>Є родовища вугілля та нафти.</a:t>
            </a:r>
          </a:p>
          <a:p>
            <a:pPr marL="0" indent="0" algn="just">
              <a:buNone/>
            </a:pPr>
            <a:r>
              <a:rPr lang="uk-UA" sz="2400" dirty="0"/>
              <a:t>Рослинний і тваринний світ густозаселеної Індії дуже змінений людьми. Мусонні ліси займають лише 10 % території. Все ще трапляються цінні породи дерев — сандал, тик. Майже повністю винищено левів, леопардів, бухарських оленів. Більше пощастило тиграм, носорогам, індійським слонам. В Індії багато мавп (гібони та макаки) і змій. Серед останніх виділяється знаменита королівська кобра, довжина якої може сягати 5,5 м. Тваринний і рослинний світ найкраще зберігся в понад 50 заповідниках і національних парках.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48918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ЕКОНОМІКА ІНДІЇ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00141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800" b="1" u="sng" dirty="0"/>
              <a:t>ВВП:</a:t>
            </a:r>
          </a:p>
          <a:p>
            <a:pPr marL="0" indent="0" fontAlgn="ctr">
              <a:buNone/>
            </a:pPr>
            <a:r>
              <a:rPr lang="en-US" dirty="0"/>
              <a:t>$</a:t>
            </a:r>
            <a:r>
              <a:rPr lang="uk-UA" dirty="0"/>
              <a:t> </a:t>
            </a:r>
            <a:r>
              <a:rPr lang="ru-RU" dirty="0"/>
              <a:t>9,474 млрд (2017 год)</a:t>
            </a:r>
          </a:p>
          <a:p>
            <a:pPr marL="0" indent="0" fontAlgn="ctr">
              <a:buNone/>
            </a:pPr>
            <a:r>
              <a:rPr lang="en-US" dirty="0"/>
              <a:t>$ </a:t>
            </a:r>
            <a:r>
              <a:rPr lang="ru-RU" dirty="0"/>
              <a:t>8,88 </a:t>
            </a:r>
            <a:r>
              <a:rPr lang="uk-UA" dirty="0"/>
              <a:t>млрд</a:t>
            </a:r>
            <a:r>
              <a:rPr lang="ru-RU" dirty="0"/>
              <a:t> (2016 год)</a:t>
            </a:r>
          </a:p>
          <a:p>
            <a:pPr marL="0" indent="0">
              <a:buNone/>
            </a:pPr>
            <a:r>
              <a:rPr lang="ru-RU" sz="2800" dirty="0"/>
              <a:t>$ 8,291 8 млрд (2015)</a:t>
            </a:r>
          </a:p>
          <a:p>
            <a:pPr marL="0" indent="0">
              <a:buNone/>
            </a:pPr>
            <a:r>
              <a:rPr lang="ru-RU" sz="2800" dirty="0"/>
              <a:t>$ 7 436 млрд (2014)</a:t>
            </a:r>
          </a:p>
          <a:p>
            <a:pPr marL="0" indent="0">
              <a:buNone/>
            </a:pPr>
            <a:r>
              <a:rPr lang="ru-RU" sz="2800" dirty="0"/>
              <a:t>$ 6 934 млрд (2013 .)</a:t>
            </a:r>
          </a:p>
          <a:p>
            <a:pPr marL="0" indent="0">
              <a:buNone/>
            </a:pPr>
            <a:r>
              <a:rPr lang="ru-RU" sz="2800" dirty="0" err="1"/>
              <a:t>Місце</a:t>
            </a:r>
            <a:r>
              <a:rPr lang="ru-RU" sz="2800" dirty="0"/>
              <a:t> </a:t>
            </a:r>
            <a:r>
              <a:rPr lang="ru-RU" sz="2800" dirty="0" err="1"/>
              <a:t>країни</a:t>
            </a:r>
            <a:r>
              <a:rPr lang="ru-RU" sz="2800" dirty="0"/>
              <a:t> в </a:t>
            </a:r>
            <a:r>
              <a:rPr lang="ru-RU" sz="2800" dirty="0" err="1"/>
              <a:t>світі</a:t>
            </a:r>
            <a:r>
              <a:rPr lang="ru-RU" sz="2800" dirty="0"/>
              <a:t>: </a:t>
            </a:r>
            <a:r>
              <a:rPr lang="ru-RU" sz="2800" b="1" dirty="0"/>
              <a:t>3</a:t>
            </a:r>
          </a:p>
          <a:p>
            <a:pPr marL="0" indent="0">
              <a:buNone/>
            </a:pPr>
            <a:r>
              <a:rPr lang="ru-RU" sz="2800" b="1" dirty="0"/>
              <a:t>ВВП – </a:t>
            </a:r>
            <a:r>
              <a:rPr lang="ru-RU" sz="2800" b="1" dirty="0" err="1"/>
              <a:t>реальний</a:t>
            </a:r>
            <a:r>
              <a:rPr lang="ru-RU" sz="2800" b="1" dirty="0"/>
              <a:t> темп </a:t>
            </a:r>
            <a:r>
              <a:rPr lang="ru-RU" sz="2800" b="1" dirty="0" err="1"/>
              <a:t>зростання</a:t>
            </a:r>
            <a:r>
              <a:rPr lang="ru-RU" sz="2800" dirty="0"/>
              <a:t>:</a:t>
            </a:r>
          </a:p>
          <a:p>
            <a:pPr marL="0" indent="0">
              <a:buNone/>
            </a:pPr>
            <a:r>
              <a:rPr lang="ru-RU" sz="2800" dirty="0"/>
              <a:t>6,7% (2017)</a:t>
            </a:r>
          </a:p>
          <a:p>
            <a:pPr marL="0" indent="0">
              <a:buNone/>
            </a:pPr>
            <a:r>
              <a:rPr lang="ru-RU" sz="2800" dirty="0"/>
              <a:t>7,1% (2016)</a:t>
            </a:r>
          </a:p>
          <a:p>
            <a:pPr marL="0" indent="0">
              <a:buNone/>
            </a:pPr>
            <a:r>
              <a:rPr lang="ru-RU" sz="2800" dirty="0"/>
              <a:t>8,2% (2015)</a:t>
            </a:r>
          </a:p>
          <a:p>
            <a:pPr marL="0" indent="0">
              <a:buNone/>
            </a:pPr>
            <a:r>
              <a:rPr lang="ru-RU" sz="2800" dirty="0"/>
              <a:t>7,2% (2014)</a:t>
            </a:r>
          </a:p>
          <a:p>
            <a:pPr marL="0" indent="0">
              <a:buNone/>
            </a:pPr>
            <a:r>
              <a:rPr lang="ru-RU" sz="2800" dirty="0"/>
              <a:t>6,6% (2013)</a:t>
            </a:r>
          </a:p>
          <a:p>
            <a:pPr marL="0" indent="0">
              <a:buNone/>
            </a:pPr>
            <a:r>
              <a:rPr lang="ru-RU" sz="2800" dirty="0" err="1"/>
              <a:t>Місце</a:t>
            </a:r>
            <a:r>
              <a:rPr lang="ru-RU" sz="2800" dirty="0"/>
              <a:t> </a:t>
            </a:r>
            <a:r>
              <a:rPr lang="ru-RU" sz="2800" dirty="0" err="1"/>
              <a:t>країни</a:t>
            </a:r>
            <a:r>
              <a:rPr lang="ru-RU" sz="2800" dirty="0"/>
              <a:t> в </a:t>
            </a:r>
            <a:r>
              <a:rPr lang="ru-RU" sz="2800" dirty="0" err="1"/>
              <a:t>світі</a:t>
            </a:r>
            <a:r>
              <a:rPr lang="ru-RU" sz="2800" dirty="0"/>
              <a:t> : </a:t>
            </a:r>
            <a:r>
              <a:rPr lang="ru-RU" sz="2800" b="1" dirty="0"/>
              <a:t>10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788795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ВВП - на душу </a:t>
            </a:r>
            <a:r>
              <a:rPr lang="ru-RU" b="1" dirty="0" err="1"/>
              <a:t>населення</a:t>
            </a:r>
            <a:r>
              <a:rPr lang="ru-RU" dirty="0"/>
              <a:t>:</a:t>
            </a:r>
          </a:p>
          <a:p>
            <a:r>
              <a:rPr lang="ru-RU" dirty="0"/>
              <a:t>$ 7 200 (2017 )</a:t>
            </a:r>
          </a:p>
          <a:p>
            <a:r>
              <a:rPr lang="ru-RU" dirty="0"/>
              <a:t>$ 6 820 (2016 )</a:t>
            </a:r>
          </a:p>
          <a:p>
            <a:r>
              <a:rPr lang="ru-RU" dirty="0"/>
              <a:t>$ 6 500 (2015 )</a:t>
            </a:r>
          </a:p>
          <a:p>
            <a:r>
              <a:rPr lang="ru-RU" dirty="0"/>
              <a:t>$ 5 800 (2014 )</a:t>
            </a:r>
          </a:p>
          <a:p>
            <a:r>
              <a:rPr lang="ru-RU" dirty="0"/>
              <a:t>$ 5 500 (2013 )</a:t>
            </a:r>
          </a:p>
          <a:p>
            <a:pPr marL="0" indent="0">
              <a:buNone/>
            </a:pP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в </a:t>
            </a:r>
            <a:r>
              <a:rPr lang="ru-RU" dirty="0" err="1"/>
              <a:t>світі</a:t>
            </a:r>
            <a:r>
              <a:rPr lang="ru-RU" dirty="0"/>
              <a:t> : </a:t>
            </a:r>
            <a:r>
              <a:rPr lang="ru-RU" b="1" dirty="0"/>
              <a:t>156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259425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uk-UA" sz="4000" b="1" dirty="0"/>
            </a:br>
            <a:r>
              <a:rPr lang="uk-UA" sz="4000" b="1" dirty="0"/>
              <a:t>ВВП - склад, по секторам походження</a:t>
            </a:r>
            <a:r>
              <a:rPr lang="uk-UA" sz="4000" dirty="0"/>
              <a:t>: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/>
              <a:t>сільське господарство: 15,5 %</a:t>
            </a:r>
            <a:br>
              <a:rPr lang="uk-UA" dirty="0"/>
            </a:br>
            <a:r>
              <a:rPr lang="uk-UA" dirty="0"/>
              <a:t>промисловість: 23 %</a:t>
            </a:r>
            <a:br>
              <a:rPr lang="uk-UA" dirty="0"/>
            </a:br>
            <a:r>
              <a:rPr lang="uk-UA" dirty="0"/>
              <a:t>послуги: 61,5 % (2015 ).</a:t>
            </a:r>
          </a:p>
          <a:p>
            <a:pPr marL="0" indent="0">
              <a:buNone/>
            </a:pPr>
            <a:r>
              <a:rPr lang="uk-UA" b="1" u="sng" dirty="0"/>
              <a:t>РОБОЧА СИЛА </a:t>
            </a:r>
            <a:r>
              <a:rPr lang="uk-UA" dirty="0"/>
              <a:t>– 521,8 млн осіб.</a:t>
            </a:r>
          </a:p>
          <a:p>
            <a:pPr marL="0" indent="0">
              <a:buNone/>
            </a:pPr>
            <a:r>
              <a:rPr lang="uk-UA" b="1" u="sng" dirty="0"/>
              <a:t>Сільське господарство </a:t>
            </a:r>
            <a:r>
              <a:rPr lang="uk-UA" dirty="0"/>
              <a:t>- </a:t>
            </a:r>
            <a:r>
              <a:rPr lang="uk-UA" b="1" dirty="0"/>
              <a:t>продукція:</a:t>
            </a:r>
          </a:p>
          <a:p>
            <a:pPr marL="0" indent="0">
              <a:buNone/>
            </a:pPr>
            <a:r>
              <a:rPr lang="uk-UA" dirty="0"/>
              <a:t>рис, пшениця, насіння олійних культур, бавовна, джут, чай, цукрова тростина, сочевиця, цибуля, картопля; молочні продукти, вівці, кози, домашня птиця; риба.</a:t>
            </a:r>
          </a:p>
          <a:p>
            <a:pPr marL="0" indent="0">
              <a:buNone/>
            </a:pPr>
            <a:r>
              <a:rPr lang="uk-UA" b="1" u="sng" dirty="0"/>
              <a:t>Промисловість:</a:t>
            </a:r>
          </a:p>
          <a:p>
            <a:pPr marL="0" indent="0">
              <a:buNone/>
            </a:pPr>
            <a:r>
              <a:rPr lang="uk-UA" dirty="0"/>
              <a:t>текстиль, хімікати, харчова промисловість, сталь, транспортне обладнання, цемент, гірничодобувна, нафтова галузі, обладнання, програмне забезпечення, фармацевтичні препарати.</a:t>
            </a:r>
          </a:p>
        </p:txBody>
      </p:sp>
    </p:spTree>
    <p:extLst>
      <p:ext uri="{BB962C8B-B14F-4D97-AF65-F5344CB8AC3E}">
        <p14:creationId xmlns:p14="http://schemas.microsoft.com/office/powerpoint/2010/main" val="973398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err="1"/>
              <a:t>Експорт</a:t>
            </a:r>
            <a:r>
              <a:rPr lang="ru-RU" b="1" u="sng" dirty="0"/>
              <a:t> </a:t>
            </a:r>
            <a:r>
              <a:rPr lang="ru-RU" b="1" u="sng" dirty="0" err="1"/>
              <a:t>Індії</a:t>
            </a:r>
            <a:r>
              <a:rPr lang="ru-RU" b="1" u="sng" dirty="0"/>
              <a:t> - </a:t>
            </a:r>
            <a:r>
              <a:rPr lang="ru-RU" b="1" u="sng" dirty="0" err="1"/>
              <a:t>товари</a:t>
            </a:r>
            <a:r>
              <a:rPr lang="ru-RU" b="1" u="sng" dirty="0"/>
              <a:t>:</a:t>
            </a:r>
            <a:br>
              <a:rPr lang="ru-RU" b="1" u="sng" dirty="0"/>
            </a:br>
            <a:endParaRPr lang="uk-UA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579296" cy="500141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err="1"/>
              <a:t>нафтопродукти</a:t>
            </a:r>
            <a:r>
              <a:rPr lang="ru-RU" dirty="0"/>
              <a:t>, </a:t>
            </a:r>
            <a:r>
              <a:rPr lang="ru-RU" dirty="0" err="1"/>
              <a:t>дорогоцінні</a:t>
            </a:r>
            <a:r>
              <a:rPr lang="ru-RU" dirty="0"/>
              <a:t> </a:t>
            </a:r>
            <a:r>
              <a:rPr lang="ru-RU" dirty="0" err="1"/>
              <a:t>камені</a:t>
            </a:r>
            <a:r>
              <a:rPr lang="ru-RU" dirty="0"/>
              <a:t>, 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машини</a:t>
            </a:r>
            <a:r>
              <a:rPr lang="ru-RU" dirty="0"/>
              <a:t>, </a:t>
            </a:r>
            <a:r>
              <a:rPr lang="ru-RU" dirty="0" err="1"/>
              <a:t>залізо</a:t>
            </a:r>
            <a:r>
              <a:rPr lang="ru-RU" dirty="0"/>
              <a:t> і сталь, </a:t>
            </a:r>
            <a:r>
              <a:rPr lang="ru-RU" dirty="0" err="1"/>
              <a:t>хімікати</a:t>
            </a:r>
            <a:r>
              <a:rPr lang="ru-RU" dirty="0"/>
              <a:t>, </a:t>
            </a:r>
            <a:r>
              <a:rPr lang="ru-RU" dirty="0" err="1"/>
              <a:t>фармацевтичні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, </a:t>
            </a:r>
            <a:r>
              <a:rPr lang="ru-RU" dirty="0" err="1"/>
              <a:t>крупи</a:t>
            </a:r>
            <a:r>
              <a:rPr lang="ru-RU" dirty="0"/>
              <a:t>, </a:t>
            </a:r>
            <a:r>
              <a:rPr lang="ru-RU" dirty="0" err="1"/>
              <a:t>одяг</a:t>
            </a:r>
            <a:endParaRPr lang="ru-RU" dirty="0"/>
          </a:p>
          <a:p>
            <a:pPr marL="0" indent="0">
              <a:buNone/>
            </a:pPr>
            <a:r>
              <a:rPr lang="ru-RU" b="1" u="sng" dirty="0" err="1"/>
              <a:t>Експорт</a:t>
            </a:r>
            <a:r>
              <a:rPr lang="ru-RU" b="1" u="sng" dirty="0"/>
              <a:t> (</a:t>
            </a:r>
            <a:r>
              <a:rPr lang="en-US" b="1" u="sng" dirty="0"/>
              <a:t>$ </a:t>
            </a:r>
            <a:r>
              <a:rPr lang="ru-RU" b="1" u="sng" dirty="0"/>
              <a:t>304 </a:t>
            </a:r>
            <a:r>
              <a:rPr lang="ru-RU" b="1" u="sng" dirty="0" err="1"/>
              <a:t>млдр</a:t>
            </a:r>
            <a:r>
              <a:rPr lang="ru-RU" b="1" u="sng" dirty="0"/>
              <a:t>. ) - </a:t>
            </a:r>
            <a:r>
              <a:rPr lang="ru-RU" b="1" u="sng" dirty="0" err="1"/>
              <a:t>партнери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США 15,6%, ОАЕ 10,2%, Гонконг 4,9%, Китай 4,3% (2017).</a:t>
            </a:r>
          </a:p>
          <a:p>
            <a:pPr marL="0" indent="0">
              <a:buNone/>
            </a:pPr>
            <a:r>
              <a:rPr lang="uk-UA" b="1" u="sng" dirty="0"/>
              <a:t>Імпорт</a:t>
            </a:r>
            <a:r>
              <a:rPr lang="en-US" b="1" u="sng" dirty="0"/>
              <a:t> ($ 452 </a:t>
            </a:r>
            <a:r>
              <a:rPr lang="uk-UA" b="1" u="sng" dirty="0"/>
              <a:t>млрд.</a:t>
            </a:r>
            <a:r>
              <a:rPr lang="en-US" b="1" u="sng" dirty="0"/>
              <a:t>)</a:t>
            </a:r>
            <a:r>
              <a:rPr lang="uk-UA" b="1" u="sng" dirty="0"/>
              <a:t> - товари</a:t>
            </a:r>
            <a:r>
              <a:rPr lang="uk-UA" dirty="0"/>
              <a:t>:</a:t>
            </a:r>
          </a:p>
          <a:p>
            <a:pPr marL="0" indent="0">
              <a:buNone/>
            </a:pPr>
            <a:r>
              <a:rPr lang="uk-UA" dirty="0"/>
              <a:t>сира нафта, дорогоцінні </a:t>
            </a:r>
            <a:r>
              <a:rPr lang="uk-UA" dirty="0" err="1"/>
              <a:t>камені</a:t>
            </a:r>
            <a:r>
              <a:rPr lang="uk-UA" dirty="0"/>
              <a:t>, обладнання, хімікати, добрива, пластмаси, залізо і сталь</a:t>
            </a:r>
          </a:p>
          <a:p>
            <a:pPr marL="0" indent="0">
              <a:buNone/>
            </a:pPr>
            <a:r>
              <a:rPr lang="uk-UA" b="1" u="sng" dirty="0"/>
              <a:t>Імпорт - партнери</a:t>
            </a:r>
            <a:r>
              <a:rPr lang="uk-UA" dirty="0"/>
              <a:t>:</a:t>
            </a:r>
          </a:p>
          <a:p>
            <a:pPr marL="0" indent="0">
              <a:buNone/>
            </a:pPr>
            <a:r>
              <a:rPr lang="uk-UA" dirty="0"/>
              <a:t>Китай - 15,5%, ОАЕ - 5,5%, Саудівська Аравія- 5,4%, Швейцарія- 5,3%, США - 5,2% (2015)</a:t>
            </a:r>
          </a:p>
        </p:txBody>
      </p:sp>
    </p:spTree>
    <p:extLst>
      <p:ext uri="{BB962C8B-B14F-4D97-AF65-F5344CB8AC3E}">
        <p14:creationId xmlns:p14="http://schemas.microsoft.com/office/powerpoint/2010/main" val="3288589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712000" cy="1417638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dirty="0" err="1"/>
              <a:t>Курси</a:t>
            </a:r>
            <a:r>
              <a:rPr lang="ru-RU" dirty="0"/>
              <a:t> валют:</a:t>
            </a:r>
            <a:br>
              <a:rPr lang="ru-RU" dirty="0"/>
            </a:br>
            <a:r>
              <a:rPr lang="ru-RU" dirty="0" err="1"/>
              <a:t>Індійська</a:t>
            </a:r>
            <a:r>
              <a:rPr lang="ru-RU" dirty="0"/>
              <a:t> </a:t>
            </a:r>
            <a:r>
              <a:rPr lang="ru-RU" dirty="0" err="1"/>
              <a:t>рупія</a:t>
            </a:r>
            <a:r>
              <a:rPr lang="ru-RU" dirty="0"/>
              <a:t> (INR) за доллар США -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ctr"/>
            <a:r>
              <a:rPr lang="ru-RU" dirty="0"/>
              <a:t>65,17 (2017 год)</a:t>
            </a:r>
          </a:p>
          <a:p>
            <a:pPr fontAlgn="ctr"/>
            <a:r>
              <a:rPr lang="ru-RU" dirty="0"/>
              <a:t>67,195 (2016 год)</a:t>
            </a:r>
          </a:p>
          <a:p>
            <a:r>
              <a:rPr lang="ru-RU" dirty="0"/>
              <a:t>64,152 (2015)</a:t>
            </a:r>
          </a:p>
          <a:p>
            <a:r>
              <a:rPr lang="ru-RU" dirty="0"/>
              <a:t>61,03 (2014)</a:t>
            </a:r>
          </a:p>
          <a:p>
            <a:r>
              <a:rPr lang="ru-RU" dirty="0"/>
              <a:t>61,03 (2013)</a:t>
            </a:r>
          </a:p>
          <a:p>
            <a:r>
              <a:rPr lang="ru-RU" dirty="0"/>
              <a:t>53,44 (2012)</a:t>
            </a:r>
          </a:p>
          <a:p>
            <a:r>
              <a:rPr lang="ru-RU" dirty="0"/>
              <a:t>46,671 (2011).</a:t>
            </a:r>
          </a:p>
          <a:p>
            <a:pPr marL="0" indent="0">
              <a:buNone/>
            </a:pPr>
            <a:r>
              <a:rPr lang="en-US" b="1" u="sng" dirty="0"/>
              <a:t>Internet users:</a:t>
            </a:r>
            <a:r>
              <a:rPr lang="uk-UA" b="1" u="sng" dirty="0"/>
              <a:t> - 325 млн</a:t>
            </a:r>
          </a:p>
          <a:p>
            <a:pPr marL="0" indent="0">
              <a:buNone/>
            </a:pPr>
            <a:r>
              <a:rPr lang="uk-UA" b="1" u="sng" dirty="0" err="1"/>
              <a:t>Моб</a:t>
            </a:r>
            <a:r>
              <a:rPr lang="uk-UA" b="1" u="sng" dirty="0"/>
              <a:t>. Телефони – 91 на 100 осіб</a:t>
            </a:r>
          </a:p>
        </p:txBody>
      </p:sp>
    </p:spTree>
    <p:extLst>
      <p:ext uri="{BB962C8B-B14F-4D97-AF65-F5344CB8AC3E}">
        <p14:creationId xmlns:p14="http://schemas.microsoft.com/office/powerpoint/2010/main" val="536511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Культура та соціальний розвиток.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/>
              <a:t>Понад 300 млн індійців живуть за офіційно визначеною межею бідності, яка становить 100 </a:t>
            </a:r>
            <a:r>
              <a:rPr lang="uk-UA" dirty="0" err="1"/>
              <a:t>дол</a:t>
            </a:r>
            <a:r>
              <a:rPr lang="uk-UA" dirty="0"/>
              <a:t>. США річного доходу. З одного боку, в Індії лише 48 % населення вміють читати та писати. З іншого, це країна з найбільшою кількістю людей з вищою освітою. Все більше індійських професорів працюють у США. Хоча кількість офіційно зареєстрованих безробітних порівняно невелика — 15 млн осіб, поширене приховане безробіття (8,7 відсотків). Індія — країна давньої культури. Тут знаходиться безліч історико-архітектурних і релігійних пам'яток, музеїв і приватних колекцій. Серед них виділяється мавзолей </a:t>
            </a:r>
            <a:r>
              <a:rPr lang="uk-UA" dirty="0" err="1"/>
              <a:t>Тадж</a:t>
            </a:r>
            <a:r>
              <a:rPr lang="uk-UA" dirty="0"/>
              <a:t>- </a:t>
            </a:r>
            <a:r>
              <a:rPr lang="uk-UA" dirty="0" err="1"/>
              <a:t>Махал</a:t>
            </a:r>
            <a:r>
              <a:rPr lang="uk-UA" dirty="0"/>
              <a:t>, Золотий храм (</a:t>
            </a:r>
            <a:r>
              <a:rPr lang="uk-UA" dirty="0" err="1"/>
              <a:t>Амритсар</a:t>
            </a:r>
            <a:r>
              <a:rPr lang="uk-UA" dirty="0"/>
              <a:t>), Золотий храм </a:t>
            </a:r>
            <a:r>
              <a:rPr lang="uk-UA" dirty="0" err="1"/>
              <a:t>Шиви</a:t>
            </a:r>
            <a:r>
              <a:rPr lang="uk-UA" dirty="0"/>
              <a:t> у Варанасі тощо.</a:t>
            </a:r>
          </a:p>
        </p:txBody>
      </p:sp>
    </p:spTree>
    <p:extLst>
      <p:ext uri="{BB962C8B-B14F-4D97-AF65-F5344CB8AC3E}">
        <p14:creationId xmlns:p14="http://schemas.microsoft.com/office/powerpoint/2010/main" val="3911117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Популярні</a:t>
            </a:r>
            <a:r>
              <a:rPr lang="ru-RU" dirty="0"/>
              <a:t> </a:t>
            </a:r>
            <a:r>
              <a:rPr lang="ru-RU" dirty="0" err="1"/>
              <a:t>туристичн</a:t>
            </a:r>
            <a:r>
              <a:rPr lang="uk-UA" dirty="0"/>
              <a:t>і центри в Індії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/>
              <a:t>Агра</a:t>
            </a:r>
            <a:endParaRPr lang="ru-RU" dirty="0"/>
          </a:p>
          <a:p>
            <a:r>
              <a:rPr lang="ru-RU" dirty="0" err="1"/>
              <a:t>Бамболим</a:t>
            </a:r>
            <a:endParaRPr lang="ru-RU" dirty="0"/>
          </a:p>
          <a:p>
            <a:r>
              <a:rPr lang="ru-RU" dirty="0"/>
              <a:t>ГОА</a:t>
            </a:r>
          </a:p>
          <a:p>
            <a:r>
              <a:rPr lang="ru-RU" dirty="0"/>
              <a:t>ГОА северный</a:t>
            </a:r>
          </a:p>
          <a:p>
            <a:r>
              <a:rPr lang="ru-RU" dirty="0"/>
              <a:t>ГОА южный</a:t>
            </a:r>
          </a:p>
          <a:p>
            <a:r>
              <a:rPr lang="ru-RU" dirty="0" err="1"/>
              <a:t>Гокарна</a:t>
            </a:r>
            <a:endParaRPr lang="ru-RU" dirty="0"/>
          </a:p>
          <a:p>
            <a:r>
              <a:rPr lang="ru-RU" dirty="0"/>
              <a:t>Дели</a:t>
            </a:r>
          </a:p>
          <a:p>
            <a:r>
              <a:rPr lang="ru-RU" dirty="0"/>
              <a:t>Дехрадун</a:t>
            </a:r>
          </a:p>
          <a:p>
            <a:r>
              <a:rPr lang="ru-RU" dirty="0"/>
              <a:t>Джайпур</a:t>
            </a:r>
          </a:p>
          <a:p>
            <a:r>
              <a:rPr lang="ru-RU" dirty="0" err="1"/>
              <a:t>Калангут</a:t>
            </a:r>
            <a:endParaRPr lang="ru-RU" dirty="0"/>
          </a:p>
          <a:p>
            <a:r>
              <a:rPr lang="ru-RU" dirty="0" err="1"/>
              <a:t>Кандолим</a:t>
            </a:r>
            <a:endParaRPr lang="ru-RU" dirty="0"/>
          </a:p>
          <a:p>
            <a:r>
              <a:rPr lang="ru-RU" dirty="0" err="1"/>
              <a:t>Керала</a:t>
            </a:r>
            <a:endParaRPr lang="ru-RU" dirty="0"/>
          </a:p>
          <a:p>
            <a:r>
              <a:rPr lang="ru-RU" dirty="0"/>
              <a:t>Мумбаи</a:t>
            </a:r>
          </a:p>
          <a:p>
            <a:r>
              <a:rPr lang="ru-RU" dirty="0" err="1"/>
              <a:t>Панаджи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64568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000" cy="684000"/>
          </a:xfrm>
        </p:spPr>
        <p:txBody>
          <a:bodyPr>
            <a:normAutofit/>
          </a:bodyPr>
          <a:lstStyle/>
          <a:p>
            <a:r>
              <a:rPr lang="uk-UA" sz="3600" b="1" dirty="0"/>
              <a:t>Південно-Східний регіон Далекого Сходу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1"/>
            <a:ext cx="9216000" cy="59400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b="1" u="sng" dirty="0"/>
              <a:t>Індонезія</a:t>
            </a:r>
          </a:p>
          <a:p>
            <a:pPr fontAlgn="ctr"/>
            <a:r>
              <a:rPr lang="uk-UA" dirty="0"/>
              <a:t> </a:t>
            </a:r>
            <a:r>
              <a:rPr lang="uk-UA" b="1" i="1" dirty="0"/>
              <a:t>Офіційна назва </a:t>
            </a:r>
            <a:r>
              <a:rPr lang="uk-UA" dirty="0"/>
              <a:t>— Республіка Індонезія. Столиця — Джакарта(понад 10 млн осіб). Площа — 1,9 млн км2 (15-те місце у світі). Населення — понад 263 млн осіб (5-те місце). Державна мова — індонезійська. Грошова одиниця — індонезійська рупія. (1</a:t>
            </a:r>
            <a:r>
              <a:rPr lang="en-US" dirty="0"/>
              <a:t> $=</a:t>
            </a:r>
            <a:r>
              <a:rPr lang="ru-RU" dirty="0"/>
              <a:t>13</a:t>
            </a:r>
            <a:r>
              <a:rPr lang="en-US" dirty="0"/>
              <a:t>,</a:t>
            </a:r>
            <a:r>
              <a:rPr lang="ru-RU" dirty="0"/>
              <a:t>385 (2017)</a:t>
            </a:r>
            <a:r>
              <a:rPr lang="en-US" dirty="0"/>
              <a:t>; </a:t>
            </a:r>
            <a:r>
              <a:rPr lang="ru-RU" dirty="0"/>
              <a:t>13,308.3 (2016)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b="1" i="1" dirty="0"/>
              <a:t>Географічне положення</a:t>
            </a:r>
            <a:r>
              <a:rPr lang="uk-UA" dirty="0"/>
              <a:t>. Індонезія найбільша острівна держава світу. Вона займає повністю такі великі острови, як Суматра, Ява, Сулавесі, більшу частину острова Калімантан і половину острова Нова Гвінея. Крім того, Індонезії належать тисячі дрібніших островів, розміщених між Індійським і Тихим океанами. На суходолі Індонезія безпосередньо межує з Малайзією та Папуа-Новою Гвінеєю. Географічне положення в цілому сприятливе для розвитку економіки. Індонезія знаходиться на морських шляхах між Індійським і Тихим океанами, де розміщені нині найпотужніші держави світу США, Китай, Японія та Індія.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354713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ІНДОНЕЗІЯ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84784"/>
            <a:ext cx="480545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2510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720000"/>
          </a:xfrm>
        </p:spPr>
        <p:txBody>
          <a:bodyPr>
            <a:normAutofit fontScale="90000"/>
          </a:bodyPr>
          <a:lstStyle/>
          <a:p>
            <a:r>
              <a:rPr lang="vi-VN" sz="3600" b="1" dirty="0"/>
              <a:t>Поняття та структура Далекого Сходу</a:t>
            </a:r>
            <a:r>
              <a:rPr lang="uk-UA" sz="3600" b="1" dirty="0"/>
              <a:t> </a:t>
            </a:r>
            <a:r>
              <a:rPr lang="uk-UA" sz="3600" dirty="0"/>
              <a:t>(</a:t>
            </a:r>
            <a:r>
              <a:rPr lang="uk-UA" sz="4000" dirty="0" err="1">
                <a:latin typeface="Arial" panose="020B0604020202020204" pitchFamily="34" charset="0"/>
                <a:cs typeface="Arial" panose="020B0604020202020204" pitchFamily="34" charset="0"/>
              </a:rPr>
              <a:t>дс</a:t>
            </a:r>
            <a:r>
              <a:rPr lang="uk-UA" sz="3600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216000" cy="5400000"/>
          </a:xfrm>
        </p:spPr>
        <p:txBody>
          <a:bodyPr/>
          <a:lstStyle/>
          <a:p>
            <a:pPr marL="0" indent="0">
              <a:buNone/>
            </a:pPr>
            <a:r>
              <a:rPr lang="uk-UA" sz="2800" b="1" u="sng" dirty="0"/>
              <a:t>Далекий Схід  </a:t>
            </a:r>
            <a:r>
              <a:rPr lang="uk-UA" sz="2800" dirty="0"/>
              <a:t>- це регіон </a:t>
            </a:r>
            <a:r>
              <a:rPr lang="uk-UA" sz="2800" i="1" u="sng" dirty="0"/>
              <a:t>Північно-Східної</a:t>
            </a:r>
            <a:r>
              <a:rPr lang="uk-UA" sz="2800" i="1" dirty="0"/>
              <a:t>, </a:t>
            </a:r>
            <a:r>
              <a:rPr lang="uk-UA" sz="2800" i="1" u="sng" dirty="0"/>
              <a:t>Східної та Південно-Східної</a:t>
            </a:r>
            <a:r>
              <a:rPr lang="uk-UA" sz="2800" u="sng" dirty="0"/>
              <a:t> </a:t>
            </a:r>
            <a:r>
              <a:rPr lang="uk-UA" sz="2800" b="1" u="sng" dirty="0"/>
              <a:t>Азії</a:t>
            </a:r>
            <a:r>
              <a:rPr lang="uk-UA" sz="2800" u="sng" dirty="0"/>
              <a:t>.</a:t>
            </a:r>
            <a:r>
              <a:rPr lang="ru-RU" sz="2800" u="sng" dirty="0"/>
              <a:t> ДС- </a:t>
            </a:r>
            <a:r>
              <a:rPr lang="ru-RU" sz="2800" u="sng" dirty="0" err="1"/>
              <a:t>складова</a:t>
            </a:r>
            <a:r>
              <a:rPr lang="ru-RU" sz="2800" u="sng" dirty="0"/>
              <a:t> </a:t>
            </a:r>
            <a:r>
              <a:rPr lang="ru-RU" sz="2800" u="sng" dirty="0" err="1"/>
              <a:t>частина</a:t>
            </a:r>
            <a:r>
              <a:rPr lang="ru-RU" sz="2800" u="sng" dirty="0"/>
              <a:t> </a:t>
            </a:r>
            <a:r>
              <a:rPr lang="ru-RU" sz="2800" u="sng" dirty="0" err="1"/>
              <a:t>геополітичного</a:t>
            </a:r>
            <a:r>
              <a:rPr lang="ru-RU" sz="2800" u="sng" dirty="0"/>
              <a:t> </a:t>
            </a:r>
            <a:r>
              <a:rPr lang="ru-RU" sz="2800" u="sng" dirty="0" err="1"/>
              <a:t>поняття</a:t>
            </a:r>
            <a:r>
              <a:rPr lang="ru-RU" sz="2800" u="sng" dirty="0"/>
              <a:t> «</a:t>
            </a:r>
            <a:r>
              <a:rPr lang="ru-RU" sz="2800" u="sng" dirty="0" err="1"/>
              <a:t>Азіатсько-Тихоокеанський</a:t>
            </a:r>
            <a:r>
              <a:rPr lang="ru-RU" sz="2800" u="sng" dirty="0"/>
              <a:t> </a:t>
            </a:r>
            <a:r>
              <a:rPr lang="ru-RU" sz="2800" u="sng" dirty="0" err="1"/>
              <a:t>регіон</a:t>
            </a:r>
            <a:r>
              <a:rPr lang="ru-RU" sz="2800" u="sng" dirty="0"/>
              <a:t>».</a:t>
            </a:r>
            <a:endParaRPr lang="uk-UA" sz="2800" u="sng" dirty="0"/>
          </a:p>
          <a:p>
            <a:pPr marL="0" indent="0">
              <a:buNone/>
            </a:pPr>
            <a:endParaRPr lang="uk-UA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8880"/>
            <a:ext cx="9639323" cy="501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67332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16000"/>
          </a:xfrm>
        </p:spPr>
        <p:txBody>
          <a:bodyPr>
            <a:noAutofit/>
          </a:bodyPr>
          <a:lstStyle/>
          <a:p>
            <a:r>
              <a:rPr lang="uk-UA" sz="3200" b="1" dirty="0"/>
              <a:t>ІНДОНЕЗІ</a:t>
            </a:r>
            <a:r>
              <a:rPr lang="uk-UA" sz="3200" dirty="0"/>
              <a:t>Я</a:t>
            </a:r>
            <a:br>
              <a:rPr lang="en-US" sz="3200" dirty="0"/>
            </a:br>
            <a:r>
              <a:rPr lang="uk-UA" sz="3200" dirty="0"/>
              <a:t>(найбільша острівна країна світу</a:t>
            </a:r>
            <a:r>
              <a:rPr lang="en-US" sz="3200" dirty="0"/>
              <a:t>-</a:t>
            </a:r>
            <a:r>
              <a:rPr lang="ru-RU" sz="3200" dirty="0"/>
              <a:t>17</a:t>
            </a:r>
            <a:r>
              <a:rPr lang="en-US" sz="3200" dirty="0"/>
              <a:t> </a:t>
            </a:r>
            <a:r>
              <a:rPr lang="ru-RU" sz="3200" dirty="0"/>
              <a:t>508 </a:t>
            </a:r>
            <a:r>
              <a:rPr lang="ru-RU" sz="3200" dirty="0" err="1"/>
              <a:t>островів</a:t>
            </a:r>
            <a:r>
              <a:rPr lang="ru-RU" sz="3200" dirty="0"/>
              <a:t>, </a:t>
            </a:r>
            <a:r>
              <a:rPr lang="ru-RU" sz="3200" dirty="0" err="1"/>
              <a:t>тільки</a:t>
            </a:r>
            <a:r>
              <a:rPr lang="ru-RU" sz="3200" dirty="0"/>
              <a:t> </a:t>
            </a:r>
            <a:r>
              <a:rPr lang="ru-RU" sz="3200" dirty="0" err="1"/>
              <a:t>близько</a:t>
            </a:r>
            <a:r>
              <a:rPr lang="ru-RU" sz="3200" dirty="0"/>
              <a:t> 6</a:t>
            </a:r>
            <a:r>
              <a:rPr lang="en-US" sz="3200" dirty="0"/>
              <a:t> </a:t>
            </a:r>
            <a:r>
              <a:rPr lang="ru-RU" sz="3200" dirty="0"/>
              <a:t>000 з </a:t>
            </a:r>
            <a:r>
              <a:rPr lang="ru-RU" sz="3200" dirty="0" err="1"/>
              <a:t>яких</a:t>
            </a:r>
            <a:r>
              <a:rPr lang="ru-RU" sz="3200" dirty="0"/>
              <a:t> – </a:t>
            </a:r>
            <a:r>
              <a:rPr lang="ru-RU" sz="3200" dirty="0" err="1"/>
              <a:t>населені</a:t>
            </a:r>
            <a:r>
              <a:rPr lang="ru-RU" sz="3200" dirty="0"/>
              <a:t>). </a:t>
            </a:r>
            <a:r>
              <a:rPr lang="ru-RU" sz="3200" dirty="0" err="1"/>
              <a:t>Отримала</a:t>
            </a:r>
            <a:r>
              <a:rPr lang="ru-RU" sz="3200" dirty="0"/>
              <a:t> </a:t>
            </a:r>
            <a:r>
              <a:rPr lang="ru-RU" sz="3200" dirty="0" err="1"/>
              <a:t>незалежність</a:t>
            </a:r>
            <a:r>
              <a:rPr lang="ru-RU" sz="3200" dirty="0"/>
              <a:t> – 17 </a:t>
            </a:r>
            <a:r>
              <a:rPr lang="ru-RU" sz="3200" dirty="0" err="1"/>
              <a:t>серпня</a:t>
            </a:r>
            <a:r>
              <a:rPr lang="ru-RU" sz="3200" dirty="0"/>
              <a:t> 1945 року</a:t>
            </a:r>
            <a:endParaRPr lang="uk-UA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1916832"/>
            <a:ext cx="9016365" cy="4593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376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8330"/>
            <a:ext cx="8229600" cy="1143000"/>
          </a:xfrm>
        </p:spPr>
        <p:txBody>
          <a:bodyPr>
            <a:normAutofit/>
          </a:bodyPr>
          <a:lstStyle/>
          <a:p>
            <a:r>
              <a:rPr lang="uk-UA" sz="2800" b="1" u="sng" dirty="0">
                <a:solidFill>
                  <a:prstClr val="black"/>
                </a:solidFill>
                <a:ea typeface="+mn-ea"/>
                <a:cs typeface="+mn-cs"/>
              </a:rPr>
              <a:t>Природні умови й ресурси Індонезії.</a:t>
            </a:r>
            <a:endParaRPr lang="uk-UA" sz="28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8856496" cy="60840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/>
              <a:t>Сейсмічно активний регіон -</a:t>
            </a:r>
            <a:r>
              <a:rPr lang="uk-UA" sz="2800" b="1" dirty="0"/>
              <a:t> більше 100 вулканів</a:t>
            </a:r>
            <a:r>
              <a:rPr lang="uk-UA" sz="2800" dirty="0"/>
              <a:t>, відбуваються руйнівні землетруси, які нерідко супроводжуються цунамі. Більше половини країни вкрито горами. </a:t>
            </a:r>
            <a:r>
              <a:rPr lang="uk-UA" sz="2800" b="1" dirty="0"/>
              <a:t>Найвища точка Індонезії г. </a:t>
            </a:r>
            <a:r>
              <a:rPr lang="uk-UA" sz="2800" b="1" dirty="0" err="1"/>
              <a:t>Джая</a:t>
            </a:r>
            <a:r>
              <a:rPr lang="uk-UA" sz="2800" b="1" dirty="0"/>
              <a:t> (5029 м) </a:t>
            </a:r>
            <a:r>
              <a:rPr lang="uk-UA" sz="2800" dirty="0"/>
              <a:t>знаходиться на острові Нова Гвінея. Переважає екваторіальний та субекваторіальний клімат. Упродовж усього року середньомісячна температура коливається від +25 °С до +27 °С. За рік випадає від 2000 до 4000 мм опадів. Взимку та влітку </a:t>
            </a:r>
            <a:r>
              <a:rPr lang="uk-UA" sz="2800" b="1" dirty="0"/>
              <a:t>два мусони </a:t>
            </a:r>
            <a:r>
              <a:rPr lang="uk-UA" sz="2800" dirty="0"/>
              <a:t>(північно-західний і південно-східний). Великих річок немає. Майже 2/3 території вкрито вологими </a:t>
            </a:r>
            <a:r>
              <a:rPr lang="uk-UA" sz="2800" b="1" dirty="0"/>
              <a:t>екваторіальними лісами</a:t>
            </a:r>
            <a:r>
              <a:rPr lang="uk-UA" sz="2800" dirty="0"/>
              <a:t>. В них багато цінних видів дерев. Різноманітний і багатий тваринний світ, представлений </a:t>
            </a:r>
            <a:r>
              <a:rPr lang="uk-UA" sz="2800" b="1" dirty="0"/>
              <a:t>слонами, носорогами, тиграми, мавпами</a:t>
            </a:r>
            <a:r>
              <a:rPr lang="uk-UA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62245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u="sng" dirty="0"/>
              <a:t>Індонезія </a:t>
            </a:r>
            <a:r>
              <a:rPr lang="uk-UA" u="sng" dirty="0"/>
              <a:t>має значні запаси різноманітних корисних копалин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600" dirty="0"/>
              <a:t>Є енергоносії — </a:t>
            </a:r>
            <a:r>
              <a:rPr lang="uk-UA" sz="3600" b="1" dirty="0"/>
              <a:t>нафта та природний газ, кам'яне та буре вугілля. Є  р</a:t>
            </a:r>
            <a:r>
              <a:rPr lang="uk-UA" sz="3600" dirty="0"/>
              <a:t>одовища залізної та марганцевої руд, бокситів, міді, олова, урану, кобальту, торію, срібла та </a:t>
            </a:r>
            <a:r>
              <a:rPr lang="uk-UA" sz="3600" b="1" dirty="0"/>
              <a:t>золота</a:t>
            </a:r>
            <a:r>
              <a:rPr lang="uk-UA" sz="3600" dirty="0"/>
              <a:t>. Серед нерудних корисних копалин виділяються сірка, фосфорити, азбест, кухонна сіль.</a:t>
            </a:r>
          </a:p>
        </p:txBody>
      </p:sp>
    </p:spTree>
    <p:extLst>
      <p:ext uri="{BB962C8B-B14F-4D97-AF65-F5344CB8AC3E}">
        <p14:creationId xmlns:p14="http://schemas.microsoft.com/office/powerpoint/2010/main" val="12384554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720000"/>
          </a:xfrm>
        </p:spPr>
        <p:txBody>
          <a:bodyPr>
            <a:normAutofit fontScale="90000"/>
          </a:bodyPr>
          <a:lstStyle/>
          <a:p>
            <a:r>
              <a:rPr lang="uk-UA" u="sng" dirty="0"/>
              <a:t>Індонезія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517632" cy="560608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dirty="0"/>
              <a:t>— </a:t>
            </a:r>
            <a:r>
              <a:rPr lang="uk-UA" b="1" dirty="0"/>
              <a:t>аграрно-індустріальна держава</a:t>
            </a:r>
            <a:r>
              <a:rPr lang="uk-UA" dirty="0"/>
              <a:t>. Майже 50 % економічно активного населення зайнято в сільському господарстві. Переважають дрібні господарства. Сільськогосподарські угіддя займають лише 8 % території країни. Основними сільськогосподарськими культурами є </a:t>
            </a:r>
            <a:r>
              <a:rPr lang="uk-UA" b="1" dirty="0"/>
              <a:t>рис</a:t>
            </a:r>
            <a:r>
              <a:rPr lang="uk-UA" dirty="0"/>
              <a:t> (країна займає 3-те місце у світі за обсягами вирощування), </a:t>
            </a:r>
            <a:r>
              <a:rPr lang="uk-UA" b="1" dirty="0"/>
              <a:t>кава</a:t>
            </a:r>
            <a:r>
              <a:rPr lang="uk-UA" dirty="0"/>
              <a:t> (4-те місце), </a:t>
            </a:r>
            <a:r>
              <a:rPr lang="uk-UA" b="1" dirty="0"/>
              <a:t>чай</a:t>
            </a:r>
            <a:r>
              <a:rPr lang="uk-UA" dirty="0"/>
              <a:t> (5-те місце). Вирощують також </a:t>
            </a:r>
            <a:r>
              <a:rPr lang="uk-UA" b="1" dirty="0"/>
              <a:t>цукрову тростину, кокосові горіхи, тютюн, олійну пальму. </a:t>
            </a:r>
            <a:r>
              <a:rPr lang="uk-UA" dirty="0"/>
              <a:t>Традиційними заняттями селян є збирання </a:t>
            </a:r>
            <a:r>
              <a:rPr lang="uk-UA" b="1" dirty="0"/>
              <a:t>натурального каучуку </a:t>
            </a:r>
            <a:r>
              <a:rPr lang="uk-UA" dirty="0"/>
              <a:t>(2-ге місце у світі), </a:t>
            </a:r>
            <a:r>
              <a:rPr lang="uk-UA" b="1" dirty="0"/>
              <a:t>сизалю (агави), копри</a:t>
            </a:r>
            <a:r>
              <a:rPr lang="uk-UA" dirty="0"/>
              <a:t>.</a:t>
            </a:r>
          </a:p>
          <a:p>
            <a:pPr marL="0" indent="0" algn="just">
              <a:buNone/>
            </a:pPr>
            <a:r>
              <a:rPr lang="uk-UA" dirty="0"/>
              <a:t>	Основними продуктами харчування є </a:t>
            </a:r>
            <a:r>
              <a:rPr lang="uk-UA" b="1" dirty="0"/>
              <a:t>рис, кукурудза, соя </a:t>
            </a:r>
            <a:r>
              <a:rPr lang="uk-UA" dirty="0"/>
              <a:t>тощо. Тваринництво відіграє допоміжну роль. Більш поширене </a:t>
            </a:r>
            <a:r>
              <a:rPr lang="uk-UA" b="1" dirty="0"/>
              <a:t>рибальство та заготівля цінних порід дерев </a:t>
            </a:r>
            <a:r>
              <a:rPr lang="uk-UA" dirty="0"/>
              <a:t>(сандалове, тикове тощо)</a:t>
            </a:r>
          </a:p>
        </p:txBody>
      </p:sp>
    </p:spTree>
    <p:extLst>
      <p:ext uri="{BB962C8B-B14F-4D97-AF65-F5344CB8AC3E}">
        <p14:creationId xmlns:p14="http://schemas.microsoft.com/office/powerpoint/2010/main" val="12916836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u="sng" dirty="0"/>
              <a:t>Провідною галуззю промисловості Індонезії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229600" cy="4525963"/>
          </a:xfrm>
        </p:spPr>
        <p:txBody>
          <a:bodyPr/>
          <a:lstStyle/>
          <a:p>
            <a:r>
              <a:rPr lang="uk-UA" dirty="0"/>
              <a:t>є </a:t>
            </a:r>
            <a:r>
              <a:rPr lang="uk-UA" b="1" dirty="0"/>
              <a:t>гірничодобувна</a:t>
            </a:r>
            <a:r>
              <a:rPr lang="uk-UA" dirty="0"/>
              <a:t>, насамперед </a:t>
            </a:r>
            <a:r>
              <a:rPr lang="uk-UA" b="1" dirty="0"/>
              <a:t>видобуток нафти та природного газу</a:t>
            </a:r>
            <a:r>
              <a:rPr lang="uk-UA" dirty="0"/>
              <a:t>, який </a:t>
            </a:r>
            <a:r>
              <a:rPr lang="uk-UA" b="1" dirty="0"/>
              <a:t>здійснюється</a:t>
            </a:r>
            <a:r>
              <a:rPr lang="uk-UA" dirty="0"/>
              <a:t> іноземними компаніями, переважно </a:t>
            </a:r>
            <a:r>
              <a:rPr lang="uk-UA" b="1" dirty="0"/>
              <a:t>японськими</a:t>
            </a:r>
            <a:r>
              <a:rPr lang="uk-UA" dirty="0"/>
              <a:t>. Ця галузь </a:t>
            </a:r>
            <a:r>
              <a:rPr lang="uk-UA" b="1" dirty="0"/>
              <a:t>забезпечує до 60 % валютних надходжень</a:t>
            </a:r>
            <a:r>
              <a:rPr lang="uk-UA" dirty="0"/>
              <a:t>. Індонезія є найбільшим у світі виробником зрідженого газу, який транспортується до Японії. </a:t>
            </a:r>
          </a:p>
        </p:txBody>
      </p:sp>
    </p:spTree>
    <p:extLst>
      <p:ext uri="{BB962C8B-B14F-4D97-AF65-F5344CB8AC3E}">
        <p14:creationId xmlns:p14="http://schemas.microsoft.com/office/powerpoint/2010/main" val="42519364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u="sng" dirty="0"/>
              <a:t>Традиційно розвиненими є легка та харчова промисловості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/>
              <a:t>Дуже поширені </a:t>
            </a:r>
            <a:r>
              <a:rPr lang="uk-UA" b="1" dirty="0"/>
              <a:t>ремесла</a:t>
            </a:r>
            <a:r>
              <a:rPr lang="uk-UA" dirty="0"/>
              <a:t>. Унікальними є знамениті </a:t>
            </a:r>
            <a:r>
              <a:rPr lang="uk-UA" b="1" dirty="0"/>
              <a:t>тканини-батики</a:t>
            </a:r>
            <a:r>
              <a:rPr lang="uk-UA" dirty="0"/>
              <a:t>, які розписуються вручну, плетені циновки, різьблення по слоновій кістці тощо. За останні десятиліття в Індонезії доволі швидко розвиваються найсучасніші галузі промисловості: авіа-космічна, радіоелектроніка, суднобудування, автомобільна тощо. Виникають нові й реконструюються та розширюються старі галузі. </a:t>
            </a:r>
            <a:r>
              <a:rPr lang="uk-UA" b="1" dirty="0"/>
              <a:t>Індонезія нині випускає папір, шини, сірники, скло, цемент, цеглу тощо.</a:t>
            </a:r>
          </a:p>
        </p:txBody>
      </p:sp>
    </p:spTree>
    <p:extLst>
      <p:ext uri="{BB962C8B-B14F-4D97-AF65-F5344CB8AC3E}">
        <p14:creationId xmlns:p14="http://schemas.microsoft.com/office/powerpoint/2010/main" val="37076786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Культура та соціальний розвиток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7504" y="1196751"/>
            <a:ext cx="8640000" cy="5544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err="1"/>
              <a:t>Релігія</a:t>
            </a:r>
            <a:r>
              <a:rPr lang="ru-RU" dirty="0"/>
              <a:t>: мусульман - 87,2% </a:t>
            </a:r>
            <a:r>
              <a:rPr lang="ru-RU" dirty="0" err="1"/>
              <a:t>населення</a:t>
            </a:r>
            <a:r>
              <a:rPr lang="ru-RU" dirty="0"/>
              <a:t>, христиан - 7%, </a:t>
            </a:r>
            <a:r>
              <a:rPr lang="ru-RU" dirty="0" err="1"/>
              <a:t>індуїзм</a:t>
            </a:r>
            <a:r>
              <a:rPr lang="ru-RU" dirty="0"/>
              <a:t> - 1,7%, </a:t>
            </a:r>
            <a:r>
              <a:rPr lang="ru-RU" dirty="0" err="1"/>
              <a:t>інші</a:t>
            </a:r>
            <a:r>
              <a:rPr lang="ru-RU" dirty="0"/>
              <a:t> - 0,9%</a:t>
            </a:r>
            <a:r>
              <a:rPr lang="uk-UA" dirty="0"/>
              <a:t>. На знаменитому острові Балі понад 20 тис. (!) храмів. Традиційні свята і церемонії тут відбуваються понад 200 днів на рік. У найбільших містах унікальні музеї, наприклад, у столиці Джакарті Музеї індонезійської та яванської культури. Багато чудових картинних галерей і виставок. На острові Ява всесвітньо відомі храмові комплекси: індуїстський — </a:t>
            </a:r>
            <a:r>
              <a:rPr lang="uk-UA" dirty="0" err="1"/>
              <a:t>Прам</a:t>
            </a:r>
            <a:r>
              <a:rPr lang="uk-UA" dirty="0"/>
              <a:t>-банан і буддійський — </a:t>
            </a:r>
            <a:r>
              <a:rPr lang="uk-UA" dirty="0" err="1"/>
              <a:t>Боробудур</a:t>
            </a:r>
            <a:r>
              <a:rPr lang="uk-UA" dirty="0"/>
              <a:t>. В Індонезії </a:t>
            </a:r>
            <a:r>
              <a:rPr lang="uk-UA" b="1" dirty="0"/>
              <a:t>85 % письменних</a:t>
            </a:r>
            <a:r>
              <a:rPr lang="uk-UA" dirty="0"/>
              <a:t>. Середня тривалість життя — </a:t>
            </a:r>
            <a:r>
              <a:rPr lang="uk-UA" b="1" dirty="0"/>
              <a:t>67 років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85161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-28330"/>
            <a:ext cx="8229600" cy="1143000"/>
          </a:xfrm>
        </p:spPr>
        <p:txBody>
          <a:bodyPr/>
          <a:lstStyle/>
          <a:p>
            <a:r>
              <a:rPr lang="uk-UA" b="1" u="sng" dirty="0"/>
              <a:t>Економіка Індонезії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980728"/>
            <a:ext cx="8686800" cy="514543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u="sng" dirty="0"/>
              <a:t>ВВП</a:t>
            </a:r>
            <a:r>
              <a:rPr lang="ru-RU" dirty="0"/>
              <a:t> :</a:t>
            </a:r>
          </a:p>
          <a:p>
            <a:r>
              <a:rPr lang="ru-RU" dirty="0"/>
              <a:t>$ </a:t>
            </a:r>
            <a:r>
              <a:rPr lang="ru-RU" b="1" dirty="0"/>
              <a:t>3трл 255 млрд </a:t>
            </a:r>
            <a:r>
              <a:rPr lang="ru-RU" dirty="0"/>
              <a:t>(2017 ) - 7-е </a:t>
            </a:r>
            <a:r>
              <a:rPr lang="ru-RU" dirty="0" err="1"/>
              <a:t>місце</a:t>
            </a:r>
            <a:r>
              <a:rPr lang="ru-RU" dirty="0"/>
              <a:t> в </a:t>
            </a:r>
            <a:r>
              <a:rPr lang="ru-RU" dirty="0" err="1"/>
              <a:t>світі</a:t>
            </a:r>
            <a:endParaRPr lang="ru-RU" dirty="0"/>
          </a:p>
          <a:p>
            <a:r>
              <a:rPr lang="ru-RU" dirty="0"/>
              <a:t>$ </a:t>
            </a:r>
            <a:r>
              <a:rPr lang="ru-RU" b="1" dirty="0"/>
              <a:t>2трл 848 млрд </a:t>
            </a:r>
            <a:r>
              <a:rPr lang="ru-RU" dirty="0"/>
              <a:t>(2015 ) – 9-е </a:t>
            </a:r>
            <a:r>
              <a:rPr lang="ru-RU" dirty="0" err="1"/>
              <a:t>місце</a:t>
            </a:r>
            <a:r>
              <a:rPr lang="ru-RU" dirty="0"/>
              <a:t> в </a:t>
            </a:r>
            <a:r>
              <a:rPr lang="ru-RU" dirty="0" err="1"/>
              <a:t>світі</a:t>
            </a:r>
            <a:endParaRPr lang="ru-RU" dirty="0"/>
          </a:p>
          <a:p>
            <a:r>
              <a:rPr lang="ru-RU" dirty="0"/>
              <a:t>$ 2 </a:t>
            </a:r>
            <a:r>
              <a:rPr lang="ru-RU" dirty="0" err="1"/>
              <a:t>трл</a:t>
            </a:r>
            <a:r>
              <a:rPr lang="ru-RU" dirty="0"/>
              <a:t> 718 млрд (2014 )</a:t>
            </a:r>
          </a:p>
          <a:p>
            <a:r>
              <a:rPr lang="ru-RU" dirty="0"/>
              <a:t>$ 2 </a:t>
            </a:r>
            <a:r>
              <a:rPr lang="ru-RU" dirty="0" err="1"/>
              <a:t>трл</a:t>
            </a:r>
            <a:r>
              <a:rPr lang="ru-RU" dirty="0"/>
              <a:t> 588 млрд (2013)</a:t>
            </a:r>
          </a:p>
          <a:p>
            <a:pPr marL="0" indent="0">
              <a:buNone/>
            </a:pPr>
            <a:r>
              <a:rPr lang="ru-RU" b="1" u="sng" dirty="0"/>
              <a:t>ВВП - </a:t>
            </a:r>
            <a:r>
              <a:rPr lang="ru-RU" b="1" u="sng" dirty="0" err="1"/>
              <a:t>реальний</a:t>
            </a:r>
            <a:r>
              <a:rPr lang="ru-RU" b="1" u="sng" dirty="0"/>
              <a:t> темп </a:t>
            </a:r>
            <a:r>
              <a:rPr lang="ru-RU" b="1" u="sng" dirty="0" err="1"/>
              <a:t>зростання</a:t>
            </a:r>
            <a:r>
              <a:rPr lang="ru-RU" dirty="0"/>
              <a:t>:</a:t>
            </a:r>
          </a:p>
          <a:p>
            <a:r>
              <a:rPr lang="ru-RU" dirty="0"/>
              <a:t>5,1% (2015 )</a:t>
            </a:r>
          </a:p>
          <a:p>
            <a:r>
              <a:rPr lang="ru-RU" dirty="0"/>
              <a:t>5 % (2016)</a:t>
            </a:r>
          </a:p>
          <a:p>
            <a:r>
              <a:rPr lang="ru-RU" dirty="0"/>
              <a:t>4,8% (2015 )</a:t>
            </a:r>
          </a:p>
          <a:p>
            <a:r>
              <a:rPr lang="ru-RU" dirty="0"/>
              <a:t>5% (2014 )</a:t>
            </a:r>
          </a:p>
          <a:p>
            <a:r>
              <a:rPr lang="ru-RU" dirty="0"/>
              <a:t>5,6% (2013 )</a:t>
            </a:r>
          </a:p>
          <a:p>
            <a:pPr marL="0" indent="0">
              <a:buNone/>
            </a:pPr>
            <a:r>
              <a:rPr lang="ru-RU" b="1" u="sng" dirty="0"/>
              <a:t>ВВП - на душу </a:t>
            </a:r>
            <a:r>
              <a:rPr lang="ru-RU" b="1" u="sng" dirty="0" err="1"/>
              <a:t>населення</a:t>
            </a:r>
            <a:r>
              <a:rPr lang="ru-RU" dirty="0"/>
              <a:t>:</a:t>
            </a:r>
          </a:p>
          <a:p>
            <a:r>
              <a:rPr lang="ru-RU" dirty="0"/>
              <a:t>$ </a:t>
            </a:r>
            <a:r>
              <a:rPr lang="ru-RU" b="1" dirty="0"/>
              <a:t>12 400 (2017)</a:t>
            </a:r>
          </a:p>
          <a:p>
            <a:r>
              <a:rPr lang="ru-RU" dirty="0"/>
              <a:t>$ </a:t>
            </a:r>
            <a:r>
              <a:rPr lang="ru-RU" b="1" dirty="0"/>
              <a:t>12 000 (2016)</a:t>
            </a:r>
            <a:endParaRPr lang="ru-RU" dirty="0"/>
          </a:p>
          <a:p>
            <a:r>
              <a:rPr lang="ru-RU" dirty="0"/>
              <a:t>$ </a:t>
            </a:r>
            <a:r>
              <a:rPr lang="ru-RU" b="1" dirty="0"/>
              <a:t>11 100 (2015 </a:t>
            </a:r>
            <a:r>
              <a:rPr lang="ru-RU" dirty="0"/>
              <a:t>)</a:t>
            </a:r>
          </a:p>
          <a:p>
            <a:r>
              <a:rPr lang="ru-RU" dirty="0"/>
              <a:t>$ 10 800 (2014)</a:t>
            </a:r>
          </a:p>
          <a:p>
            <a:r>
              <a:rPr lang="ru-RU" dirty="0"/>
              <a:t>$ 10 400 (2013).</a:t>
            </a:r>
          </a:p>
          <a:p>
            <a:pPr marL="0" indent="0">
              <a:buNone/>
            </a:pPr>
            <a:r>
              <a:rPr lang="ru-RU" b="1" u="sng" dirty="0"/>
              <a:t>РОБОЧА СИЛА – 125 млн. </a:t>
            </a:r>
            <a:r>
              <a:rPr lang="ru-RU" b="1" u="sng" dirty="0" err="1"/>
              <a:t>осіб</a:t>
            </a:r>
            <a:endParaRPr lang="ru-RU" b="1" u="sng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97025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579296" cy="1417638"/>
          </a:xfrm>
        </p:spPr>
        <p:txBody>
          <a:bodyPr>
            <a:normAutofit fontScale="90000"/>
          </a:bodyPr>
          <a:lstStyle/>
          <a:p>
            <a:pPr algn="l"/>
            <a:br>
              <a:rPr lang="uk-UA" sz="2400" dirty="0"/>
            </a:br>
            <a:r>
              <a:rPr lang="uk-UA" sz="2400" b="1" dirty="0"/>
              <a:t>ВВП - склад, по секторам походження</a:t>
            </a:r>
            <a:r>
              <a:rPr lang="uk-UA" sz="2400" dirty="0"/>
              <a:t>:</a:t>
            </a:r>
            <a:br>
              <a:rPr lang="uk-UA" sz="2400" dirty="0"/>
            </a:br>
            <a:r>
              <a:rPr lang="uk-UA" sz="2400" dirty="0"/>
              <a:t>сільське господарство: 14%</a:t>
            </a:r>
            <a:br>
              <a:rPr lang="uk-UA" sz="2400" dirty="0"/>
            </a:br>
            <a:r>
              <a:rPr lang="uk-UA" sz="2400" dirty="0"/>
              <a:t>промисловість: 41,3%</a:t>
            </a:r>
            <a:br>
              <a:rPr lang="uk-UA" sz="2400" dirty="0"/>
            </a:br>
            <a:r>
              <a:rPr lang="uk-UA" sz="2400" dirty="0"/>
              <a:t>послуги: 44.7% (2015 )</a:t>
            </a:r>
            <a:br>
              <a:rPr lang="uk-UA" sz="2400" dirty="0"/>
            </a:b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579296" cy="464137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b="1" u="sng" dirty="0"/>
              <a:t>Сільське господарство </a:t>
            </a:r>
            <a:r>
              <a:rPr lang="uk-UA" dirty="0"/>
              <a:t>- продукція:</a:t>
            </a:r>
          </a:p>
          <a:p>
            <a:r>
              <a:rPr lang="uk-UA" dirty="0"/>
              <a:t>Гума, пальмова олія, м'ясо птиці, яловичина, лісові продукти, креветки, какао, кава, лікарські трави, ефірні масла, риба та рибні продукти, прянощі;</a:t>
            </a:r>
          </a:p>
          <a:p>
            <a:pPr marL="0" indent="0">
              <a:buNone/>
            </a:pPr>
            <a:r>
              <a:rPr lang="uk-UA" b="1" u="sng" dirty="0"/>
              <a:t>Промисловість:</a:t>
            </a:r>
          </a:p>
          <a:p>
            <a:r>
              <a:rPr lang="uk-UA" dirty="0"/>
              <a:t>нафта і природний газ, текстиль, автомобілі, електроприлади, одяг, взуття, гірничодобувна промисловість, цемент, медичні інструменти та прилади, вироби ручної роботи, хімічні добрива, фанера, каучук, перероблені продукти харчування, ювелірні вироби, туризм.</a:t>
            </a:r>
          </a:p>
        </p:txBody>
      </p:sp>
    </p:spTree>
    <p:extLst>
      <p:ext uri="{BB962C8B-B14F-4D97-AF65-F5344CB8AC3E}">
        <p14:creationId xmlns:p14="http://schemas.microsoft.com/office/powerpoint/2010/main" val="21827155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err="1"/>
              <a:t>Торговий</a:t>
            </a:r>
            <a:r>
              <a:rPr lang="ru-RU" u="sng" dirty="0"/>
              <a:t> флот </a:t>
            </a:r>
            <a:r>
              <a:rPr lang="ru-RU" u="sng" dirty="0" err="1"/>
              <a:t>Індонезії</a:t>
            </a:r>
            <a:r>
              <a:rPr lang="ru-RU" u="sng" dirty="0"/>
              <a:t>:</a:t>
            </a:r>
            <a:br>
              <a:rPr lang="ru-RU" u="sng" dirty="0"/>
            </a:br>
            <a:endParaRPr lang="uk-UA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/>
              <a:t>Всього</a:t>
            </a:r>
            <a:r>
              <a:rPr lang="ru-RU" dirty="0"/>
              <a:t>: </a:t>
            </a:r>
            <a:r>
              <a:rPr lang="ru-RU" b="1" u="sng" dirty="0"/>
              <a:t>1340</a:t>
            </a:r>
          </a:p>
          <a:p>
            <a:pPr marL="0" indent="0">
              <a:buNone/>
            </a:pPr>
            <a:r>
              <a:rPr lang="ru-RU" dirty="0"/>
              <a:t>за типом: </a:t>
            </a:r>
            <a:r>
              <a:rPr lang="ru-RU" dirty="0" err="1"/>
              <a:t>суховантаж</a:t>
            </a:r>
            <a:r>
              <a:rPr lang="ru-RU" dirty="0"/>
              <a:t> 105, </a:t>
            </a:r>
            <a:r>
              <a:rPr lang="ru-RU" dirty="0" err="1"/>
              <a:t>вантажний</a:t>
            </a:r>
            <a:r>
              <a:rPr lang="ru-RU" dirty="0"/>
              <a:t> 618, </a:t>
            </a:r>
            <a:r>
              <a:rPr lang="ru-RU" dirty="0" err="1"/>
              <a:t>хімічний</a:t>
            </a:r>
            <a:r>
              <a:rPr lang="ru-RU" dirty="0"/>
              <a:t> танкер 69, контейнер 120, </a:t>
            </a:r>
            <a:r>
              <a:rPr lang="ru-RU" dirty="0" err="1"/>
              <a:t>скрапленого</a:t>
            </a:r>
            <a:r>
              <a:rPr lang="ru-RU" dirty="0"/>
              <a:t> газу 28, </a:t>
            </a:r>
            <a:r>
              <a:rPr lang="ru-RU" dirty="0" err="1"/>
              <a:t>пасажирські</a:t>
            </a:r>
            <a:r>
              <a:rPr lang="ru-RU" dirty="0"/>
              <a:t> 49, </a:t>
            </a:r>
            <a:r>
              <a:rPr lang="ru-RU" dirty="0" err="1"/>
              <a:t>нафтовий</a:t>
            </a:r>
            <a:r>
              <a:rPr lang="ru-RU" dirty="0"/>
              <a:t> танкер 244.</a:t>
            </a:r>
          </a:p>
          <a:p>
            <a:pPr marL="0" indent="0" algn="just">
              <a:buNone/>
            </a:pPr>
            <a:r>
              <a:rPr lang="uk-UA" dirty="0"/>
              <a:t>В 2014 році  100 комерційних судів різних країн у територіальних водах Індонезії зазнали нападу і 90 членів екіпажу взято в заручники; викрадені </a:t>
            </a:r>
            <a:r>
              <a:rPr lang="uk-UA" dirty="0" err="1"/>
              <a:t>суда</a:t>
            </a:r>
            <a:r>
              <a:rPr lang="uk-UA" dirty="0"/>
              <a:t> часто маскуються, а вантажі переадресовуються в порти Східної Азії; команди були вбиті або кинуто напризволяще.</a:t>
            </a:r>
          </a:p>
        </p:txBody>
      </p:sp>
    </p:spTree>
    <p:extLst>
      <p:ext uri="{BB962C8B-B14F-4D97-AF65-F5344CB8AC3E}">
        <p14:creationId xmlns:p14="http://schemas.microsoft.com/office/powerpoint/2010/main" val="3960837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Далекий Схід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579296" cy="4641379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2" y="1620184"/>
            <a:ext cx="8836355" cy="38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17449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ЗВ</a:t>
            </a:r>
            <a:r>
              <a:rPr lang="en-US" dirty="0"/>
              <a:t>’</a:t>
            </a:r>
            <a:r>
              <a:rPr lang="uk-UA" dirty="0"/>
              <a:t>ЯЗОК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8686800" cy="478539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u="sng" dirty="0" err="1"/>
              <a:t>Телефони</a:t>
            </a:r>
            <a:r>
              <a:rPr lang="ru-RU" b="1" u="sng" dirty="0"/>
              <a:t> - </a:t>
            </a:r>
            <a:r>
              <a:rPr lang="ru-RU" b="1" u="sng" dirty="0" err="1"/>
              <a:t>мобіль</a:t>
            </a:r>
            <a:r>
              <a:rPr lang="ru-RU" dirty="0" err="1"/>
              <a:t>ні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 err="1"/>
              <a:t>всього</a:t>
            </a:r>
            <a:r>
              <a:rPr lang="ru-RU" dirty="0"/>
              <a:t>: 338 426 000</a:t>
            </a:r>
          </a:p>
          <a:p>
            <a:pPr marL="0" indent="0">
              <a:buNone/>
            </a:pPr>
            <a:r>
              <a:rPr lang="ru-RU" dirty="0"/>
              <a:t>на 100 </a:t>
            </a:r>
            <a:r>
              <a:rPr lang="ru-RU" dirty="0" err="1"/>
              <a:t>жителів</a:t>
            </a:r>
            <a:r>
              <a:rPr lang="ru-RU" dirty="0"/>
              <a:t>: (201</a:t>
            </a:r>
            <a:r>
              <a:rPr lang="en-US" dirty="0"/>
              <a:t>8</a:t>
            </a:r>
            <a:r>
              <a:rPr lang="ru-RU" dirty="0"/>
              <a:t>) - </a:t>
            </a:r>
            <a:r>
              <a:rPr lang="en-US" b="1" dirty="0"/>
              <a:t>176</a:t>
            </a:r>
            <a:endParaRPr lang="ru-RU" b="1" dirty="0"/>
          </a:p>
          <a:p>
            <a:pPr marL="0" indent="0">
              <a:buNone/>
            </a:pP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в </a:t>
            </a:r>
            <a:r>
              <a:rPr lang="ru-RU" dirty="0" err="1"/>
              <a:t>світі</a:t>
            </a:r>
            <a:r>
              <a:rPr lang="ru-RU" dirty="0"/>
              <a:t>: </a:t>
            </a:r>
            <a:r>
              <a:rPr lang="en-US" sz="3600" b="1" dirty="0"/>
              <a:t>3</a:t>
            </a:r>
          </a:p>
          <a:p>
            <a:pPr marL="0" indent="0">
              <a:buNone/>
            </a:pPr>
            <a:r>
              <a:rPr lang="uk-UA" sz="3600" b="1" dirty="0"/>
              <a:t>Радіостанції – більше 700</a:t>
            </a:r>
          </a:p>
          <a:p>
            <a:pPr marL="0" indent="0">
              <a:buNone/>
            </a:pPr>
            <a:r>
              <a:rPr lang="ru-RU" sz="3600" b="1" u="sng" dirty="0" err="1"/>
              <a:t>Інтернет-користувачі</a:t>
            </a:r>
            <a:r>
              <a:rPr lang="ru-RU" sz="3600" b="1" u="sng" dirty="0"/>
              <a:t>:</a:t>
            </a:r>
          </a:p>
          <a:p>
            <a:pPr marL="0" indent="0">
              <a:buNone/>
            </a:pPr>
            <a:r>
              <a:rPr lang="ru-RU" sz="3600" dirty="0" err="1"/>
              <a:t>всього</a:t>
            </a:r>
            <a:r>
              <a:rPr lang="ru-RU" sz="3600" dirty="0"/>
              <a:t>: </a:t>
            </a:r>
            <a:r>
              <a:rPr lang="ru-RU" sz="3600" b="1" dirty="0"/>
              <a:t>6</a:t>
            </a:r>
            <a:r>
              <a:rPr lang="en-US" sz="3600" b="1" dirty="0"/>
              <a:t>5</a:t>
            </a:r>
            <a:r>
              <a:rPr lang="ru-RU" sz="3600" dirty="0"/>
              <a:t> млн </a:t>
            </a:r>
            <a:r>
              <a:rPr lang="ru-RU" sz="3600" dirty="0" err="1"/>
              <a:t>осіб</a:t>
            </a:r>
            <a:r>
              <a:rPr lang="ru-RU" sz="3600" dirty="0"/>
              <a:t> (% </a:t>
            </a:r>
            <a:r>
              <a:rPr lang="ru-RU" sz="3600" dirty="0" err="1"/>
              <a:t>населення</a:t>
            </a:r>
            <a:r>
              <a:rPr lang="ru-RU" sz="3600" dirty="0"/>
              <a:t>: </a:t>
            </a:r>
            <a:r>
              <a:rPr lang="ru-RU" sz="3600" b="1" dirty="0"/>
              <a:t>2</a:t>
            </a:r>
            <a:r>
              <a:rPr lang="en-US" sz="3600" b="1" dirty="0"/>
              <a:t>4</a:t>
            </a:r>
            <a:r>
              <a:rPr lang="ru-RU" sz="3600" b="1" dirty="0"/>
              <a:t>%</a:t>
            </a:r>
            <a:r>
              <a:rPr lang="ru-RU" sz="3600" dirty="0"/>
              <a:t>, 2015)</a:t>
            </a:r>
          </a:p>
          <a:p>
            <a:pPr marL="0" indent="0">
              <a:buNone/>
            </a:pPr>
            <a:r>
              <a:rPr lang="ru-RU" sz="3600" dirty="0" err="1"/>
              <a:t>Місце</a:t>
            </a:r>
            <a:r>
              <a:rPr lang="ru-RU" sz="3600" dirty="0"/>
              <a:t> </a:t>
            </a:r>
            <a:r>
              <a:rPr lang="ru-RU" sz="3600" dirty="0" err="1"/>
              <a:t>країни</a:t>
            </a:r>
            <a:r>
              <a:rPr lang="ru-RU" sz="3600" dirty="0"/>
              <a:t> в </a:t>
            </a:r>
            <a:r>
              <a:rPr lang="ru-RU" sz="3600" dirty="0" err="1"/>
              <a:t>світі</a:t>
            </a:r>
            <a:r>
              <a:rPr lang="ru-RU" sz="3600" dirty="0"/>
              <a:t>: </a:t>
            </a:r>
            <a:r>
              <a:rPr lang="en-US" sz="3600" dirty="0"/>
              <a:t>9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4144864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Популярні туристичні центри в Індонезії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7"/>
            <a:ext cx="8532000" cy="5400000"/>
          </a:xfrm>
        </p:spPr>
        <p:txBody>
          <a:bodyPr>
            <a:noAutofit/>
          </a:bodyPr>
          <a:lstStyle/>
          <a:p>
            <a:r>
              <a:rPr lang="uk-UA" u="sng" dirty="0"/>
              <a:t>Балі</a:t>
            </a:r>
          </a:p>
          <a:p>
            <a:r>
              <a:rPr lang="uk-UA" sz="2800" dirty="0" err="1"/>
              <a:t>Джимбаран</a:t>
            </a:r>
            <a:r>
              <a:rPr lang="uk-UA" sz="2800" dirty="0"/>
              <a:t>, </a:t>
            </a:r>
            <a:r>
              <a:rPr lang="uk-UA" sz="2800" dirty="0" err="1"/>
              <a:t>Кандидаса</a:t>
            </a:r>
            <a:r>
              <a:rPr lang="uk-UA" sz="2800" dirty="0"/>
              <a:t>, Кута &amp; </a:t>
            </a:r>
            <a:r>
              <a:rPr lang="uk-UA" sz="2800" dirty="0" err="1"/>
              <a:t>Легіан</a:t>
            </a:r>
            <a:r>
              <a:rPr lang="uk-UA" sz="2800" dirty="0"/>
              <a:t>, </a:t>
            </a:r>
            <a:r>
              <a:rPr lang="uk-UA" sz="2800" dirty="0" err="1"/>
              <a:t>Нуса</a:t>
            </a:r>
            <a:r>
              <a:rPr lang="uk-UA" sz="2800" dirty="0"/>
              <a:t> </a:t>
            </a:r>
            <a:r>
              <a:rPr lang="uk-UA" sz="2800" dirty="0" err="1"/>
              <a:t>Дуа</a:t>
            </a:r>
            <a:r>
              <a:rPr lang="uk-UA" sz="2800" dirty="0"/>
              <a:t>, </a:t>
            </a:r>
            <a:r>
              <a:rPr lang="uk-UA" sz="2800" dirty="0" err="1"/>
              <a:t>Санур</a:t>
            </a:r>
            <a:r>
              <a:rPr lang="uk-UA" sz="2800" dirty="0"/>
              <a:t>,</a:t>
            </a:r>
          </a:p>
          <a:p>
            <a:r>
              <a:rPr lang="uk-UA" sz="2800" dirty="0" err="1"/>
              <a:t>Семиняк</a:t>
            </a:r>
            <a:r>
              <a:rPr lang="uk-UA" sz="2800" dirty="0"/>
              <a:t>, </a:t>
            </a:r>
            <a:r>
              <a:rPr lang="uk-UA" sz="2800" dirty="0" err="1"/>
              <a:t>Танджунг</a:t>
            </a:r>
            <a:r>
              <a:rPr lang="uk-UA" sz="2800" dirty="0"/>
              <a:t> </a:t>
            </a:r>
            <a:r>
              <a:rPr lang="uk-UA" sz="2800" dirty="0" err="1"/>
              <a:t>Беноа</a:t>
            </a:r>
            <a:r>
              <a:rPr lang="uk-UA" sz="2800" dirty="0"/>
              <a:t>, </a:t>
            </a:r>
            <a:r>
              <a:rPr lang="uk-UA" sz="2800" dirty="0" err="1"/>
              <a:t>Убуд</a:t>
            </a:r>
            <a:r>
              <a:rPr lang="uk-UA" sz="2800" dirty="0"/>
              <a:t>, </a:t>
            </a:r>
            <a:r>
              <a:rPr lang="uk-UA" sz="2800" dirty="0" err="1"/>
              <a:t>Амед</a:t>
            </a:r>
            <a:r>
              <a:rPr lang="uk-UA" sz="2800" dirty="0"/>
              <a:t>, Бандунг, Бинта,</a:t>
            </a:r>
          </a:p>
          <a:p>
            <a:r>
              <a:rPr lang="uk-UA" sz="2800" dirty="0" err="1"/>
              <a:t>Вамена</a:t>
            </a:r>
            <a:r>
              <a:rPr lang="uk-UA" sz="2800" dirty="0"/>
              <a:t>, Джакарта, </a:t>
            </a:r>
            <a:r>
              <a:rPr lang="uk-UA" sz="2800" dirty="0" err="1"/>
              <a:t>Джаяпура</a:t>
            </a:r>
            <a:r>
              <a:rPr lang="uk-UA" sz="2800" dirty="0"/>
              <a:t>, </a:t>
            </a:r>
            <a:r>
              <a:rPr lang="uk-UA" sz="2800" dirty="0" err="1"/>
              <a:t>Джокьякарта</a:t>
            </a:r>
            <a:r>
              <a:rPr lang="uk-UA" sz="2800" dirty="0"/>
              <a:t>, </a:t>
            </a:r>
            <a:r>
              <a:rPr lang="uk-UA" sz="2800" dirty="0" err="1"/>
              <a:t>Канггу</a:t>
            </a:r>
            <a:endParaRPr lang="uk-UA" sz="2800" dirty="0"/>
          </a:p>
          <a:p>
            <a:r>
              <a:rPr lang="uk-UA" sz="2800" dirty="0" err="1"/>
              <a:t>Ловина</a:t>
            </a:r>
            <a:r>
              <a:rPr lang="uk-UA" sz="2800" dirty="0"/>
              <a:t> &amp; </a:t>
            </a:r>
            <a:r>
              <a:rPr lang="uk-UA" sz="2800" dirty="0" err="1"/>
              <a:t>Менжанган</a:t>
            </a:r>
            <a:r>
              <a:rPr lang="uk-UA" sz="2800" dirty="0"/>
              <a:t>, </a:t>
            </a:r>
            <a:r>
              <a:rPr lang="uk-UA" sz="2800" dirty="0" err="1"/>
              <a:t>Маланг</a:t>
            </a:r>
            <a:r>
              <a:rPr lang="uk-UA" sz="2800"/>
              <a:t>, Моні, </a:t>
            </a:r>
            <a:r>
              <a:rPr lang="uk-UA" sz="2800" dirty="0" err="1"/>
              <a:t>о.Ломбок</a:t>
            </a:r>
            <a:endParaRPr lang="uk-UA" sz="2800" dirty="0"/>
          </a:p>
          <a:p>
            <a:r>
              <a:rPr lang="uk-UA" sz="2800" dirty="0"/>
              <a:t>Сурабая, </a:t>
            </a:r>
            <a:r>
              <a:rPr lang="uk-UA" sz="2800" dirty="0" err="1"/>
              <a:t>Табанан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354524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720000"/>
          </a:xfrm>
        </p:spPr>
        <p:txBody>
          <a:bodyPr>
            <a:normAutofit/>
          </a:bodyPr>
          <a:lstStyle/>
          <a:p>
            <a:r>
              <a:rPr lang="uk-UA" sz="3600" b="1" u="sng" dirty="0"/>
              <a:t>Країни Далекого Сходу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1"/>
            <a:ext cx="8928000" cy="6012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/>
              <a:t>1. Росія (частково) (Далекий Схід Росії)</a:t>
            </a:r>
          </a:p>
          <a:p>
            <a:pPr marL="0" indent="0">
              <a:buNone/>
            </a:pPr>
            <a:r>
              <a:rPr lang="uk-UA" dirty="0"/>
              <a:t>2. Китайська Народна Республіка</a:t>
            </a:r>
          </a:p>
          <a:p>
            <a:pPr marL="0" indent="0">
              <a:buNone/>
            </a:pPr>
            <a:r>
              <a:rPr lang="uk-UA" dirty="0"/>
              <a:t>3. Республіка Китай (Тайвань)</a:t>
            </a:r>
          </a:p>
          <a:p>
            <a:pPr marL="0" indent="0">
              <a:buNone/>
            </a:pPr>
            <a:r>
              <a:rPr lang="uk-UA" dirty="0"/>
              <a:t>4. Японія</a:t>
            </a:r>
          </a:p>
          <a:p>
            <a:pPr marL="0" indent="0">
              <a:buNone/>
            </a:pPr>
            <a:r>
              <a:rPr lang="uk-UA" dirty="0"/>
              <a:t>5. Корейська Народно-Демократична Республіка</a:t>
            </a:r>
          </a:p>
          <a:p>
            <a:pPr marL="0" indent="0">
              <a:buNone/>
            </a:pPr>
            <a:r>
              <a:rPr lang="uk-UA" dirty="0"/>
              <a:t>6. Республіка Корея</a:t>
            </a:r>
          </a:p>
          <a:p>
            <a:pPr marL="0" indent="0">
              <a:buNone/>
            </a:pPr>
            <a:r>
              <a:rPr lang="uk-UA" dirty="0"/>
              <a:t>7. Філіппіни</a:t>
            </a:r>
          </a:p>
          <a:p>
            <a:pPr marL="0" indent="0">
              <a:buNone/>
            </a:pPr>
            <a:r>
              <a:rPr lang="uk-UA" dirty="0"/>
              <a:t>8. В'єтнам</a:t>
            </a:r>
          </a:p>
          <a:p>
            <a:pPr marL="0" indent="0">
              <a:buNone/>
            </a:pPr>
            <a:r>
              <a:rPr lang="uk-UA" dirty="0"/>
              <a:t>9. Камбоджа</a:t>
            </a:r>
          </a:p>
          <a:p>
            <a:pPr marL="0" indent="0">
              <a:buNone/>
            </a:pPr>
            <a:r>
              <a:rPr lang="uk-UA" dirty="0"/>
              <a:t>10. Малайзія</a:t>
            </a:r>
          </a:p>
          <a:p>
            <a:pPr marL="0" indent="0">
              <a:buNone/>
            </a:pPr>
            <a:r>
              <a:rPr lang="uk-UA" dirty="0"/>
              <a:t>11.М'янма</a:t>
            </a:r>
          </a:p>
          <a:p>
            <a:pPr marL="0" indent="0">
              <a:buNone/>
            </a:pPr>
            <a:r>
              <a:rPr lang="uk-UA" dirty="0"/>
              <a:t>12.Сінгапур</a:t>
            </a:r>
          </a:p>
          <a:p>
            <a:pPr marL="0" indent="0">
              <a:buNone/>
            </a:pPr>
            <a:r>
              <a:rPr lang="uk-UA" dirty="0"/>
              <a:t>13.Таїланд</a:t>
            </a:r>
          </a:p>
          <a:p>
            <a:pPr marL="0" indent="0">
              <a:buNone/>
            </a:pPr>
            <a:r>
              <a:rPr lang="uk-UA" dirty="0"/>
              <a:t>14.Індонезія</a:t>
            </a:r>
          </a:p>
          <a:p>
            <a:pPr marL="0" indent="0">
              <a:buNone/>
            </a:pPr>
            <a:r>
              <a:rPr lang="uk-UA" dirty="0"/>
              <a:t>15. Лаос</a:t>
            </a:r>
          </a:p>
          <a:p>
            <a:pPr marL="0" indent="0">
              <a:buNone/>
            </a:pPr>
            <a:r>
              <a:rPr lang="uk-UA" dirty="0"/>
              <a:t>16. Монголія</a:t>
            </a:r>
          </a:p>
          <a:p>
            <a:pPr marL="0" indent="0">
              <a:buNone/>
            </a:pPr>
            <a:r>
              <a:rPr lang="uk-UA" dirty="0"/>
              <a:t>17.Гонконг</a:t>
            </a:r>
          </a:p>
        </p:txBody>
      </p:sp>
    </p:spTree>
    <p:extLst>
      <p:ext uri="{BB962C8B-B14F-4D97-AF65-F5344CB8AC3E}">
        <p14:creationId xmlns:p14="http://schemas.microsoft.com/office/powerpoint/2010/main" val="3826790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Країни-лідери регіону ( ДС)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Китай, Японія,  Індія, Республіка Корея, Малайзія, В'єтнам,  Сінгапур, Індонезія, Монголія.</a:t>
            </a:r>
          </a:p>
        </p:txBody>
      </p:sp>
    </p:spTree>
    <p:extLst>
      <p:ext uri="{BB962C8B-B14F-4D97-AF65-F5344CB8AC3E}">
        <p14:creationId xmlns:p14="http://schemas.microsoft.com/office/powerpoint/2010/main" val="3774362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ІНДІЯ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366" y="1124744"/>
            <a:ext cx="5470163" cy="586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2085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550"/>
            <a:ext cx="8964488" cy="1656000"/>
          </a:xfrm>
        </p:spPr>
        <p:txBody>
          <a:bodyPr>
            <a:normAutofit fontScale="90000"/>
          </a:bodyPr>
          <a:lstStyle/>
          <a:p>
            <a:pPr algn="l"/>
            <a:br>
              <a:rPr lang="uk-UA" sz="3200" dirty="0"/>
            </a:br>
            <a:r>
              <a:rPr lang="uk-UA" sz="2700" dirty="0"/>
              <a:t>Офіційна назва — </a:t>
            </a:r>
            <a:r>
              <a:rPr lang="uk-UA" sz="2700" b="1" dirty="0"/>
              <a:t>Республіка Індія</a:t>
            </a:r>
            <a:r>
              <a:rPr lang="uk-UA" sz="2700" dirty="0"/>
              <a:t>. Столиця — </a:t>
            </a:r>
            <a:r>
              <a:rPr lang="uk-UA" sz="2700" b="1" dirty="0"/>
              <a:t>Нью</a:t>
            </a:r>
            <a:r>
              <a:rPr lang="uk-UA" sz="2700" dirty="0"/>
              <a:t>-</a:t>
            </a:r>
            <a:r>
              <a:rPr lang="uk-UA" sz="2700" b="1" dirty="0"/>
              <a:t>Делі  ( 28,5 млн). </a:t>
            </a:r>
            <a:r>
              <a:rPr lang="uk-UA" sz="2700" dirty="0"/>
              <a:t>Площа — </a:t>
            </a:r>
            <a:r>
              <a:rPr lang="uk-UA" sz="2700" b="1" dirty="0"/>
              <a:t>3,3 млн </a:t>
            </a:r>
            <a:r>
              <a:rPr lang="uk-UA" sz="2700" b="1" dirty="0" err="1"/>
              <a:t>кв</a:t>
            </a:r>
            <a:r>
              <a:rPr lang="uk-UA" sz="2700" b="1" dirty="0"/>
              <a:t>. км</a:t>
            </a:r>
            <a:r>
              <a:rPr lang="uk-UA" sz="2700" dirty="0"/>
              <a:t>, населення – </a:t>
            </a:r>
            <a:r>
              <a:rPr lang="uk-UA" sz="2700" b="1" dirty="0"/>
              <a:t>1 296 83 04</a:t>
            </a:r>
            <a:r>
              <a:rPr lang="uk-UA" sz="2700" dirty="0"/>
              <a:t>2 (червень 2018р.) Незалежна країна з  15 серпня 1947 року</a:t>
            </a:r>
            <a:r>
              <a:rPr lang="uk-UA" sz="2800" dirty="0"/>
              <a:t>.</a:t>
            </a:r>
            <a:br>
              <a:rPr lang="uk-UA" sz="3200" dirty="0"/>
            </a:b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28800"/>
            <a:ext cx="8686800" cy="4929411"/>
          </a:xfrm>
        </p:spPr>
        <p:txBody>
          <a:bodyPr/>
          <a:lstStyle/>
          <a:p>
            <a:pPr marL="0" indent="0">
              <a:buNone/>
            </a:pPr>
            <a:r>
              <a:rPr lang="uk-UA" b="1" dirty="0"/>
              <a:t>Державні мови </a:t>
            </a:r>
            <a:r>
              <a:rPr lang="uk-UA" dirty="0"/>
              <a:t>— гінді та англійська та ще 22 мови. </a:t>
            </a:r>
          </a:p>
          <a:p>
            <a:pPr marL="0" indent="0">
              <a:buNone/>
            </a:pPr>
            <a:r>
              <a:rPr lang="uk-UA" dirty="0"/>
              <a:t>Грошова одиниця — індійська рупія.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b="1" dirty="0" err="1"/>
              <a:t>Релігії</a:t>
            </a:r>
            <a:r>
              <a:rPr lang="ru-RU" dirty="0"/>
              <a:t> –</a:t>
            </a:r>
            <a:r>
              <a:rPr lang="ru-RU" dirty="0" err="1"/>
              <a:t>Індуси</a:t>
            </a:r>
            <a:r>
              <a:rPr lang="ru-RU" dirty="0"/>
              <a:t> - 79,8%, </a:t>
            </a:r>
            <a:r>
              <a:rPr lang="ru-RU" dirty="0" err="1"/>
              <a:t>мусульмани</a:t>
            </a:r>
            <a:r>
              <a:rPr lang="ru-RU" dirty="0"/>
              <a:t> - 14,2%, христиан - 2,3%, 1,7% - сикхи, </a:t>
            </a:r>
            <a:r>
              <a:rPr lang="ru-RU" dirty="0" err="1"/>
              <a:t>інші</a:t>
            </a:r>
            <a:r>
              <a:rPr lang="ru-RU" dirty="0"/>
              <a:t>  - 2%.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b="1" dirty="0" err="1"/>
              <a:t>Індія</a:t>
            </a:r>
            <a:r>
              <a:rPr lang="ru-RU" b="1" dirty="0"/>
              <a:t> – </a:t>
            </a:r>
            <a:r>
              <a:rPr lang="ru-RU" b="1" dirty="0" err="1"/>
              <a:t>парламентська</a:t>
            </a:r>
            <a:r>
              <a:rPr lang="ru-RU" b="1" dirty="0"/>
              <a:t> </a:t>
            </a:r>
            <a:r>
              <a:rPr lang="ru-RU" b="1" dirty="0" err="1"/>
              <a:t>федеративна</a:t>
            </a:r>
            <a:r>
              <a:rPr lang="ru-RU" b="1" dirty="0"/>
              <a:t> </a:t>
            </a:r>
            <a:r>
              <a:rPr lang="ru-RU" b="1" dirty="0" err="1"/>
              <a:t>республіка</a:t>
            </a:r>
            <a:r>
              <a:rPr lang="ru-RU" b="1" dirty="0"/>
              <a:t> (</a:t>
            </a:r>
            <a:r>
              <a:rPr lang="ru-RU" dirty="0"/>
              <a:t>29 </a:t>
            </a:r>
            <a:r>
              <a:rPr lang="ru-RU" dirty="0" err="1"/>
              <a:t>штатів</a:t>
            </a:r>
            <a:r>
              <a:rPr lang="ru-RU" dirty="0"/>
              <a:t>  і 7 </a:t>
            </a:r>
            <a:r>
              <a:rPr lang="ru-RU" dirty="0" err="1"/>
              <a:t>союзних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b="1" dirty="0"/>
              <a:t>)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/>
              <a:t>День </a:t>
            </a:r>
            <a:r>
              <a:rPr lang="ru-RU" b="1" dirty="0" err="1"/>
              <a:t>Республіки</a:t>
            </a:r>
            <a:r>
              <a:rPr lang="ru-RU" b="1" dirty="0"/>
              <a:t> </a:t>
            </a:r>
            <a:r>
              <a:rPr lang="ru-RU" dirty="0"/>
              <a:t>– 26 </a:t>
            </a:r>
            <a:r>
              <a:rPr lang="ru-RU" dirty="0" err="1"/>
              <a:t>січня</a:t>
            </a:r>
            <a:r>
              <a:rPr lang="ru-RU" dirty="0"/>
              <a:t> ( з 1950 року).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08809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u="sng" dirty="0"/>
              <a:t>ПРОБЛЕМИ ІНДІЇ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5"/>
            <a:ext cx="9000000" cy="5832000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 значне перенаселення,</a:t>
            </a:r>
          </a:p>
          <a:p>
            <a:r>
              <a:rPr lang="uk-UA" dirty="0"/>
              <a:t> деградація навколишнього середовища, </a:t>
            </a:r>
          </a:p>
          <a:p>
            <a:r>
              <a:rPr lang="uk-UA" dirty="0"/>
              <a:t>велика бідність,</a:t>
            </a:r>
          </a:p>
          <a:p>
            <a:r>
              <a:rPr lang="uk-UA" dirty="0"/>
              <a:t>широко поширена корупція,</a:t>
            </a:r>
          </a:p>
          <a:p>
            <a:r>
              <a:rPr lang="uk-UA" dirty="0"/>
              <a:t>дискримінація Індії по відношенню до жінок і </a:t>
            </a:r>
            <a:r>
              <a:rPr lang="uk-UA" dirty="0" err="1"/>
              <a:t>дівчаток</a:t>
            </a:r>
            <a:r>
              <a:rPr lang="uk-UA" dirty="0"/>
              <a:t>, </a:t>
            </a:r>
          </a:p>
          <a:p>
            <a:r>
              <a:rPr lang="uk-UA" dirty="0"/>
              <a:t>неефективна система вироблення та розподілу електроенергії,</a:t>
            </a:r>
          </a:p>
          <a:p>
            <a:r>
              <a:rPr lang="uk-UA" dirty="0"/>
              <a:t> неефективне забезпечення захисту прав інтелектуальної власності, </a:t>
            </a:r>
          </a:p>
          <a:p>
            <a:r>
              <a:rPr lang="uk-UA" dirty="0"/>
              <a:t>багаторічні списки цивільних судових процесів,</a:t>
            </a:r>
          </a:p>
          <a:p>
            <a:r>
              <a:rPr lang="uk-UA" dirty="0"/>
              <a:t>неадекватна транспортна і сільськогосподарська інфраструктура,</a:t>
            </a:r>
          </a:p>
          <a:p>
            <a:r>
              <a:rPr lang="uk-UA" dirty="0"/>
              <a:t>обмежені несільськогосподарські ресурси. можливості працевлаштування,</a:t>
            </a:r>
          </a:p>
          <a:p>
            <a:r>
              <a:rPr lang="uk-UA" dirty="0"/>
              <a:t> високі витрати і низькі цільові субсидії, </a:t>
            </a:r>
          </a:p>
          <a:p>
            <a:r>
              <a:rPr lang="uk-UA" dirty="0"/>
              <a:t>неадекватна доступність якісної базової та вищої освіти </a:t>
            </a:r>
          </a:p>
          <a:p>
            <a:r>
              <a:rPr lang="uk-UA" dirty="0"/>
              <a:t>Масштабна міграція з села в місто  </a:t>
            </a:r>
          </a:p>
          <a:p>
            <a:pPr marL="0" indent="0">
              <a:buNone/>
            </a:pPr>
            <a:r>
              <a:rPr lang="uk-UA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02865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uk-UA" b="1" u="sng" dirty="0"/>
              <a:t>ПЕРСПЕКТИВИ ІНДІЇ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199"/>
            <a:ext cx="8568000" cy="5220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-економічне зростання після початку економічних реформ в 1991 році </a:t>
            </a:r>
          </a:p>
          <a:p>
            <a:pPr marL="0" indent="0">
              <a:buNone/>
            </a:pPr>
            <a:r>
              <a:rPr lang="uk-UA" dirty="0"/>
              <a:t>-високі темпи економічного розвитку </a:t>
            </a:r>
          </a:p>
          <a:p>
            <a:pPr>
              <a:buFontTx/>
              <a:buChar char="-"/>
            </a:pPr>
            <a:r>
              <a:rPr lang="uk-UA" dirty="0"/>
              <a:t>масове молоде населення сприяє становленню Індії як регіональної і глобальної держави</a:t>
            </a:r>
          </a:p>
          <a:p>
            <a:pPr>
              <a:buFontTx/>
              <a:buChar char="-"/>
            </a:pPr>
            <a:r>
              <a:rPr lang="ru-RU" dirty="0"/>
              <a:t>один з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швидкозростаючих</a:t>
            </a:r>
            <a:r>
              <a:rPr lang="ru-RU" dirty="0"/>
              <a:t> </a:t>
            </a:r>
            <a:r>
              <a:rPr lang="ru-RU" dirty="0" err="1"/>
              <a:t>телекомунікаційних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в </a:t>
            </a:r>
            <a:r>
              <a:rPr lang="ru-RU" dirty="0" err="1"/>
              <a:t>світі</a:t>
            </a:r>
            <a:r>
              <a:rPr lang="ru-RU" dirty="0"/>
              <a:t>; </a:t>
            </a:r>
            <a:r>
              <a:rPr lang="ru-RU" dirty="0" err="1"/>
              <a:t>впровадження</a:t>
            </a:r>
            <a:r>
              <a:rPr lang="ru-RU" dirty="0"/>
              <a:t> переходу </a:t>
            </a:r>
            <a:r>
              <a:rPr lang="ru-RU" dirty="0" err="1"/>
              <a:t>послуг</a:t>
            </a:r>
            <a:r>
              <a:rPr lang="ru-RU" dirty="0"/>
              <a:t> 4G / LTE на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по </a:t>
            </a:r>
            <a:r>
              <a:rPr lang="ru-RU" dirty="0" err="1"/>
              <a:t>всій</a:t>
            </a:r>
            <a:r>
              <a:rPr lang="ru-RU" dirty="0"/>
              <a:t> </a:t>
            </a:r>
            <a:r>
              <a:rPr lang="ru-RU" dirty="0" err="1"/>
              <a:t>країні</a:t>
            </a:r>
            <a:r>
              <a:rPr lang="ru-RU" dirty="0"/>
              <a:t>; кроки, </a:t>
            </a:r>
            <a:r>
              <a:rPr lang="ru-RU" dirty="0" err="1"/>
              <a:t>зроблені</a:t>
            </a:r>
            <a:r>
              <a:rPr lang="ru-RU" dirty="0"/>
              <a:t> в </a:t>
            </a:r>
            <a:r>
              <a:rPr lang="ru-RU" dirty="0" err="1"/>
              <a:t>напрямку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5G;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573914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2233</Words>
  <Application>Microsoft Office PowerPoint</Application>
  <PresentationFormat>Экран (4:3)</PresentationFormat>
  <Paragraphs>191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Arial</vt:lpstr>
      <vt:lpstr>Calibri</vt:lpstr>
      <vt:lpstr>Times New Roman</vt:lpstr>
      <vt:lpstr>Тема Office</vt:lpstr>
      <vt:lpstr>Лекція 10. Далекий Схід: моделі розвитку туризму та туристичний потенціал</vt:lpstr>
      <vt:lpstr>Поняття та структура Далекого Сходу (дс)</vt:lpstr>
      <vt:lpstr>Далекий Схід</vt:lpstr>
      <vt:lpstr>Країни Далекого Сходу</vt:lpstr>
      <vt:lpstr>Країни-лідери регіону ( ДС)</vt:lpstr>
      <vt:lpstr>ІНДІЯ</vt:lpstr>
      <vt:lpstr> Офіційна назва — Республіка Індія. Столиця — Нью-Делі  ( 28,5 млн). Площа — 3,3 млн кв. км, населення – 1 296 83 042 (червень 2018р.) Незалежна країна з  15 серпня 1947 року. </vt:lpstr>
      <vt:lpstr>ПРОБЛЕМИ ІНДІЇ</vt:lpstr>
      <vt:lpstr>ПЕРСПЕКТИВИ ІНДІЇ</vt:lpstr>
      <vt:lpstr>ПРИРОДНІ РЕСУРСИ ІНДІЇ</vt:lpstr>
      <vt:lpstr>ЕКОНОМІКА ІНДІЇ</vt:lpstr>
      <vt:lpstr>Презентация PowerPoint</vt:lpstr>
      <vt:lpstr> ВВП - склад, по секторам походження: </vt:lpstr>
      <vt:lpstr>Експорт Індії - товари: </vt:lpstr>
      <vt:lpstr> Курси валют: Індійська рупія (INR) за доллар США -</vt:lpstr>
      <vt:lpstr>Культура та соціальний розвиток.</vt:lpstr>
      <vt:lpstr>Популярні туристичні центри в Індії</vt:lpstr>
      <vt:lpstr>Південно-Східний регіон Далекого Сходу</vt:lpstr>
      <vt:lpstr>ІНДОНЕЗІЯ</vt:lpstr>
      <vt:lpstr>ІНДОНЕЗІЯ (найбільша острівна країна світу-17 508 островів, тільки близько 6 000 з яких – населені). Отримала незалежність – 17 серпня 1945 року</vt:lpstr>
      <vt:lpstr>Природні умови й ресурси Індонезії.</vt:lpstr>
      <vt:lpstr>Індонезія має значні запаси різноманітних корисних копалин</vt:lpstr>
      <vt:lpstr>Індонезія</vt:lpstr>
      <vt:lpstr>Провідною галуззю промисловості Індонезії</vt:lpstr>
      <vt:lpstr>Традиційно розвиненими є легка та харчова промисловості</vt:lpstr>
      <vt:lpstr>Культура та соціальний розвиток</vt:lpstr>
      <vt:lpstr>Економіка Індонезії</vt:lpstr>
      <vt:lpstr> ВВП - склад, по секторам походження: сільське господарство: 14% промисловість: 41,3% послуги: 44.7% (2015 ) </vt:lpstr>
      <vt:lpstr>Торговий флот Індонезії: </vt:lpstr>
      <vt:lpstr>ЗВ’ЯЗОК</vt:lpstr>
      <vt:lpstr>Популярні туристичні центри в Індонезії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6. Далекий Схід: моделі розвитку та ціннісні орієнтації</dc:title>
  <dc:creator>Админ</dc:creator>
  <cp:lastModifiedBy>Людмила Кривега</cp:lastModifiedBy>
  <cp:revision>75</cp:revision>
  <dcterms:created xsi:type="dcterms:W3CDTF">2016-10-09T19:14:42Z</dcterms:created>
  <dcterms:modified xsi:type="dcterms:W3CDTF">2022-10-25T19:10:12Z</dcterms:modified>
</cp:coreProperties>
</file>