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2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4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0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4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17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36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37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1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8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1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5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3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4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2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8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Польща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, </a:t>
            </a:r>
            <a:r>
              <a:rPr lang="ru-RU" dirty="0" err="1" smtClean="0"/>
              <a:t>Болгарія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1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,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Польщі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err="1"/>
              <a:t>Приморські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білими</a:t>
            </a:r>
            <a:r>
              <a:rPr lang="ru-RU" dirty="0"/>
              <a:t> </a:t>
            </a:r>
            <a:r>
              <a:rPr lang="ru-RU" dirty="0" err="1"/>
              <a:t>піщаними</a:t>
            </a:r>
            <a:r>
              <a:rPr lang="ru-RU" dirty="0"/>
              <a:t> пляжами в </a:t>
            </a:r>
            <a:r>
              <a:rPr lang="ru-RU" dirty="0" err="1"/>
              <a:t>оточенні</a:t>
            </a:r>
            <a:r>
              <a:rPr lang="ru-RU" dirty="0"/>
              <a:t> дюн. </a:t>
            </a:r>
            <a:r>
              <a:rPr lang="ru-RU" dirty="0" err="1"/>
              <a:t>Найбільший</a:t>
            </a:r>
            <a:r>
              <a:rPr lang="ru-RU" dirty="0"/>
              <a:t> з них – </a:t>
            </a:r>
            <a:r>
              <a:rPr lang="ru-RU" dirty="0" err="1"/>
              <a:t>Колобжег</a:t>
            </a:r>
            <a:r>
              <a:rPr lang="ru-RU" dirty="0"/>
              <a:t> </a:t>
            </a:r>
            <a:r>
              <a:rPr lang="ru-RU" dirty="0" err="1"/>
              <a:t>побудований</a:t>
            </a:r>
            <a:r>
              <a:rPr lang="ru-RU" dirty="0"/>
              <a:t> на </a:t>
            </a:r>
            <a:r>
              <a:rPr lang="ru-RU" dirty="0" err="1"/>
              <a:t>джерелах</a:t>
            </a:r>
            <a:r>
              <a:rPr lang="ru-RU" dirty="0"/>
              <a:t> </a:t>
            </a:r>
            <a:r>
              <a:rPr lang="ru-RU" dirty="0" err="1"/>
              <a:t>соляних</a:t>
            </a:r>
            <a:r>
              <a:rPr lang="ru-RU" dirty="0"/>
              <a:t> вод, 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видобутку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торфу </a:t>
            </a:r>
            <a:r>
              <a:rPr lang="ru-RU" dirty="0" err="1"/>
              <a:t>влаштовується</a:t>
            </a:r>
            <a:r>
              <a:rPr lang="ru-RU" dirty="0"/>
              <a:t> свято.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Угорщина</a:t>
            </a:r>
            <a:r>
              <a:rPr lang="ru-RU" b="1" dirty="0"/>
              <a:t>.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відомості</a:t>
            </a:r>
            <a:r>
              <a:rPr lang="ru-RU" b="1" dirty="0"/>
              <a:t> про </a:t>
            </a:r>
            <a:r>
              <a:rPr lang="ru-RU" b="1" dirty="0" err="1"/>
              <a:t>курорти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Термальні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Угорщини</a:t>
            </a:r>
            <a:r>
              <a:rPr lang="ru-RU" dirty="0"/>
              <a:t> - </a:t>
            </a:r>
            <a:r>
              <a:rPr lang="ru-RU" dirty="0" err="1"/>
              <a:t>візитна</a:t>
            </a:r>
            <a:r>
              <a:rPr lang="ru-RU" dirty="0"/>
              <a:t> </a:t>
            </a:r>
            <a:r>
              <a:rPr lang="ru-RU" dirty="0" err="1"/>
              <a:t>картка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налічується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60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1152 </a:t>
            </a:r>
            <a:r>
              <a:rPr lang="ru-RU" dirty="0" err="1"/>
              <a:t>із</a:t>
            </a:r>
            <a:r>
              <a:rPr lang="ru-RU" dirty="0"/>
              <a:t> з температурою </a:t>
            </a:r>
            <a:r>
              <a:rPr lang="ru-RU" dirty="0" err="1"/>
              <a:t>понад</a:t>
            </a:r>
            <a:r>
              <a:rPr lang="ru-RU" dirty="0"/>
              <a:t> +30 °С.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Угорщині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печерна</a:t>
            </a:r>
            <a:r>
              <a:rPr lang="ru-RU" dirty="0"/>
              <a:t> </a:t>
            </a:r>
            <a:r>
              <a:rPr lang="ru-RU" dirty="0" err="1"/>
              <a:t>лікувальна</a:t>
            </a:r>
            <a:r>
              <a:rPr lang="ru-RU" dirty="0"/>
              <a:t> купальня (</a:t>
            </a:r>
            <a:r>
              <a:rPr lang="ru-RU" dirty="0" err="1"/>
              <a:t>Мішкольц-Тапольця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найвідоміше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озеро </a:t>
            </a:r>
            <a:r>
              <a:rPr lang="ru-RU" dirty="0" err="1"/>
              <a:t>Хевіз</a:t>
            </a:r>
            <a:r>
              <a:rPr lang="ru-RU" dirty="0"/>
              <a:t> природного </a:t>
            </a:r>
            <a:r>
              <a:rPr lang="ru-RU" dirty="0" err="1"/>
              <a:t>вулканічного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з </a:t>
            </a:r>
            <a:r>
              <a:rPr lang="ru-RU" dirty="0" err="1"/>
              <a:t>гарячою</a:t>
            </a:r>
            <a:r>
              <a:rPr lang="ru-RU" dirty="0"/>
              <a:t> </a:t>
            </a:r>
            <a:r>
              <a:rPr lang="ru-RU" dirty="0" err="1"/>
              <a:t>лікувальною</a:t>
            </a:r>
            <a:r>
              <a:rPr lang="ru-RU" dirty="0"/>
              <a:t> водою (+33 ° С). І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Угорщину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імперією</a:t>
            </a:r>
            <a:r>
              <a:rPr lang="ru-RU" dirty="0"/>
              <a:t> </a:t>
            </a:r>
            <a:r>
              <a:rPr lang="ru-RU" dirty="0" err="1"/>
              <a:t>купалень</a:t>
            </a:r>
            <a:r>
              <a:rPr lang="ru-RU" dirty="0"/>
              <a:t>, то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столицю</a:t>
            </a:r>
            <a:r>
              <a:rPr lang="ru-RU" dirty="0"/>
              <a:t> Будапешт по праву </a:t>
            </a:r>
            <a:r>
              <a:rPr lang="ru-RU" dirty="0" err="1"/>
              <a:t>вважають</a:t>
            </a:r>
            <a:r>
              <a:rPr lang="ru-RU" dirty="0"/>
              <a:t> столицею </a:t>
            </a:r>
            <a:r>
              <a:rPr lang="ru-RU" dirty="0" err="1"/>
              <a:t>термальних</a:t>
            </a:r>
            <a:r>
              <a:rPr lang="ru-RU" dirty="0"/>
              <a:t> </a:t>
            </a:r>
            <a:r>
              <a:rPr lang="ru-RU" dirty="0" err="1"/>
              <a:t>купалень</a:t>
            </a:r>
            <a:r>
              <a:rPr lang="ru-RU" dirty="0"/>
              <a:t>. Тут 130 </a:t>
            </a:r>
            <a:r>
              <a:rPr lang="ru-RU" dirty="0" err="1"/>
              <a:t>джерел</a:t>
            </a:r>
            <a:r>
              <a:rPr lang="ru-RU" dirty="0"/>
              <a:t> з </a:t>
            </a:r>
            <a:r>
              <a:rPr lang="ru-RU" dirty="0" err="1"/>
              <a:t>лікувальною</a:t>
            </a:r>
            <a:r>
              <a:rPr lang="ru-RU" dirty="0"/>
              <a:t> водою,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70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літрів</a:t>
            </a:r>
            <a:r>
              <a:rPr lang="ru-RU" dirty="0"/>
              <a:t> води в день з температурою </a:t>
            </a:r>
            <a:r>
              <a:rPr lang="ru-RU" dirty="0" err="1"/>
              <a:t>від</a:t>
            </a:r>
            <a:r>
              <a:rPr lang="ru-RU" dirty="0"/>
              <a:t> +24 до +78 °С.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5824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Угорщина</a:t>
            </a:r>
            <a:r>
              <a:rPr lang="ru-RU" b="1" dirty="0"/>
              <a:t>.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відомості</a:t>
            </a:r>
            <a:r>
              <a:rPr lang="ru-RU" b="1" dirty="0"/>
              <a:t> про </a:t>
            </a:r>
            <a:r>
              <a:rPr lang="ru-RU" b="1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 </a:t>
            </a:r>
            <a:r>
              <a:rPr lang="ru-RU" dirty="0" err="1"/>
              <a:t>Угорщина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лідируючі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в </a:t>
            </a:r>
            <a:r>
              <a:rPr lang="ru-RU" dirty="0" err="1"/>
              <a:t>бальнеолікуванні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Країна</a:t>
            </a:r>
            <a:r>
              <a:rPr lang="ru-RU" dirty="0"/>
              <a:t> входить до числа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найбагатших</a:t>
            </a:r>
            <a:r>
              <a:rPr lang="ru-RU" dirty="0"/>
              <a:t> </a:t>
            </a:r>
            <a:r>
              <a:rPr lang="ru-RU" dirty="0" err="1"/>
              <a:t>термальними</a:t>
            </a:r>
            <a:r>
              <a:rPr lang="ru-RU" dirty="0"/>
              <a:t> водами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48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Болгарія</a:t>
            </a:r>
            <a:r>
              <a:rPr lang="ru-RU" b="1" dirty="0"/>
              <a:t>. Нормативно-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документи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Перший закон про </a:t>
            </a:r>
            <a:r>
              <a:rPr lang="ru-RU" dirty="0" err="1"/>
              <a:t>холодні</a:t>
            </a:r>
            <a:r>
              <a:rPr lang="ru-RU" dirty="0"/>
              <a:t> і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води в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опубліковано</a:t>
            </a:r>
            <a:r>
              <a:rPr lang="ru-RU" dirty="0"/>
              <a:t> в Державному </a:t>
            </a:r>
            <a:r>
              <a:rPr lang="ru-RU" dirty="0" err="1"/>
              <a:t>віснику</a:t>
            </a:r>
            <a:r>
              <a:rPr lang="ru-RU" dirty="0"/>
              <a:t> в 1891 р.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курортної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в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регламентується</a:t>
            </a:r>
            <a:r>
              <a:rPr lang="ru-RU" dirty="0"/>
              <a:t> Указом №14 «Про </a:t>
            </a:r>
            <a:r>
              <a:rPr lang="ru-RU" dirty="0" err="1"/>
              <a:t>курортні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курортні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 та </a:t>
            </a:r>
            <a:r>
              <a:rPr lang="ru-RU" dirty="0" err="1"/>
              <a:t>курорти</a:t>
            </a:r>
            <a:r>
              <a:rPr lang="ru-RU" dirty="0"/>
              <a:t>» (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ізм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10.08.2004). ).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та </a:t>
            </a:r>
            <a:r>
              <a:rPr lang="ru-RU" dirty="0" err="1"/>
              <a:t>Сертифікат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СПА-</a:t>
            </a:r>
            <a:r>
              <a:rPr lang="ru-RU" dirty="0" err="1"/>
              <a:t>асоціації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Болгарія</a:t>
            </a:r>
            <a:r>
              <a:rPr lang="ru-RU" b="1" dirty="0"/>
              <a:t>.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відомості</a:t>
            </a:r>
            <a:r>
              <a:rPr lang="ru-RU" b="1" dirty="0"/>
              <a:t> про </a:t>
            </a:r>
            <a:r>
              <a:rPr lang="ru-RU" b="1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/>
              <a:t>Енциклопедія</a:t>
            </a:r>
            <a:r>
              <a:rPr lang="ru-RU" dirty="0"/>
              <a:t> </a:t>
            </a:r>
            <a:r>
              <a:rPr lang="ru-RU" dirty="0" err="1"/>
              <a:t>братів</a:t>
            </a:r>
            <a:r>
              <a:rPr lang="ru-RU" dirty="0"/>
              <a:t> Данович 1936 р. </a:t>
            </a:r>
            <a:r>
              <a:rPr lang="ru-RU" dirty="0" err="1"/>
              <a:t>повідомляє</a:t>
            </a:r>
            <a:r>
              <a:rPr lang="ru-RU" dirty="0"/>
              <a:t> про 900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на 135 </a:t>
            </a:r>
            <a:r>
              <a:rPr lang="ru-RU" dirty="0" err="1"/>
              <a:t>родовищах</a:t>
            </a:r>
            <a:r>
              <a:rPr lang="ru-RU" dirty="0"/>
              <a:t>. В </a:t>
            </a:r>
            <a:r>
              <a:rPr lang="ru-RU" dirty="0" err="1"/>
              <a:t>даний</a:t>
            </a:r>
            <a:r>
              <a:rPr lang="ru-RU" dirty="0"/>
              <a:t> час у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та </a:t>
            </a:r>
            <a:r>
              <a:rPr lang="ru-RU" dirty="0" err="1"/>
              <a:t>вивчені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550 </a:t>
            </a:r>
            <a:r>
              <a:rPr lang="ru-RU" dirty="0" err="1"/>
              <a:t>родовищ</a:t>
            </a:r>
            <a:r>
              <a:rPr lang="ru-RU" dirty="0"/>
              <a:t> та 1600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дебітом</a:t>
            </a:r>
            <a:r>
              <a:rPr lang="ru-RU" dirty="0"/>
              <a:t> 4900 л/сек.</a:t>
            </a:r>
          </a:p>
          <a:p>
            <a:pPr fontAlgn="base"/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цінне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багатство</a:t>
            </a:r>
            <a:r>
              <a:rPr lang="ru-RU" dirty="0"/>
              <a:t> </a:t>
            </a:r>
            <a:r>
              <a:rPr lang="ru-RU" dirty="0" err="1"/>
              <a:t>Болгарії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лікувальних</a:t>
            </a:r>
            <a:r>
              <a:rPr lang="ru-RU" dirty="0"/>
              <a:t> грязей. На </a:t>
            </a:r>
            <a:r>
              <a:rPr lang="ru-RU" dirty="0" err="1"/>
              <a:t>болгарському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моря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лиманних</a:t>
            </a:r>
            <a:r>
              <a:rPr lang="ru-RU" dirty="0"/>
              <a:t> </a:t>
            </a:r>
            <a:r>
              <a:rPr lang="ru-RU" dirty="0" err="1"/>
              <a:t>грязьових</a:t>
            </a:r>
            <a:r>
              <a:rPr lang="ru-RU" dirty="0"/>
              <a:t> озер </a:t>
            </a:r>
            <a:r>
              <a:rPr lang="ru-RU" dirty="0" err="1"/>
              <a:t>осадового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– у районах Шабли, </a:t>
            </a:r>
            <a:r>
              <a:rPr lang="ru-RU" dirty="0" err="1"/>
              <a:t>Тузлата</a:t>
            </a:r>
            <a:r>
              <a:rPr lang="ru-RU" dirty="0"/>
              <a:t> – </a:t>
            </a:r>
            <a:r>
              <a:rPr lang="ru-RU" dirty="0" err="1"/>
              <a:t>Бальчик</a:t>
            </a:r>
            <a:r>
              <a:rPr lang="ru-RU" dirty="0"/>
              <a:t>, </a:t>
            </a:r>
            <a:r>
              <a:rPr lang="ru-RU" dirty="0" err="1"/>
              <a:t>Варни</a:t>
            </a:r>
            <a:r>
              <a:rPr lang="ru-RU" dirty="0"/>
              <a:t>, </a:t>
            </a:r>
            <a:r>
              <a:rPr lang="ru-RU" dirty="0" err="1"/>
              <a:t>Поморія</a:t>
            </a:r>
            <a:r>
              <a:rPr lang="ru-RU" dirty="0"/>
              <a:t>, Бургаса. У </a:t>
            </a:r>
            <a:r>
              <a:rPr lang="ru-RU" dirty="0" err="1"/>
              <a:t>центральній</a:t>
            </a:r>
            <a:r>
              <a:rPr lang="ru-RU" dirty="0"/>
              <a:t> та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Болгарії</a:t>
            </a:r>
            <a:r>
              <a:rPr lang="ru-RU" dirty="0"/>
              <a:t> є </a:t>
            </a:r>
            <a:r>
              <a:rPr lang="ru-RU" dirty="0" err="1"/>
              <a:t>торф'яні</a:t>
            </a:r>
            <a:r>
              <a:rPr lang="ru-RU" dirty="0"/>
              <a:t> та </a:t>
            </a:r>
            <a:r>
              <a:rPr lang="ru-RU" dirty="0" err="1"/>
              <a:t>торф'яно-джерельні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– с. </a:t>
            </a:r>
            <a:r>
              <a:rPr lang="ru-RU" dirty="0" err="1"/>
              <a:t>Лазня</a:t>
            </a:r>
            <a:r>
              <a:rPr lang="ru-RU" dirty="0"/>
              <a:t>, Карлове, с. Байкал, </a:t>
            </a:r>
            <a:r>
              <a:rPr lang="ru-RU" dirty="0" err="1"/>
              <a:t>Кюстенділ</a:t>
            </a:r>
            <a:r>
              <a:rPr lang="ru-RU" dirty="0"/>
              <a:t> та </a:t>
            </a:r>
            <a:r>
              <a:rPr lang="ru-RU" dirty="0" err="1"/>
              <a:t>Марікостинове</a:t>
            </a:r>
            <a:r>
              <a:rPr lang="ru-RU" dirty="0"/>
              <a:t> – </a:t>
            </a:r>
            <a:r>
              <a:rPr lang="ru-RU" dirty="0" err="1"/>
              <a:t>Благоєвград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074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мінеральних</a:t>
            </a:r>
            <a:r>
              <a:rPr lang="ru-RU" b="1" dirty="0"/>
              <a:t> вод у </a:t>
            </a:r>
            <a:r>
              <a:rPr lang="ru-RU" b="1" dirty="0" err="1"/>
              <a:t>Болгарії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Характерна риса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 </a:t>
            </a:r>
            <a:r>
              <a:rPr lang="ru-RU" dirty="0" err="1"/>
              <a:t>Болгарії</a:t>
            </a:r>
            <a:r>
              <a:rPr lang="ru-RU" dirty="0"/>
              <a:t>: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мінералізація</a:t>
            </a:r>
            <a:r>
              <a:rPr lang="ru-RU" dirty="0"/>
              <a:t> (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болгарських</a:t>
            </a:r>
            <a:r>
              <a:rPr lang="ru-RU" dirty="0"/>
              <a:t> вод до 500 мг/л), </a:t>
            </a:r>
            <a:r>
              <a:rPr lang="ru-RU" dirty="0" err="1"/>
              <a:t>висока</a:t>
            </a:r>
            <a:r>
              <a:rPr lang="ru-RU" dirty="0"/>
              <a:t> температура (75% </a:t>
            </a:r>
            <a:r>
              <a:rPr lang="ru-RU" dirty="0" err="1"/>
              <a:t>джерел</a:t>
            </a:r>
            <a:r>
              <a:rPr lang="ru-RU" dirty="0"/>
              <a:t> – </a:t>
            </a:r>
            <a:r>
              <a:rPr lang="ru-RU" dirty="0" err="1"/>
              <a:t>термальні</a:t>
            </a:r>
            <a:r>
              <a:rPr lang="ru-RU" dirty="0"/>
              <a:t>), </a:t>
            </a:r>
            <a:r>
              <a:rPr lang="ru-RU" dirty="0" err="1"/>
              <a:t>наявність</a:t>
            </a:r>
            <a:r>
              <a:rPr lang="ru-RU" dirty="0"/>
              <a:t> широкого спектра </a:t>
            </a:r>
            <a:r>
              <a:rPr lang="ru-RU" dirty="0" err="1"/>
              <a:t>корисних</a:t>
            </a:r>
            <a:r>
              <a:rPr lang="ru-RU" dirty="0"/>
              <a:t> та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мікроелементів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Понад</a:t>
            </a:r>
            <a:r>
              <a:rPr lang="ru-RU" dirty="0"/>
              <a:t> 80% </a:t>
            </a:r>
            <a:r>
              <a:rPr lang="ru-RU" dirty="0" err="1"/>
              <a:t>мінеральних</a:t>
            </a:r>
            <a:r>
              <a:rPr lang="ru-RU" dirty="0"/>
              <a:t> вод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мінералізацією</a:t>
            </a:r>
            <a:r>
              <a:rPr lang="ru-RU" dirty="0"/>
              <a:t> до 1г/л. </a:t>
            </a:r>
            <a:r>
              <a:rPr lang="ru-RU" dirty="0" err="1"/>
              <a:t>Найнижча</a:t>
            </a:r>
            <a:r>
              <a:rPr lang="ru-RU" dirty="0"/>
              <a:t> </a:t>
            </a:r>
            <a:r>
              <a:rPr lang="ru-RU" dirty="0" err="1"/>
              <a:t>мінералізація</a:t>
            </a:r>
            <a:r>
              <a:rPr lang="ru-RU" dirty="0"/>
              <a:t>: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Княжево</a:t>
            </a:r>
            <a:r>
              <a:rPr lang="ru-RU" dirty="0"/>
              <a:t> – 122 мг/л та </a:t>
            </a:r>
            <a:r>
              <a:rPr lang="ru-RU" dirty="0" err="1"/>
              <a:t>Гірська</a:t>
            </a:r>
            <a:r>
              <a:rPr lang="ru-RU" dirty="0"/>
              <a:t> баня – 142 мг/л (м. </a:t>
            </a:r>
            <a:r>
              <a:rPr lang="ru-RU" dirty="0" err="1"/>
              <a:t>Софія</a:t>
            </a:r>
            <a:r>
              <a:rPr lang="ru-RU" dirty="0"/>
              <a:t>). </a:t>
            </a:r>
            <a:r>
              <a:rPr lang="ru-RU" dirty="0" err="1"/>
              <a:t>Рідкісні</a:t>
            </a:r>
            <a:r>
              <a:rPr lang="ru-RU" dirty="0"/>
              <a:t> для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розсоли</a:t>
            </a:r>
            <a:r>
              <a:rPr lang="ru-RU" dirty="0"/>
              <a:t>: </a:t>
            </a:r>
            <a:r>
              <a:rPr lang="ru-RU" dirty="0" err="1"/>
              <a:t>родовище</a:t>
            </a:r>
            <a:r>
              <a:rPr lang="ru-RU" dirty="0"/>
              <a:t> у с. </a:t>
            </a:r>
            <a:r>
              <a:rPr lang="ru-RU" dirty="0" err="1"/>
              <a:t>Мирово</a:t>
            </a:r>
            <a:r>
              <a:rPr lang="ru-RU" dirty="0"/>
              <a:t>, </a:t>
            </a:r>
            <a:r>
              <a:rPr lang="ru-RU" dirty="0" err="1"/>
              <a:t>Варненської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– 318,243 г/л.</a:t>
            </a:r>
          </a:p>
        </p:txBody>
      </p:sp>
    </p:spTree>
    <p:extLst>
      <p:ext uri="{BB962C8B-B14F-4D97-AF65-F5344CB8AC3E}">
        <p14:creationId xmlns:p14="http://schemas.microsoft.com/office/powerpoint/2010/main" val="217484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мінеральних</a:t>
            </a:r>
            <a:r>
              <a:rPr lang="ru-RU" b="1" dirty="0"/>
              <a:t> вод у </a:t>
            </a:r>
            <a:r>
              <a:rPr lang="ru-RU" b="1" dirty="0" err="1"/>
              <a:t>Болгарії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Кремниста вода (</a:t>
            </a:r>
            <a:r>
              <a:rPr lang="en-US" dirty="0"/>
              <a:t>SiHCO3 </a:t>
            </a:r>
            <a:r>
              <a:rPr lang="ru-RU" dirty="0"/>
              <a:t>не </a:t>
            </a:r>
            <a:r>
              <a:rPr lang="ru-RU" dirty="0" err="1"/>
              <a:t>менше</a:t>
            </a:r>
            <a:r>
              <a:rPr lang="ru-RU" dirty="0"/>
              <a:t> 50 мг/л) </a:t>
            </a:r>
            <a:r>
              <a:rPr lang="ru-RU" dirty="0" err="1"/>
              <a:t>активує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систему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мінеральний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,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холестерину в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Корисна</a:t>
            </a:r>
            <a:r>
              <a:rPr lang="ru-RU" dirty="0"/>
              <a:t> вона і при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, кишечника, </a:t>
            </a:r>
            <a:r>
              <a:rPr lang="ru-RU" dirty="0" err="1"/>
              <a:t>сечостатевої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жовчо</a:t>
            </a:r>
            <a:r>
              <a:rPr lang="ru-RU" dirty="0"/>
              <a:t>- та </a:t>
            </a:r>
            <a:r>
              <a:rPr lang="ru-RU" dirty="0" err="1"/>
              <a:t>сечокам'яної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гіпертонії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для </a:t>
            </a:r>
            <a:r>
              <a:rPr lang="ru-RU" dirty="0" err="1"/>
              <a:t>крем'янистих</a:t>
            </a:r>
            <a:r>
              <a:rPr lang="ru-RU" dirty="0"/>
              <a:t> вод при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застосуванні</a:t>
            </a:r>
            <a:r>
              <a:rPr lang="ru-RU" dirty="0"/>
              <a:t> є </a:t>
            </a:r>
            <a:r>
              <a:rPr lang="ru-RU" dirty="0" err="1"/>
              <a:t>в'яжуча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висушує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Тому вони </a:t>
            </a:r>
            <a:r>
              <a:rPr lang="ru-RU" dirty="0" err="1"/>
              <a:t>показані</a:t>
            </a:r>
            <a:r>
              <a:rPr lang="ru-RU" dirty="0"/>
              <a:t> при дерматозах, </a:t>
            </a:r>
            <a:r>
              <a:rPr lang="ru-RU" dirty="0" err="1"/>
              <a:t>схильних</a:t>
            </a:r>
            <a:r>
              <a:rPr lang="ru-RU" dirty="0"/>
              <a:t> до </a:t>
            </a:r>
            <a:r>
              <a:rPr lang="ru-RU" dirty="0" err="1"/>
              <a:t>ексудації</a:t>
            </a:r>
            <a:r>
              <a:rPr lang="ru-RU" dirty="0"/>
              <a:t> - </a:t>
            </a:r>
            <a:r>
              <a:rPr lang="ru-RU" dirty="0" err="1"/>
              <a:t>ексудативний</a:t>
            </a:r>
            <a:r>
              <a:rPr lang="ru-RU" dirty="0"/>
              <a:t> </a:t>
            </a:r>
            <a:r>
              <a:rPr lang="ru-RU" dirty="0" err="1"/>
              <a:t>псоріаз</a:t>
            </a:r>
            <a:r>
              <a:rPr lang="ru-RU" dirty="0"/>
              <a:t>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екземи</a:t>
            </a:r>
            <a:r>
              <a:rPr lang="ru-RU" dirty="0"/>
              <a:t>.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Болгарії</a:t>
            </a:r>
            <a:r>
              <a:rPr lang="ru-RU" dirty="0"/>
              <a:t>: </a:t>
            </a:r>
            <a:r>
              <a:rPr lang="ru-RU" dirty="0" err="1"/>
              <a:t>Велинград</a:t>
            </a:r>
            <a:r>
              <a:rPr lang="ru-RU" dirty="0"/>
              <a:t> (</a:t>
            </a:r>
            <a:r>
              <a:rPr lang="ru-RU" dirty="0" err="1"/>
              <a:t>Чепіно</a:t>
            </a:r>
            <a:r>
              <a:rPr lang="ru-RU" dirty="0"/>
              <a:t> – до 137 мг/л); </a:t>
            </a:r>
            <a:r>
              <a:rPr lang="ru-RU" dirty="0" err="1"/>
              <a:t>Кюстенділ</a:t>
            </a:r>
            <a:r>
              <a:rPr lang="ru-RU" dirty="0"/>
              <a:t> (82-104 мг/л); </a:t>
            </a:r>
            <a:r>
              <a:rPr lang="ru-RU" dirty="0" err="1"/>
              <a:t>Санданськи</a:t>
            </a:r>
            <a:r>
              <a:rPr lang="ru-RU" dirty="0"/>
              <a:t> (80,6-122 мг/л); </a:t>
            </a:r>
            <a:r>
              <a:rPr lang="ru-RU" dirty="0" err="1"/>
              <a:t>Хісар</a:t>
            </a:r>
            <a:r>
              <a:rPr lang="ru-RU" dirty="0"/>
              <a:t> (45-61 мг/л)</a:t>
            </a:r>
          </a:p>
        </p:txBody>
      </p:sp>
    </p:spTree>
    <p:extLst>
      <p:ext uri="{BB962C8B-B14F-4D97-AF65-F5344CB8AC3E}">
        <p14:creationId xmlns:p14="http://schemas.microsoft.com/office/powerpoint/2010/main" val="190782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мінеральних</a:t>
            </a:r>
            <a:r>
              <a:rPr lang="ru-RU" b="1" dirty="0"/>
              <a:t> вод у </a:t>
            </a:r>
            <a:r>
              <a:rPr lang="ru-RU" b="1" dirty="0" err="1"/>
              <a:t>Болгарії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Фтор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суперечливих</a:t>
            </a:r>
            <a:r>
              <a:rPr lang="ru-RU" dirty="0"/>
              <a:t> думок, як </a:t>
            </a:r>
            <a:r>
              <a:rPr lang="ru-RU" dirty="0" err="1"/>
              <a:t>жоден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компонент </a:t>
            </a:r>
            <a:r>
              <a:rPr lang="ru-RU" dirty="0" err="1"/>
              <a:t>мінеральних</a:t>
            </a:r>
            <a:r>
              <a:rPr lang="ru-RU" dirty="0"/>
              <a:t> вод,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чудодійного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до </a:t>
            </a:r>
            <a:r>
              <a:rPr lang="ru-RU" dirty="0" err="1"/>
              <a:t>порожнього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. Води з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фтору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при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травлення</a:t>
            </a:r>
            <a:r>
              <a:rPr lang="ru-RU" dirty="0"/>
              <a:t>, хворобах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професійних</a:t>
            </a:r>
            <a:r>
              <a:rPr lang="ru-RU" dirty="0"/>
              <a:t> хворобах,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виводять</a:t>
            </a:r>
            <a:r>
              <a:rPr lang="ru-RU" dirty="0"/>
              <a:t> з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радіонукліди</a:t>
            </a:r>
            <a:r>
              <a:rPr lang="ru-RU" dirty="0"/>
              <a:t> та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при </a:t>
            </a:r>
            <a:r>
              <a:rPr lang="ru-RU" dirty="0" err="1"/>
              <a:t>подагрі</a:t>
            </a:r>
            <a:r>
              <a:rPr lang="ru-RU" dirty="0"/>
              <a:t> та </a:t>
            </a:r>
            <a:r>
              <a:rPr lang="ru-RU" dirty="0" err="1"/>
              <a:t>уролітіазі</a:t>
            </a:r>
            <a:r>
              <a:rPr lang="ru-RU" dirty="0"/>
              <a:t> фтор </a:t>
            </a:r>
            <a:r>
              <a:rPr lang="ru-RU" dirty="0" err="1"/>
              <a:t>гальмує</a:t>
            </a:r>
            <a:r>
              <a:rPr lang="ru-RU" dirty="0"/>
              <a:t> синтез </a:t>
            </a:r>
            <a:r>
              <a:rPr lang="ru-RU" dirty="0" err="1"/>
              <a:t>сечової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У 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неподалік</a:t>
            </a:r>
            <a:r>
              <a:rPr lang="ru-RU" dirty="0"/>
              <a:t> села Овощник є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маломінералізованих</a:t>
            </a:r>
            <a:r>
              <a:rPr lang="ru-RU" dirty="0"/>
              <a:t> </a:t>
            </a:r>
            <a:r>
              <a:rPr lang="ru-RU" dirty="0" err="1"/>
              <a:t>термальних</a:t>
            </a:r>
            <a:r>
              <a:rPr lang="ru-RU" dirty="0"/>
              <a:t> вод,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25 мг/л фтору.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фтористих</a:t>
            </a:r>
            <a:r>
              <a:rPr lang="ru-RU" dirty="0"/>
              <a:t> вод: </a:t>
            </a:r>
            <a:r>
              <a:rPr lang="ru-RU" dirty="0" err="1"/>
              <a:t>Добринище</a:t>
            </a:r>
            <a:r>
              <a:rPr lang="ru-RU" dirty="0"/>
              <a:t>, </a:t>
            </a:r>
            <a:r>
              <a:rPr lang="ru-RU" dirty="0" err="1"/>
              <a:t>Велинград</a:t>
            </a:r>
            <a:r>
              <a:rPr lang="ru-RU" dirty="0"/>
              <a:t>, </a:t>
            </a:r>
            <a:r>
              <a:rPr lang="ru-RU" dirty="0" err="1"/>
              <a:t>Павло</a:t>
            </a:r>
            <a:r>
              <a:rPr lang="ru-RU" dirty="0"/>
              <a:t> Баня, </a:t>
            </a:r>
            <a:r>
              <a:rPr lang="ru-RU" dirty="0" err="1"/>
              <a:t>Піснопий</a:t>
            </a:r>
            <a:r>
              <a:rPr lang="ru-RU" dirty="0"/>
              <a:t>, </a:t>
            </a:r>
            <a:r>
              <a:rPr lang="ru-RU" dirty="0" err="1"/>
              <a:t>Санданскі</a:t>
            </a:r>
            <a:r>
              <a:rPr lang="ru-RU" dirty="0"/>
              <a:t>, </a:t>
            </a:r>
            <a:r>
              <a:rPr lang="ru-RU" dirty="0" err="1"/>
              <a:t>Сімітлі</a:t>
            </a:r>
            <a:r>
              <a:rPr lang="ru-RU" dirty="0"/>
              <a:t>, Столетове, </a:t>
            </a:r>
            <a:r>
              <a:rPr lang="ru-RU" dirty="0" err="1"/>
              <a:t>Сидієве</a:t>
            </a:r>
            <a:r>
              <a:rPr lang="ru-RU" dirty="0"/>
              <a:t>, Ягода, </a:t>
            </a:r>
            <a:r>
              <a:rPr lang="ru-RU" dirty="0" err="1"/>
              <a:t>Якоруда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862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мінеральних</a:t>
            </a:r>
            <a:r>
              <a:rPr lang="ru-RU" b="1" dirty="0"/>
              <a:t> вод у </a:t>
            </a:r>
            <a:r>
              <a:rPr lang="ru-RU" b="1" dirty="0" err="1"/>
              <a:t>Болгарії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Джерела</a:t>
            </a:r>
            <a:r>
              <a:rPr lang="ru-RU" dirty="0"/>
              <a:t> </a:t>
            </a:r>
            <a:r>
              <a:rPr lang="ru-RU" dirty="0" err="1"/>
              <a:t>радонових</a:t>
            </a:r>
            <a:r>
              <a:rPr lang="ru-RU" dirty="0"/>
              <a:t> вод </a:t>
            </a:r>
            <a:r>
              <a:rPr lang="ru-RU" dirty="0" err="1"/>
              <a:t>Болгарії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невисоким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радону, </a:t>
            </a:r>
            <a:r>
              <a:rPr lang="ru-RU" dirty="0" err="1"/>
              <a:t>найчастіше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метакремнистою</a:t>
            </a:r>
            <a:r>
              <a:rPr lang="ru-RU" dirty="0"/>
              <a:t> кислотою,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терапевтичну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  <a:r>
              <a:rPr lang="ru-RU" dirty="0" err="1"/>
              <a:t>Найвідоміші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радонових</a:t>
            </a:r>
            <a:r>
              <a:rPr lang="ru-RU" dirty="0"/>
              <a:t> вод: </a:t>
            </a:r>
            <a:r>
              <a:rPr lang="ru-RU" dirty="0" err="1"/>
              <a:t>Велинград</a:t>
            </a:r>
            <a:r>
              <a:rPr lang="ru-RU" dirty="0"/>
              <a:t> (</a:t>
            </a:r>
            <a:r>
              <a:rPr lang="ru-RU" dirty="0" err="1"/>
              <a:t>Чепіно</a:t>
            </a:r>
            <a:r>
              <a:rPr lang="ru-RU" dirty="0"/>
              <a:t>), </a:t>
            </a:r>
            <a:r>
              <a:rPr lang="ru-RU" dirty="0" err="1"/>
              <a:t>Момин</a:t>
            </a:r>
            <a:r>
              <a:rPr lang="ru-RU" dirty="0"/>
              <a:t> </a:t>
            </a:r>
            <a:r>
              <a:rPr lang="ru-RU" dirty="0" err="1"/>
              <a:t>прохід</a:t>
            </a:r>
            <a:r>
              <a:rPr lang="ru-RU" dirty="0"/>
              <a:t>, </a:t>
            </a:r>
            <a:r>
              <a:rPr lang="ru-RU" dirty="0" err="1"/>
              <a:t>Нареченські</a:t>
            </a:r>
            <a:r>
              <a:rPr lang="ru-RU" dirty="0"/>
              <a:t> </a:t>
            </a:r>
            <a:r>
              <a:rPr lang="ru-RU" dirty="0" err="1"/>
              <a:t>лазні</a:t>
            </a:r>
            <a:r>
              <a:rPr lang="ru-RU" dirty="0"/>
              <a:t>, </a:t>
            </a:r>
            <a:r>
              <a:rPr lang="ru-RU" dirty="0" err="1"/>
              <a:t>Павло</a:t>
            </a:r>
            <a:r>
              <a:rPr lang="ru-RU" dirty="0"/>
              <a:t> </a:t>
            </a:r>
            <a:r>
              <a:rPr lang="ru-RU" dirty="0" err="1"/>
              <a:t>лазня</a:t>
            </a:r>
            <a:r>
              <a:rPr lang="ru-RU" dirty="0"/>
              <a:t>, </a:t>
            </a:r>
            <a:r>
              <a:rPr lang="ru-RU" dirty="0" err="1"/>
              <a:t>Стрілча</a:t>
            </a:r>
            <a:r>
              <a:rPr lang="ru-RU" dirty="0"/>
              <a:t>, </a:t>
            </a:r>
            <a:r>
              <a:rPr lang="ru-RU" dirty="0" err="1"/>
              <a:t>Хісар</a:t>
            </a:r>
            <a:r>
              <a:rPr lang="ru-RU" dirty="0"/>
              <a:t> (</a:t>
            </a:r>
            <a:r>
              <a:rPr lang="ru-RU" dirty="0" err="1"/>
              <a:t>Моміна</a:t>
            </a:r>
            <a:r>
              <a:rPr lang="ru-RU" dirty="0"/>
              <a:t> </a:t>
            </a:r>
            <a:r>
              <a:rPr lang="ru-RU" dirty="0" err="1"/>
              <a:t>лазня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16539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мінеральних</a:t>
            </a:r>
            <a:r>
              <a:rPr lang="ru-RU" b="1" dirty="0"/>
              <a:t> вод у </a:t>
            </a:r>
            <a:r>
              <a:rPr lang="ru-RU" b="1" dirty="0" err="1"/>
              <a:t>Болгарії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Залізовмісні</a:t>
            </a:r>
            <a:r>
              <a:rPr lang="ru-RU" dirty="0"/>
              <a:t> </a:t>
            </a:r>
            <a:r>
              <a:rPr lang="ru-RU" dirty="0" err="1"/>
              <a:t>кислі</a:t>
            </a:r>
            <a:r>
              <a:rPr lang="ru-RU" dirty="0"/>
              <a:t> води (рН=2,4-3,6) </a:t>
            </a:r>
            <a:r>
              <a:rPr lang="ru-RU" dirty="0" err="1"/>
              <a:t>родовища</a:t>
            </a:r>
            <a:r>
              <a:rPr lang="ru-RU" dirty="0"/>
              <a:t> «</a:t>
            </a:r>
            <a:r>
              <a:rPr lang="ru-RU" dirty="0" err="1"/>
              <a:t>Брезник</a:t>
            </a:r>
            <a:r>
              <a:rPr lang="ru-RU" dirty="0"/>
              <a:t> – </a:t>
            </a:r>
            <a:r>
              <a:rPr lang="ru-RU" dirty="0" err="1"/>
              <a:t>Залізна</a:t>
            </a:r>
            <a:r>
              <a:rPr lang="ru-RU" dirty="0"/>
              <a:t> вода» – </a:t>
            </a:r>
            <a:r>
              <a:rPr lang="ru-RU" dirty="0" err="1"/>
              <a:t>рідкісний</a:t>
            </a:r>
            <a:r>
              <a:rPr lang="ru-RU" dirty="0"/>
              <a:t> тип </a:t>
            </a:r>
            <a:r>
              <a:rPr lang="ru-RU" dirty="0" err="1"/>
              <a:t>мінеральних</a:t>
            </a:r>
            <a:r>
              <a:rPr lang="ru-RU" dirty="0"/>
              <a:t> вод не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Болгарії</a:t>
            </a:r>
            <a:r>
              <a:rPr lang="ru-RU" dirty="0"/>
              <a:t>. В </a:t>
            </a:r>
            <a:r>
              <a:rPr lang="ru-RU" dirty="0" err="1"/>
              <a:t>даний</a:t>
            </a:r>
            <a:r>
              <a:rPr lang="ru-RU" dirty="0"/>
              <a:t> час вода </a:t>
            </a:r>
            <a:r>
              <a:rPr lang="ru-RU" dirty="0" err="1"/>
              <a:t>використовується</a:t>
            </a:r>
            <a:r>
              <a:rPr lang="ru-RU" dirty="0"/>
              <a:t> в невеликому </a:t>
            </a:r>
            <a:r>
              <a:rPr lang="ru-RU" dirty="0" err="1"/>
              <a:t>центрі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,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вегетативної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3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Польща</a:t>
            </a:r>
            <a:r>
              <a:rPr lang="ru-RU" b="1" dirty="0"/>
              <a:t>. Нормативно-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документи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 </a:t>
            </a:r>
            <a:r>
              <a:rPr lang="ru-RU" dirty="0" err="1"/>
              <a:t>від</a:t>
            </a:r>
            <a:r>
              <a:rPr lang="ru-RU" dirty="0"/>
              <a:t> 29 </a:t>
            </a:r>
            <a:r>
              <a:rPr lang="ru-RU" dirty="0" err="1"/>
              <a:t>серпня</a:t>
            </a:r>
            <a:r>
              <a:rPr lang="ru-RU" dirty="0"/>
              <a:t> 1997 р., про </a:t>
            </a:r>
            <a:r>
              <a:rPr lang="ru-RU" dirty="0" err="1"/>
              <a:t>туристичні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1997 р., №133, поз. 884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 smtClean="0"/>
              <a:t>підприємцями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58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Приморські</a:t>
            </a:r>
            <a:r>
              <a:rPr lang="ru-RU" b="1" dirty="0"/>
              <a:t>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Болгарії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err="1"/>
              <a:t>Найбільші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на </a:t>
            </a:r>
            <a:r>
              <a:rPr lang="ru-RU" dirty="0" err="1"/>
              <a:t>Чорноморському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: </a:t>
            </a:r>
            <a:r>
              <a:rPr lang="ru-RU" dirty="0" err="1"/>
              <a:t>Албена</a:t>
            </a:r>
            <a:r>
              <a:rPr lang="ru-RU" dirty="0"/>
              <a:t>, </a:t>
            </a:r>
            <a:r>
              <a:rPr lang="ru-RU" dirty="0" err="1"/>
              <a:t>Золоті</a:t>
            </a:r>
            <a:r>
              <a:rPr lang="ru-RU" dirty="0"/>
              <a:t> </a:t>
            </a:r>
            <a:r>
              <a:rPr lang="ru-RU" dirty="0" err="1"/>
              <a:t>піски</a:t>
            </a:r>
            <a:r>
              <a:rPr lang="ru-RU" dirty="0"/>
              <a:t>. </a:t>
            </a:r>
            <a:r>
              <a:rPr lang="ru-RU" dirty="0" err="1"/>
              <a:t>Святі</a:t>
            </a:r>
            <a:r>
              <a:rPr lang="ru-RU" dirty="0"/>
              <a:t> </a:t>
            </a:r>
            <a:r>
              <a:rPr lang="ru-RU" dirty="0" err="1"/>
              <a:t>Костянтин</a:t>
            </a:r>
            <a:r>
              <a:rPr lang="ru-RU" dirty="0"/>
              <a:t> і </a:t>
            </a:r>
            <a:r>
              <a:rPr lang="ru-RU" dirty="0" err="1"/>
              <a:t>Олена</a:t>
            </a:r>
            <a:r>
              <a:rPr lang="ru-RU" dirty="0"/>
              <a:t>, </a:t>
            </a:r>
            <a:r>
              <a:rPr lang="ru-RU" dirty="0" err="1"/>
              <a:t>Сонячний</a:t>
            </a:r>
            <a:r>
              <a:rPr lang="ru-RU" dirty="0"/>
              <a:t> берег і </a:t>
            </a:r>
            <a:r>
              <a:rPr lang="ru-RU" dirty="0" err="1"/>
              <a:t>Помор'я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125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/>
              <a:t>Енотерапія</a:t>
            </a:r>
            <a:r>
              <a:rPr lang="ru-RU" b="1" dirty="0"/>
              <a:t> – </a:t>
            </a:r>
            <a:r>
              <a:rPr lang="ru-RU" b="1" dirty="0" err="1"/>
              <a:t>лікування</a:t>
            </a:r>
            <a:r>
              <a:rPr lang="ru-RU" b="1" dirty="0"/>
              <a:t> вином у </a:t>
            </a:r>
            <a:r>
              <a:rPr lang="ru-RU" b="1" dirty="0" err="1"/>
              <a:t>Болгарії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фракійців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населяли </a:t>
            </a:r>
            <a:r>
              <a:rPr lang="ru-RU" dirty="0" err="1"/>
              <a:t>Болгарію</a:t>
            </a:r>
            <a:r>
              <a:rPr lang="ru-RU" dirty="0"/>
              <a:t> у </a:t>
            </a:r>
            <a:r>
              <a:rPr lang="ru-RU" dirty="0" err="1"/>
              <a:t>минулому</a:t>
            </a:r>
            <a:r>
              <a:rPr lang="ru-RU" dirty="0"/>
              <a:t>, вино </a:t>
            </a:r>
            <a:r>
              <a:rPr lang="ru-RU" dirty="0" err="1"/>
              <a:t>вважалося</a:t>
            </a:r>
            <a:r>
              <a:rPr lang="ru-RU" dirty="0"/>
              <a:t> </a:t>
            </a:r>
            <a:r>
              <a:rPr lang="ru-RU" dirty="0" err="1"/>
              <a:t>священним</a:t>
            </a:r>
            <a:r>
              <a:rPr lang="ru-RU" dirty="0"/>
              <a:t> </a:t>
            </a:r>
            <a:r>
              <a:rPr lang="ru-RU" dirty="0" err="1"/>
              <a:t>напоєм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давав людям </a:t>
            </a:r>
            <a:r>
              <a:rPr lang="ru-RU" dirty="0" err="1"/>
              <a:t>божественну</a:t>
            </a:r>
            <a:r>
              <a:rPr lang="ru-RU" dirty="0"/>
              <a:t> силу. У СПА-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винарні</a:t>
            </a:r>
            <a:r>
              <a:rPr lang="ru-RU" dirty="0"/>
              <a:t> </a:t>
            </a:r>
            <a:r>
              <a:rPr lang="ru-RU" dirty="0" err="1"/>
              <a:t>Старосел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оздоровлення</a:t>
            </a:r>
            <a:r>
              <a:rPr lang="ru-RU" dirty="0"/>
              <a:t>, </a:t>
            </a:r>
            <a:r>
              <a:rPr lang="ru-RU" dirty="0" err="1"/>
              <a:t>відомі</a:t>
            </a:r>
            <a:r>
              <a:rPr lang="ru-RU" dirty="0"/>
              <a:t> на </a:t>
            </a:r>
            <a:r>
              <a:rPr lang="ru-RU" dirty="0" err="1"/>
              <a:t>Фракійських</a:t>
            </a:r>
            <a:r>
              <a:rPr lang="ru-RU" dirty="0"/>
              <a:t> землях з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, – </a:t>
            </a:r>
            <a:r>
              <a:rPr lang="ru-RU" dirty="0" err="1"/>
              <a:t>благодійна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вина, </a:t>
            </a:r>
            <a:r>
              <a:rPr lang="ru-RU" dirty="0" err="1"/>
              <a:t>болгарської</a:t>
            </a:r>
            <a:r>
              <a:rPr lang="ru-RU" dirty="0"/>
              <a:t> </a:t>
            </a:r>
            <a:r>
              <a:rPr lang="ru-RU" dirty="0" err="1"/>
              <a:t>троянди</a:t>
            </a:r>
            <a:r>
              <a:rPr lang="ru-RU" dirty="0"/>
              <a:t> та </a:t>
            </a:r>
            <a:r>
              <a:rPr lang="ru-RU" dirty="0" err="1"/>
              <a:t>мінеральних</a:t>
            </a:r>
            <a:r>
              <a:rPr lang="ru-RU" dirty="0"/>
              <a:t> вод. </a:t>
            </a:r>
            <a:r>
              <a:rPr lang="ru-RU" dirty="0" err="1"/>
              <a:t>Інтер'єри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 та ресторану </a:t>
            </a:r>
            <a:r>
              <a:rPr lang="ru-RU" dirty="0" err="1"/>
              <a:t>витримані</a:t>
            </a:r>
            <a:r>
              <a:rPr lang="ru-RU" dirty="0"/>
              <a:t> у </a:t>
            </a:r>
            <a:r>
              <a:rPr lang="ru-RU" dirty="0" err="1"/>
              <a:t>старовинних</a:t>
            </a:r>
            <a:r>
              <a:rPr lang="ru-RU" dirty="0"/>
              <a:t> </a:t>
            </a:r>
            <a:r>
              <a:rPr lang="ru-RU" dirty="0" err="1"/>
              <a:t>балканських</a:t>
            </a:r>
            <a:r>
              <a:rPr lang="ru-RU" dirty="0"/>
              <a:t> </a:t>
            </a:r>
            <a:r>
              <a:rPr lang="ru-RU" dirty="0" err="1"/>
              <a:t>традиціях</a:t>
            </a:r>
            <a:r>
              <a:rPr lang="ru-RU" dirty="0"/>
              <a:t>.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дрібниць</a:t>
            </a:r>
            <a:r>
              <a:rPr lang="ru-RU" dirty="0"/>
              <a:t> – </a:t>
            </a:r>
            <a:r>
              <a:rPr lang="ru-RU" dirty="0" err="1"/>
              <a:t>двері</a:t>
            </a:r>
            <a:r>
              <a:rPr lang="ru-RU" dirty="0"/>
              <a:t> </a:t>
            </a:r>
            <a:r>
              <a:rPr lang="ru-RU" dirty="0" err="1"/>
              <a:t>відчиняють</a:t>
            </a:r>
            <a:r>
              <a:rPr lang="ru-RU" dirty="0"/>
              <a:t> не </a:t>
            </a:r>
            <a:r>
              <a:rPr lang="ru-RU" dirty="0" err="1"/>
              <a:t>пластиковими</a:t>
            </a:r>
            <a:r>
              <a:rPr lang="ru-RU" dirty="0"/>
              <a:t> </a:t>
            </a:r>
            <a:r>
              <a:rPr lang="ru-RU" dirty="0" err="1"/>
              <a:t>картками</a:t>
            </a:r>
            <a:r>
              <a:rPr lang="ru-RU" dirty="0"/>
              <a:t>, а </a:t>
            </a:r>
            <a:r>
              <a:rPr lang="ru-RU" dirty="0" err="1"/>
              <a:t>масивними</a:t>
            </a:r>
            <a:r>
              <a:rPr lang="ru-RU" dirty="0"/>
              <a:t> </a:t>
            </a:r>
            <a:r>
              <a:rPr lang="ru-RU" dirty="0" err="1"/>
              <a:t>кованими</a:t>
            </a:r>
            <a:r>
              <a:rPr lang="ru-RU" dirty="0"/>
              <a:t> ключами.</a:t>
            </a:r>
          </a:p>
        </p:txBody>
      </p:sp>
    </p:spTree>
    <p:extLst>
      <p:ext uri="{BB962C8B-B14F-4D97-AF65-F5344CB8AC3E}">
        <p14:creationId xmlns:p14="http://schemas.microsoft.com/office/powerpoint/2010/main" val="366109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/>
              <a:t>Гірськолижні</a:t>
            </a:r>
            <a:r>
              <a:rPr lang="ru-RU" b="1" dirty="0"/>
              <a:t>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Болгарії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err="1"/>
              <a:t>Болгарія</a:t>
            </a:r>
            <a:r>
              <a:rPr lang="ru-RU" dirty="0"/>
              <a:t>,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третину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гірські</a:t>
            </a:r>
            <a:r>
              <a:rPr lang="ru-RU" dirty="0"/>
              <a:t> </a:t>
            </a:r>
            <a:r>
              <a:rPr lang="ru-RU" dirty="0" err="1"/>
              <a:t>масиви</a:t>
            </a:r>
            <a:r>
              <a:rPr lang="ru-RU" dirty="0"/>
              <a:t> та </a:t>
            </a:r>
            <a:r>
              <a:rPr lang="ru-RU" dirty="0" err="1"/>
              <a:t>ланцюги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Стара </a:t>
            </a:r>
            <a:r>
              <a:rPr lang="ru-RU" dirty="0" err="1"/>
              <a:t>Планіна</a:t>
            </a:r>
            <a:r>
              <a:rPr lang="ru-RU" dirty="0"/>
              <a:t>, </a:t>
            </a:r>
            <a:r>
              <a:rPr lang="ru-RU" dirty="0" err="1"/>
              <a:t>Родопи</a:t>
            </a:r>
            <a:r>
              <a:rPr lang="ru-RU" dirty="0"/>
              <a:t>, </a:t>
            </a:r>
            <a:r>
              <a:rPr lang="ru-RU" dirty="0" err="1"/>
              <a:t>Ріла</a:t>
            </a:r>
            <a:r>
              <a:rPr lang="ru-RU" dirty="0"/>
              <a:t> та </a:t>
            </a:r>
            <a:r>
              <a:rPr lang="ru-RU" dirty="0" err="1"/>
              <a:t>Пірін</a:t>
            </a:r>
            <a:r>
              <a:rPr lang="ru-RU" dirty="0"/>
              <a:t>, просто створена для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лиж</a:t>
            </a:r>
            <a:r>
              <a:rPr lang="ru-RU" dirty="0"/>
              <a:t>. </a:t>
            </a:r>
            <a:r>
              <a:rPr lang="ru-RU" dirty="0" err="1"/>
              <a:t>Яскраве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, </a:t>
            </a:r>
            <a:r>
              <a:rPr lang="ru-RU" dirty="0" err="1"/>
              <a:t>пухнастий</a:t>
            </a:r>
            <a:r>
              <a:rPr lang="ru-RU" dirty="0"/>
              <a:t> </a:t>
            </a:r>
            <a:r>
              <a:rPr lang="ru-RU" dirty="0" err="1"/>
              <a:t>сніг</a:t>
            </a:r>
            <a:r>
              <a:rPr lang="ru-RU" dirty="0"/>
              <a:t>, </a:t>
            </a:r>
            <a:r>
              <a:rPr lang="ru-RU" dirty="0" err="1"/>
              <a:t>чудові</a:t>
            </a:r>
            <a:r>
              <a:rPr lang="ru-RU" dirty="0"/>
              <a:t>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траси</a:t>
            </a:r>
            <a:r>
              <a:rPr lang="ru-RU" dirty="0"/>
              <a:t> та </a:t>
            </a:r>
            <a:r>
              <a:rPr lang="ru-RU" dirty="0" err="1"/>
              <a:t>першокласні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</a:t>
            </a:r>
            <a:r>
              <a:rPr lang="ru-RU" dirty="0" err="1"/>
              <a:t>гірськолижних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Боровець</a:t>
            </a:r>
            <a:r>
              <a:rPr lang="ru-RU" dirty="0"/>
              <a:t>, </a:t>
            </a:r>
            <a:r>
              <a:rPr lang="ru-RU" dirty="0" err="1"/>
              <a:t>Банско</a:t>
            </a:r>
            <a:r>
              <a:rPr lang="ru-RU" dirty="0"/>
              <a:t>, </a:t>
            </a:r>
            <a:r>
              <a:rPr lang="ru-RU" dirty="0" err="1"/>
              <a:t>Пампорово</a:t>
            </a:r>
            <a:r>
              <a:rPr lang="ru-RU" dirty="0"/>
              <a:t> –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дарує</a:t>
            </a:r>
            <a:r>
              <a:rPr lang="ru-RU" dirty="0"/>
              <a:t> </a:t>
            </a:r>
            <a:r>
              <a:rPr lang="ru-RU" dirty="0" err="1"/>
              <a:t>Болгарія</a:t>
            </a:r>
            <a:r>
              <a:rPr lang="ru-RU" dirty="0"/>
              <a:t> любителям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лиж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СПА-</a:t>
            </a:r>
            <a:r>
              <a:rPr lang="ru-RU" dirty="0" err="1"/>
              <a:t>комплекси</a:t>
            </a:r>
            <a:r>
              <a:rPr lang="ru-RU" dirty="0"/>
              <a:t> є і в </a:t>
            </a:r>
            <a:r>
              <a:rPr lang="ru-RU" dirty="0" err="1"/>
              <a:t>готелях</a:t>
            </a:r>
            <a:r>
              <a:rPr lang="ru-RU" dirty="0"/>
              <a:t> </a:t>
            </a:r>
            <a:r>
              <a:rPr lang="ru-RU" dirty="0" err="1"/>
              <a:t>гірськолижних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/>
              <a:t>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628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Польща</a:t>
            </a:r>
            <a:r>
              <a:rPr lang="ru-RU" b="1" dirty="0"/>
              <a:t>. Нормативно-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документи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</a:t>
            </a:r>
            <a:r>
              <a:rPr lang="ru-RU" dirty="0" err="1"/>
              <a:t>від</a:t>
            </a:r>
            <a:r>
              <a:rPr lang="ru-RU" dirty="0"/>
              <a:t> 25 </a:t>
            </a:r>
            <a:r>
              <a:rPr lang="ru-RU" dirty="0" err="1"/>
              <a:t>червня</a:t>
            </a:r>
            <a:r>
              <a:rPr lang="ru-RU" dirty="0"/>
              <a:t> 1999 р., про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туристичної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1999 р., №62, поз. 689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роботу ПТО, </a:t>
            </a:r>
            <a:r>
              <a:rPr lang="ru-RU" dirty="0" err="1"/>
              <a:t>заснованої</a:t>
            </a:r>
            <a:r>
              <a:rPr lang="ru-RU" dirty="0"/>
              <a:t> для </a:t>
            </a:r>
            <a:r>
              <a:rPr lang="ru-RU" dirty="0" err="1"/>
              <a:t>більш</a:t>
            </a:r>
            <a:r>
              <a:rPr lang="ru-RU" dirty="0"/>
              <a:t> активного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 і за кордоном, і яка </a:t>
            </a:r>
            <a:r>
              <a:rPr lang="ru-RU" dirty="0" err="1"/>
              <a:t>співпрацює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з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– </a:t>
            </a:r>
            <a:r>
              <a:rPr lang="ru-RU" dirty="0" err="1"/>
              <a:t>воєводами</a:t>
            </a:r>
            <a:r>
              <a:rPr lang="ru-RU" dirty="0"/>
              <a:t>,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Польською</a:t>
            </a:r>
            <a:r>
              <a:rPr lang="ru-RU" dirty="0"/>
              <a:t> </a:t>
            </a:r>
            <a:r>
              <a:rPr lang="ru-RU" dirty="0" err="1"/>
              <a:t>туристичною</a:t>
            </a:r>
            <a:r>
              <a:rPr lang="ru-RU" dirty="0"/>
              <a:t> палатою,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сектору та </a:t>
            </a:r>
            <a:r>
              <a:rPr lang="ru-RU" dirty="0" err="1"/>
              <a:t>об'єднаннями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53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Польща</a:t>
            </a:r>
            <a:r>
              <a:rPr lang="ru-RU" b="1" dirty="0"/>
              <a:t>. Нормативно-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документи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</a:t>
            </a:r>
            <a:r>
              <a:rPr lang="ru-RU" dirty="0" err="1"/>
              <a:t>від</a:t>
            </a:r>
            <a:r>
              <a:rPr lang="ru-RU" dirty="0"/>
              <a:t> 23 </a:t>
            </a:r>
            <a:r>
              <a:rPr lang="ru-RU" dirty="0" err="1"/>
              <a:t>липня</a:t>
            </a:r>
            <a:r>
              <a:rPr lang="ru-RU" dirty="0"/>
              <a:t> 2003 р.,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контроль </a:t>
            </a:r>
            <a:r>
              <a:rPr lang="ru-RU" dirty="0" err="1"/>
              <a:t>їх</a:t>
            </a:r>
            <a:r>
              <a:rPr lang="ru-RU" dirty="0"/>
              <a:t> стану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2003 р., №162, поз. 1568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предмет, область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контролю </a:t>
            </a:r>
            <a:r>
              <a:rPr lang="ru-RU" dirty="0" err="1"/>
              <a:t>їх</a:t>
            </a:r>
            <a:r>
              <a:rPr lang="ru-RU" dirty="0"/>
              <a:t> стану , правила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контролю за </a:t>
            </a:r>
            <a:r>
              <a:rPr lang="ru-RU" dirty="0" err="1"/>
              <a:t>їх</a:t>
            </a:r>
            <a:r>
              <a:rPr lang="ru-RU" dirty="0"/>
              <a:t> станом, а </a:t>
            </a:r>
            <a:r>
              <a:rPr lang="ru-RU" dirty="0" err="1"/>
              <a:t>також</a:t>
            </a:r>
            <a:r>
              <a:rPr lang="ru-RU" dirty="0"/>
              <a:t> правила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консерваційних</a:t>
            </a:r>
            <a:r>
              <a:rPr lang="ru-RU" dirty="0"/>
              <a:t>, </a:t>
            </a:r>
            <a:r>
              <a:rPr lang="ru-RU" dirty="0" err="1"/>
              <a:t>реставраційних</a:t>
            </a:r>
            <a:r>
              <a:rPr lang="ru-RU" dirty="0"/>
              <a:t> та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на </a:t>
            </a:r>
            <a:r>
              <a:rPr lang="ru-RU" dirty="0" err="1"/>
              <a:t>об'єктах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пам'ятками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та правила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746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Польща</a:t>
            </a:r>
            <a:r>
              <a:rPr lang="ru-RU" b="1" dirty="0"/>
              <a:t>. Нормативно-</a:t>
            </a: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документи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від</a:t>
            </a:r>
            <a:r>
              <a:rPr lang="ru-RU" dirty="0"/>
              <a:t> 27 </a:t>
            </a:r>
            <a:r>
              <a:rPr lang="ru-RU" dirty="0" err="1"/>
              <a:t>березня</a:t>
            </a:r>
            <a:r>
              <a:rPr lang="ru-RU" dirty="0"/>
              <a:t> 2003 р., про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благоустрій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№80, поз. 707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закон </a:t>
            </a:r>
            <a:r>
              <a:rPr lang="ru-RU" dirty="0" err="1"/>
              <a:t>від</a:t>
            </a:r>
            <a:r>
              <a:rPr lang="ru-RU" dirty="0"/>
              <a:t> 18 </a:t>
            </a:r>
            <a:r>
              <a:rPr lang="ru-RU" dirty="0" err="1"/>
              <a:t>січня</a:t>
            </a:r>
            <a:r>
              <a:rPr lang="ru-RU" dirty="0"/>
              <a:t> 1996 р., про </a:t>
            </a:r>
            <a:r>
              <a:rPr lang="ru-RU" dirty="0" err="1"/>
              <a:t>фізичну</a:t>
            </a:r>
            <a:r>
              <a:rPr lang="ru-RU" dirty="0"/>
              <a:t> культуру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2001 р., №81, поз. 889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закон </a:t>
            </a:r>
            <a:r>
              <a:rPr lang="ru-RU" dirty="0" err="1"/>
              <a:t>від</a:t>
            </a:r>
            <a:r>
              <a:rPr lang="ru-RU" dirty="0"/>
              <a:t> 21 </a:t>
            </a:r>
            <a:r>
              <a:rPr lang="ru-RU" dirty="0" err="1"/>
              <a:t>березня</a:t>
            </a:r>
            <a:r>
              <a:rPr lang="ru-RU" dirty="0"/>
              <a:t> 1985 р., про шляхи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2007 р., №19, поз. 115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закон </a:t>
            </a:r>
            <a:r>
              <a:rPr lang="ru-RU" dirty="0" err="1"/>
              <a:t>від</a:t>
            </a:r>
            <a:r>
              <a:rPr lang="ru-RU" dirty="0"/>
              <a:t> 20 </a:t>
            </a:r>
            <a:r>
              <a:rPr lang="ru-RU" dirty="0" err="1"/>
              <a:t>червня</a:t>
            </a:r>
            <a:r>
              <a:rPr lang="ru-RU" dirty="0"/>
              <a:t> 1997 р. ., – Закон про правила </a:t>
            </a:r>
            <a:r>
              <a:rPr lang="ru-RU" dirty="0" err="1"/>
              <a:t>дорожнього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 за 2005 р., №108, поз. 908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та закон </a:t>
            </a:r>
            <a:r>
              <a:rPr lang="ru-RU" dirty="0" err="1"/>
              <a:t>від</a:t>
            </a:r>
            <a:r>
              <a:rPr lang="ru-RU" dirty="0"/>
              <a:t> 16 </a:t>
            </a:r>
            <a:r>
              <a:rPr lang="ru-RU" dirty="0" err="1"/>
              <a:t>квітня</a:t>
            </a:r>
            <a:r>
              <a:rPr lang="ru-RU" dirty="0"/>
              <a:t> 2004 р.,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(«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», №92, 880 (з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маршрутів</a:t>
            </a:r>
            <a:r>
              <a:rPr lang="ru-RU" dirty="0"/>
              <a:t>.</a:t>
            </a:r>
          </a:p>
          <a:p>
            <a:r>
              <a:rPr lang="ru-RU" dirty="0" err="1"/>
              <a:t>Курортний</a:t>
            </a:r>
            <a:r>
              <a:rPr lang="ru-RU" dirty="0"/>
              <a:t> закон: </a:t>
            </a:r>
            <a:r>
              <a:rPr lang="ru-RU" dirty="0" err="1"/>
              <a:t>від</a:t>
            </a:r>
            <a:r>
              <a:rPr lang="ru-RU" dirty="0"/>
              <a:t> 28 </a:t>
            </a:r>
            <a:r>
              <a:rPr lang="ru-RU" dirty="0" err="1"/>
              <a:t>липня</a:t>
            </a:r>
            <a:r>
              <a:rPr lang="ru-RU" dirty="0"/>
              <a:t> 2005 року </a:t>
            </a:r>
            <a:r>
              <a:rPr lang="en-US" dirty="0"/>
              <a:t>OJ 2005 </a:t>
            </a:r>
            <a:r>
              <a:rPr lang="en-US" dirty="0" err="1"/>
              <a:t>Nr</a:t>
            </a:r>
            <a:r>
              <a:rPr lang="en-US" dirty="0"/>
              <a:t> 167 POZ. 1399 «</a:t>
            </a:r>
            <a:r>
              <a:rPr lang="ru-RU" dirty="0"/>
              <a:t>Про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мінеральні</a:t>
            </a:r>
            <a:r>
              <a:rPr lang="ru-RU" dirty="0"/>
              <a:t> води,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вод, </a:t>
            </a:r>
            <a:r>
              <a:rPr lang="ru-RU" dirty="0" err="1"/>
              <a:t>курорти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12234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Польща</a:t>
            </a:r>
            <a:r>
              <a:rPr lang="ru-RU" b="1" dirty="0" smtClean="0"/>
              <a:t>.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відомості</a:t>
            </a:r>
            <a:r>
              <a:rPr lang="ru-RU" b="1" dirty="0"/>
              <a:t> про </a:t>
            </a:r>
            <a:r>
              <a:rPr lang="ru-RU" b="1" dirty="0" err="1"/>
              <a:t>курорти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sz="1600" dirty="0" err="1"/>
              <a:t>Перші</a:t>
            </a:r>
            <a:r>
              <a:rPr lang="ru-RU" sz="1600" dirty="0"/>
              <a:t> </a:t>
            </a:r>
            <a:r>
              <a:rPr lang="ru-RU" sz="1600" dirty="0" err="1"/>
              <a:t>згадки</a:t>
            </a:r>
            <a:r>
              <a:rPr lang="ru-RU" sz="1600" dirty="0"/>
              <a:t> про </a:t>
            </a:r>
            <a:r>
              <a:rPr lang="ru-RU" sz="1600" dirty="0" err="1"/>
              <a:t>лікування</a:t>
            </a:r>
            <a:r>
              <a:rPr lang="ru-RU" sz="1600" dirty="0"/>
              <a:t> на водах у </a:t>
            </a:r>
            <a:r>
              <a:rPr lang="ru-RU" sz="1600" dirty="0" err="1"/>
              <a:t>Польщі</a:t>
            </a:r>
            <a:r>
              <a:rPr lang="ru-RU" sz="1600" dirty="0"/>
              <a:t> належать до </a:t>
            </a:r>
            <a:r>
              <a:rPr lang="en-US" sz="1600" dirty="0"/>
              <a:t>XII </a:t>
            </a:r>
            <a:r>
              <a:rPr lang="ru-RU" sz="1600" dirty="0"/>
              <a:t>ст. У </a:t>
            </a:r>
            <a:r>
              <a:rPr lang="ru-RU" sz="1600" dirty="0" err="1"/>
              <a:t>Польщі</a:t>
            </a:r>
            <a:r>
              <a:rPr lang="ru-RU" sz="1600" dirty="0"/>
              <a:t> в 1578 р. </a:t>
            </a:r>
            <a:r>
              <a:rPr lang="ru-RU" sz="1600" dirty="0" err="1"/>
              <a:t>вийшов</a:t>
            </a:r>
            <a:r>
              <a:rPr lang="ru-RU" sz="1600" dirty="0"/>
              <a:t> один з перших у </a:t>
            </a:r>
            <a:r>
              <a:rPr lang="ru-RU" sz="1600" dirty="0" err="1"/>
              <a:t>Європі</a:t>
            </a:r>
            <a:r>
              <a:rPr lang="ru-RU" sz="1600" dirty="0"/>
              <a:t>, </a:t>
            </a:r>
            <a:r>
              <a:rPr lang="ru-RU" sz="1600" dirty="0" err="1"/>
              <a:t>керівництво</a:t>
            </a:r>
            <a:r>
              <a:rPr lang="ru-RU" sz="1600" dirty="0"/>
              <a:t> з </a:t>
            </a:r>
            <a:r>
              <a:rPr lang="ru-RU" sz="1600" dirty="0" err="1"/>
              <a:t>бальнеології</a:t>
            </a:r>
            <a:r>
              <a:rPr lang="ru-RU" sz="1600" dirty="0"/>
              <a:t> </a:t>
            </a:r>
            <a:r>
              <a:rPr lang="ru-RU" sz="1600" dirty="0" err="1"/>
              <a:t>Войцеха</a:t>
            </a:r>
            <a:r>
              <a:rPr lang="ru-RU" sz="1600" dirty="0"/>
              <a:t> Очко, </a:t>
            </a:r>
            <a:r>
              <a:rPr lang="ru-RU" sz="1600" dirty="0" err="1"/>
              <a:t>якого</a:t>
            </a:r>
            <a:r>
              <a:rPr lang="ru-RU" sz="1600" dirty="0"/>
              <a:t> по праву </a:t>
            </a:r>
            <a:r>
              <a:rPr lang="ru-RU" sz="1600" dirty="0" err="1"/>
              <a:t>вважають</a:t>
            </a:r>
            <a:r>
              <a:rPr lang="ru-RU" sz="1600" dirty="0"/>
              <a:t> </a:t>
            </a:r>
            <a:r>
              <a:rPr lang="ru-RU" sz="1600" dirty="0" err="1"/>
              <a:t>засновником</a:t>
            </a:r>
            <a:r>
              <a:rPr lang="ru-RU" sz="1600" dirty="0"/>
              <a:t> </a:t>
            </a:r>
            <a:r>
              <a:rPr lang="ru-RU" sz="1600" dirty="0" err="1"/>
              <a:t>польської</a:t>
            </a:r>
            <a:r>
              <a:rPr lang="ru-RU" sz="1600" dirty="0"/>
              <a:t> </a:t>
            </a:r>
            <a:r>
              <a:rPr lang="ru-RU" sz="1600" dirty="0" err="1"/>
              <a:t>бальнеології</a:t>
            </a:r>
            <a:r>
              <a:rPr lang="ru-RU" sz="1600" dirty="0"/>
              <a:t>. </a:t>
            </a:r>
            <a:r>
              <a:rPr lang="ru-RU" sz="1600" dirty="0" err="1"/>
              <a:t>Польща</a:t>
            </a:r>
            <a:r>
              <a:rPr lang="ru-RU" sz="1600" dirty="0"/>
              <a:t> – одна з </a:t>
            </a:r>
            <a:r>
              <a:rPr lang="ru-RU" sz="1600" dirty="0" err="1"/>
              <a:t>небагатьох</a:t>
            </a:r>
            <a:r>
              <a:rPr lang="ru-RU" sz="1600" dirty="0"/>
              <a:t> </a:t>
            </a:r>
            <a:r>
              <a:rPr lang="ru-RU" sz="1600" dirty="0" err="1"/>
              <a:t>країн</a:t>
            </a:r>
            <a:r>
              <a:rPr lang="ru-RU" sz="1600" dirty="0"/>
              <a:t>, де </a:t>
            </a:r>
            <a:r>
              <a:rPr lang="ru-RU" sz="1600" dirty="0" err="1"/>
              <a:t>спелеотерапія</a:t>
            </a:r>
            <a:r>
              <a:rPr lang="ru-RU" sz="1600" dirty="0"/>
              <a:t> (</a:t>
            </a:r>
            <a:r>
              <a:rPr lang="en-US" sz="1600" dirty="0" err="1"/>
              <a:t>Subterraneotherapy</a:t>
            </a:r>
            <a:r>
              <a:rPr lang="en-US" sz="1600" dirty="0"/>
              <a:t>) </a:t>
            </a:r>
            <a:r>
              <a:rPr lang="ru-RU" sz="1600" dirty="0" err="1"/>
              <a:t>визнана</a:t>
            </a:r>
            <a:r>
              <a:rPr lang="ru-RU" sz="1600" dirty="0"/>
              <a:t> методом </a:t>
            </a:r>
            <a:r>
              <a:rPr lang="ru-RU" sz="1600" dirty="0" err="1"/>
              <a:t>лікування</a:t>
            </a:r>
            <a:r>
              <a:rPr lang="ru-RU" sz="1600" dirty="0"/>
              <a:t>.</a:t>
            </a:r>
          </a:p>
          <a:p>
            <a:pPr fontAlgn="base"/>
            <a:r>
              <a:rPr lang="ru-RU" sz="1600" dirty="0" err="1"/>
              <a:t>Польське</a:t>
            </a:r>
            <a:r>
              <a:rPr lang="ru-RU" sz="1600" dirty="0"/>
              <a:t> </a:t>
            </a:r>
            <a:r>
              <a:rPr lang="ru-RU" sz="1600" dirty="0" err="1"/>
              <a:t>бальнеологічне</a:t>
            </a:r>
            <a:r>
              <a:rPr lang="ru-RU" sz="1600" dirty="0"/>
              <a:t> </a:t>
            </a:r>
            <a:r>
              <a:rPr lang="ru-RU" sz="1600" dirty="0" err="1"/>
              <a:t>суспільство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створено в </a:t>
            </a:r>
            <a:r>
              <a:rPr lang="ru-RU" sz="1600" dirty="0" err="1"/>
              <a:t>Кракові</a:t>
            </a:r>
            <a:r>
              <a:rPr lang="ru-RU" sz="1600" dirty="0"/>
              <a:t> 15 </a:t>
            </a:r>
            <a:r>
              <a:rPr lang="ru-RU" sz="1600" dirty="0" err="1"/>
              <a:t>січня</a:t>
            </a:r>
            <a:r>
              <a:rPr lang="ru-RU" sz="1600" dirty="0"/>
              <a:t> 1905 р. Перша </a:t>
            </a:r>
            <a:r>
              <a:rPr lang="ru-RU" sz="1600" dirty="0" err="1"/>
              <a:t>асоціація</a:t>
            </a:r>
            <a:r>
              <a:rPr lang="ru-RU" sz="1600" dirty="0"/>
              <a:t> </a:t>
            </a:r>
            <a:r>
              <a:rPr lang="ru-RU" sz="1600" dirty="0" err="1"/>
              <a:t>Польських</a:t>
            </a:r>
            <a:r>
              <a:rPr lang="ru-RU" sz="1600" dirty="0"/>
              <a:t> </a:t>
            </a:r>
            <a:r>
              <a:rPr lang="ru-RU" sz="1600" dirty="0" err="1"/>
              <a:t>курортів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створена в 1910 р. </a:t>
            </a:r>
            <a:r>
              <a:rPr lang="en-US" sz="1600" dirty="0"/>
              <a:t>URL: www.balneologia.pl. </a:t>
            </a:r>
            <a:r>
              <a:rPr lang="ru-RU" sz="1600" dirty="0"/>
              <a:t>У 1991 р. з </a:t>
            </a:r>
            <a:r>
              <a:rPr lang="ru-RU" sz="1600" dirty="0" err="1"/>
              <a:t>ініціативи</a:t>
            </a:r>
            <a:r>
              <a:rPr lang="ru-RU" sz="1600" dirty="0"/>
              <a:t> 100 </a:t>
            </a:r>
            <a:r>
              <a:rPr lang="ru-RU" sz="1600" dirty="0" err="1"/>
              <a:t>здравниць</a:t>
            </a:r>
            <a:r>
              <a:rPr lang="ru-RU" sz="1600" dirty="0"/>
              <a:t> створено </a:t>
            </a:r>
            <a:r>
              <a:rPr lang="ru-RU" sz="1600" dirty="0" err="1"/>
              <a:t>Торгову</a:t>
            </a:r>
            <a:r>
              <a:rPr lang="ru-RU" sz="1600" dirty="0"/>
              <a:t> палату – «</a:t>
            </a:r>
            <a:r>
              <a:rPr lang="ru-RU" sz="1600" dirty="0" err="1"/>
              <a:t>Здравниці</a:t>
            </a:r>
            <a:r>
              <a:rPr lang="ru-RU" sz="1600" dirty="0"/>
              <a:t> </a:t>
            </a:r>
            <a:r>
              <a:rPr lang="ru-RU" sz="1600" dirty="0" err="1"/>
              <a:t>Польщі</a:t>
            </a:r>
            <a:r>
              <a:rPr lang="ru-RU" sz="1600" dirty="0"/>
              <a:t>» (</a:t>
            </a:r>
            <a:r>
              <a:rPr lang="en-US" sz="1600" dirty="0" err="1"/>
              <a:t>Izba</a:t>
            </a:r>
            <a:r>
              <a:rPr lang="en-US" sz="1600" dirty="0"/>
              <a:t> </a:t>
            </a:r>
            <a:r>
              <a:rPr lang="en-US" sz="1600" dirty="0" err="1"/>
              <a:t>Gospodarcza</a:t>
            </a:r>
            <a:r>
              <a:rPr lang="en-US" sz="1600" dirty="0"/>
              <a:t> «</a:t>
            </a:r>
            <a:r>
              <a:rPr lang="en-US" sz="1600" dirty="0" err="1"/>
              <a:t>Uzdrowiska</a:t>
            </a:r>
            <a:r>
              <a:rPr lang="en-US" sz="1600" dirty="0"/>
              <a:t> </a:t>
            </a:r>
            <a:r>
              <a:rPr lang="en-US" sz="1600" dirty="0" err="1"/>
              <a:t>Polskie</a:t>
            </a:r>
            <a:r>
              <a:rPr lang="en-US" sz="1600" dirty="0"/>
              <a:t>»). URL: www.igup.pl</a:t>
            </a:r>
          </a:p>
          <a:p>
            <a:pPr fontAlgn="base"/>
            <a:r>
              <a:rPr lang="ru-RU" sz="1600" dirty="0" err="1"/>
              <a:t>Показання</a:t>
            </a:r>
            <a:r>
              <a:rPr lang="ru-RU" sz="1600" dirty="0"/>
              <a:t> до курортного </a:t>
            </a:r>
            <a:r>
              <a:rPr lang="ru-RU" sz="1600" dirty="0" err="1"/>
              <a:t>лікування</a:t>
            </a:r>
            <a:r>
              <a:rPr lang="ru-RU" sz="1600" dirty="0"/>
              <a:t> на курортах </a:t>
            </a:r>
            <a:r>
              <a:rPr lang="ru-RU" sz="1600" dirty="0" err="1"/>
              <a:t>Польщі</a:t>
            </a:r>
            <a:r>
              <a:rPr lang="ru-RU" sz="1600" dirty="0"/>
              <a:t> </a:t>
            </a:r>
            <a:r>
              <a:rPr lang="ru-RU" sz="1600" dirty="0" err="1"/>
              <a:t>визначено</a:t>
            </a:r>
            <a:r>
              <a:rPr lang="ru-RU" sz="1600" dirty="0"/>
              <a:t> </a:t>
            </a:r>
            <a:r>
              <a:rPr lang="ru-RU" sz="1600" dirty="0" err="1"/>
              <a:t>Міністерством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Польщі</a:t>
            </a:r>
            <a:r>
              <a:rPr lang="ru-RU" sz="1600" dirty="0"/>
              <a:t> в </a:t>
            </a:r>
            <a:r>
              <a:rPr lang="en-US" sz="1600" dirty="0"/>
              <a:t>OJ 2005 </a:t>
            </a:r>
            <a:r>
              <a:rPr lang="en-US" sz="1600" dirty="0" err="1"/>
              <a:t>Nr</a:t>
            </a:r>
            <a:r>
              <a:rPr lang="en-US" sz="1600" dirty="0"/>
              <a:t> 167 POZ. 1399. </a:t>
            </a:r>
            <a:r>
              <a:rPr lang="ru-RU" sz="1600" dirty="0"/>
              <a:t>Санаторно-</a:t>
            </a:r>
            <a:r>
              <a:rPr lang="ru-RU" sz="1600" dirty="0" err="1"/>
              <a:t>курортне</a:t>
            </a:r>
            <a:r>
              <a:rPr lang="ru-RU" sz="1600" dirty="0"/>
              <a:t> </a:t>
            </a:r>
            <a:r>
              <a:rPr lang="ru-RU" sz="1600" dirty="0" err="1"/>
              <a:t>лікування</a:t>
            </a:r>
            <a:r>
              <a:rPr lang="ru-RU" sz="1600" dirty="0"/>
              <a:t>, </a:t>
            </a:r>
            <a:r>
              <a:rPr lang="ru-RU" sz="1600" dirty="0" err="1"/>
              <a:t>рекомендоване</a:t>
            </a:r>
            <a:r>
              <a:rPr lang="ru-RU" sz="1600" dirty="0"/>
              <a:t> </a:t>
            </a:r>
            <a:r>
              <a:rPr lang="ru-RU" sz="1600" dirty="0" err="1"/>
              <a:t>лікарем</a:t>
            </a:r>
            <a:r>
              <a:rPr lang="ru-RU" sz="1600" dirty="0"/>
              <a:t>, </a:t>
            </a:r>
            <a:r>
              <a:rPr lang="ru-RU" sz="1600" dirty="0" err="1"/>
              <a:t>оплачується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коштів</a:t>
            </a:r>
            <a:r>
              <a:rPr lang="ru-RU" sz="1600" dirty="0"/>
              <a:t> державного </a:t>
            </a:r>
            <a:r>
              <a:rPr lang="ru-RU" sz="1600" dirty="0" err="1"/>
              <a:t>медичного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. </a:t>
            </a:r>
            <a:r>
              <a:rPr lang="ru-RU" sz="1600" dirty="0" err="1"/>
              <a:t>Обстеження</a:t>
            </a:r>
            <a:r>
              <a:rPr lang="ru-RU" sz="1600" dirty="0"/>
              <a:t>, </a:t>
            </a:r>
            <a:r>
              <a:rPr lang="ru-RU" sz="1600" dirty="0" err="1"/>
              <a:t>проведене</a:t>
            </a:r>
            <a:r>
              <a:rPr lang="ru-RU" sz="1600" dirty="0"/>
              <a:t> перед </a:t>
            </a:r>
            <a:r>
              <a:rPr lang="ru-RU" sz="1600" dirty="0" err="1"/>
              <a:t>поїздкою</a:t>
            </a:r>
            <a:r>
              <a:rPr lang="ru-RU" sz="1600" dirty="0"/>
              <a:t> на курорт, </a:t>
            </a:r>
            <a:r>
              <a:rPr lang="ru-RU" sz="1600" dirty="0" err="1"/>
              <a:t>відображено</a:t>
            </a:r>
            <a:r>
              <a:rPr lang="ru-RU" sz="1600" dirty="0"/>
              <a:t> у </a:t>
            </a:r>
            <a:r>
              <a:rPr lang="ru-RU" sz="1600" dirty="0" err="1"/>
              <a:t>спеціальній</a:t>
            </a:r>
            <a:r>
              <a:rPr lang="ru-RU" sz="1600" dirty="0"/>
              <a:t> </a:t>
            </a:r>
            <a:r>
              <a:rPr lang="ru-RU" sz="1600" dirty="0" err="1"/>
              <a:t>медичній</a:t>
            </a:r>
            <a:r>
              <a:rPr lang="ru-RU" sz="1600" dirty="0"/>
              <a:t> </a:t>
            </a:r>
            <a:r>
              <a:rPr lang="ru-RU" sz="1600" dirty="0" err="1"/>
              <a:t>довідці</a:t>
            </a:r>
            <a:r>
              <a:rPr lang="ru-RU" sz="1600" dirty="0"/>
              <a:t>.</a:t>
            </a:r>
          </a:p>
          <a:p>
            <a:pPr fontAlgn="base"/>
            <a:r>
              <a:rPr lang="ru-RU" sz="1600" dirty="0" err="1"/>
              <a:t>Вибираючи</a:t>
            </a:r>
            <a:r>
              <a:rPr lang="ru-RU" sz="1600" dirty="0"/>
              <a:t> </a:t>
            </a:r>
            <a:r>
              <a:rPr lang="ru-RU" sz="1600" dirty="0" err="1"/>
              <a:t>курорти</a:t>
            </a:r>
            <a:r>
              <a:rPr lang="ru-RU" sz="1600" dirty="0"/>
              <a:t> </a:t>
            </a:r>
            <a:r>
              <a:rPr lang="ru-RU" sz="1600" dirty="0" err="1"/>
              <a:t>Польщі</a:t>
            </a:r>
            <a:r>
              <a:rPr lang="ru-RU" sz="1600" dirty="0"/>
              <a:t> для </a:t>
            </a:r>
            <a:r>
              <a:rPr lang="ru-RU" sz="1600" dirty="0" err="1"/>
              <a:t>лікування</a:t>
            </a:r>
            <a:r>
              <a:rPr lang="ru-RU" sz="1600" dirty="0"/>
              <a:t> та </a:t>
            </a:r>
            <a:r>
              <a:rPr lang="ru-RU" sz="1600" dirty="0" err="1"/>
              <a:t>оздоровлення</a:t>
            </a:r>
            <a:r>
              <a:rPr lang="ru-RU" sz="1600" dirty="0"/>
              <a:t>, </a:t>
            </a:r>
            <a:r>
              <a:rPr lang="ru-RU" sz="1600" dirty="0" err="1"/>
              <a:t>обстеження</a:t>
            </a:r>
            <a:r>
              <a:rPr lang="ru-RU" sz="1600" dirty="0"/>
              <a:t> </a:t>
            </a:r>
            <a:r>
              <a:rPr lang="ru-RU" sz="1600" dirty="0" err="1"/>
              <a:t>слід</a:t>
            </a:r>
            <a:r>
              <a:rPr lang="ru-RU" sz="1600" dirty="0"/>
              <a:t> пройти за </a:t>
            </a:r>
            <a:r>
              <a:rPr lang="ru-RU" sz="1600" dirty="0" err="1"/>
              <a:t>місцем</a:t>
            </a:r>
            <a:r>
              <a:rPr lang="ru-RU" sz="1600" dirty="0"/>
              <a:t> </a:t>
            </a:r>
            <a:r>
              <a:rPr lang="ru-RU" sz="1600" dirty="0" err="1"/>
              <a:t>проживання</a:t>
            </a:r>
            <a:r>
              <a:rPr lang="ru-RU" sz="1600" dirty="0"/>
              <a:t>.</a:t>
            </a:r>
          </a:p>
          <a:p>
            <a:pPr fontAlgn="base"/>
            <a:r>
              <a:rPr lang="ru-RU" sz="1600" dirty="0" err="1"/>
              <a:t>Усього</a:t>
            </a:r>
            <a:r>
              <a:rPr lang="ru-RU" sz="1600" dirty="0"/>
              <a:t> </a:t>
            </a:r>
            <a:r>
              <a:rPr lang="ru-RU" sz="1600" dirty="0" err="1"/>
              <a:t>курортів</a:t>
            </a:r>
            <a:r>
              <a:rPr lang="ru-RU" sz="1600" dirty="0"/>
              <a:t>: 43,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готові</a:t>
            </a:r>
            <a:r>
              <a:rPr lang="ru-RU" sz="1600" dirty="0"/>
              <a:t> </a:t>
            </a:r>
            <a:r>
              <a:rPr lang="ru-RU" sz="1600" dirty="0" err="1"/>
              <a:t>прийняти</a:t>
            </a:r>
            <a:r>
              <a:rPr lang="ru-RU" sz="1600" dirty="0"/>
              <a:t> </a:t>
            </a:r>
            <a:r>
              <a:rPr lang="ru-RU" sz="1600" dirty="0" err="1"/>
              <a:t>одночасно</a:t>
            </a:r>
            <a:r>
              <a:rPr lang="ru-RU" sz="1600" dirty="0"/>
              <a:t> 45 тис. гостей.</a:t>
            </a:r>
          </a:p>
        </p:txBody>
      </p:sp>
    </p:spTree>
    <p:extLst>
      <p:ext uri="{BB962C8B-B14F-4D97-AF65-F5344CB8AC3E}">
        <p14:creationId xmlns:p14="http://schemas.microsoft.com/office/powerpoint/2010/main" val="16385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,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Польщі</a:t>
            </a:r>
            <a:r>
              <a:rPr lang="ru-RU" b="1" dirty="0"/>
              <a:t> 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Польщі</a:t>
            </a:r>
            <a:r>
              <a:rPr lang="ru-RU" dirty="0"/>
              <a:t>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ванн, </a:t>
            </a:r>
            <a:r>
              <a:rPr lang="ru-RU" dirty="0" err="1"/>
              <a:t>інгаляцій</a:t>
            </a:r>
            <a:r>
              <a:rPr lang="ru-RU" dirty="0"/>
              <a:t>, </a:t>
            </a:r>
            <a:r>
              <a:rPr lang="ru-RU" dirty="0" err="1"/>
              <a:t>купань</a:t>
            </a:r>
            <a:r>
              <a:rPr lang="ru-RU" dirty="0"/>
              <a:t> у </a:t>
            </a:r>
            <a:r>
              <a:rPr lang="ru-RU" dirty="0" err="1"/>
              <a:t>басейнах</a:t>
            </a:r>
            <a:r>
              <a:rPr lang="ru-RU" dirty="0"/>
              <a:t>.</a:t>
            </a:r>
          </a:p>
          <a:p>
            <a:r>
              <a:rPr lang="ru-RU" dirty="0" err="1"/>
              <a:t>Соляні</a:t>
            </a:r>
            <a:r>
              <a:rPr lang="ru-RU" dirty="0"/>
              <a:t> (</a:t>
            </a:r>
            <a:r>
              <a:rPr lang="ru-RU" dirty="0" err="1"/>
              <a:t>хлоридні</a:t>
            </a:r>
            <a:r>
              <a:rPr lang="ru-RU" dirty="0"/>
              <a:t> </a:t>
            </a:r>
            <a:r>
              <a:rPr lang="ru-RU" dirty="0" err="1"/>
              <a:t>натрієві</a:t>
            </a:r>
            <a:r>
              <a:rPr lang="ru-RU" dirty="0"/>
              <a:t>) води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мінералізації</a:t>
            </a:r>
            <a:r>
              <a:rPr lang="ru-RU" dirty="0"/>
              <a:t> є основою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води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сульфати</a:t>
            </a:r>
            <a:r>
              <a:rPr lang="ru-RU" dirty="0"/>
              <a:t> (</a:t>
            </a:r>
            <a:r>
              <a:rPr lang="ru-RU" dirty="0" err="1"/>
              <a:t>гіркі</a:t>
            </a:r>
            <a:r>
              <a:rPr lang="ru-RU" dirty="0"/>
              <a:t> води), йод, бром, </a:t>
            </a:r>
            <a:r>
              <a:rPr lang="ru-RU" dirty="0" err="1"/>
              <a:t>залізо</a:t>
            </a:r>
            <a:r>
              <a:rPr lang="ru-RU" dirty="0"/>
              <a:t>. На </a:t>
            </a:r>
            <a:r>
              <a:rPr lang="ru-RU" dirty="0" smtClean="0"/>
              <a:t>курортах </a:t>
            </a:r>
            <a:r>
              <a:rPr lang="ru-RU" dirty="0" err="1" smtClean="0"/>
              <a:t>Іновроцлав</a:t>
            </a:r>
            <a:r>
              <a:rPr lang="ru-RU" dirty="0"/>
              <a:t> і </a:t>
            </a:r>
            <a:r>
              <a:rPr lang="ru-RU" dirty="0" err="1"/>
              <a:t>Цихоцинок</a:t>
            </a:r>
            <a:r>
              <a:rPr lang="ru-RU" dirty="0"/>
              <a:t> </a:t>
            </a:r>
            <a:r>
              <a:rPr lang="ru-RU" dirty="0" err="1"/>
              <a:t>соляними</a:t>
            </a:r>
            <a:r>
              <a:rPr lang="ru-RU" dirty="0"/>
              <a:t> водами </a:t>
            </a:r>
            <a:r>
              <a:rPr lang="ru-RU" dirty="0" err="1"/>
              <a:t>лікують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кровообігу</a:t>
            </a:r>
            <a:r>
              <a:rPr lang="ru-RU" dirty="0"/>
              <a:t>, в </a:t>
            </a:r>
            <a:r>
              <a:rPr lang="ru-RU" dirty="0" err="1"/>
              <a:t>Іновроцлаві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травлення</a:t>
            </a:r>
            <a:r>
              <a:rPr lang="ru-RU" dirty="0"/>
              <a:t>. Курорт </a:t>
            </a:r>
            <a:r>
              <a:rPr lang="ru-RU" dirty="0" err="1"/>
              <a:t>Рабка-Здруй</a:t>
            </a:r>
            <a:r>
              <a:rPr lang="ru-RU" dirty="0"/>
              <a:t> – </a:t>
            </a:r>
            <a:r>
              <a:rPr lang="ru-RU" dirty="0" err="1"/>
              <a:t>столиця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в </a:t>
            </a:r>
            <a:r>
              <a:rPr lang="ru-RU" dirty="0" err="1"/>
              <a:t>Польщі</a:t>
            </a:r>
            <a:r>
              <a:rPr lang="ru-RU" dirty="0"/>
              <a:t>, – </a:t>
            </a:r>
            <a:r>
              <a:rPr lang="ru-RU" dirty="0" err="1"/>
              <a:t>побудований</a:t>
            </a:r>
            <a:r>
              <a:rPr lang="ru-RU" dirty="0"/>
              <a:t> на </a:t>
            </a:r>
            <a:r>
              <a:rPr lang="ru-RU" dirty="0" err="1"/>
              <a:t>джерелах</a:t>
            </a:r>
            <a:r>
              <a:rPr lang="ru-RU" dirty="0"/>
              <a:t> бром-</a:t>
            </a:r>
            <a:r>
              <a:rPr lang="ru-RU" dirty="0" err="1"/>
              <a:t>йодистих</a:t>
            </a:r>
            <a:r>
              <a:rPr lang="ru-RU" dirty="0"/>
              <a:t> </a:t>
            </a:r>
            <a:r>
              <a:rPr lang="ru-RU" dirty="0" err="1"/>
              <a:t>соляних</a:t>
            </a:r>
            <a:r>
              <a:rPr lang="ru-RU" dirty="0"/>
              <a:t> вод.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85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,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Польщі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грязелікування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торфи</a:t>
            </a:r>
            <a:r>
              <a:rPr lang="ru-RU" dirty="0"/>
              <a:t> (</a:t>
            </a:r>
            <a:r>
              <a:rPr lang="en-US" dirty="0" err="1"/>
              <a:t>borowina</a:t>
            </a:r>
            <a:r>
              <a:rPr lang="en-US" dirty="0"/>
              <a:t>)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, а перша </a:t>
            </a:r>
            <a:r>
              <a:rPr lang="ru-RU" dirty="0" err="1"/>
              <a:t>грязелікарня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в 1858 в </a:t>
            </a:r>
            <a:r>
              <a:rPr lang="ru-RU" dirty="0" err="1"/>
              <a:t>Криниці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грязьові</a:t>
            </a:r>
            <a:r>
              <a:rPr lang="ru-RU" dirty="0"/>
              <a:t> </a:t>
            </a:r>
            <a:r>
              <a:rPr lang="ru-RU" dirty="0" err="1"/>
              <a:t>розвідні</a:t>
            </a:r>
            <a:r>
              <a:rPr lang="ru-RU" dirty="0"/>
              <a:t> </a:t>
            </a:r>
            <a:r>
              <a:rPr lang="ru-RU" dirty="0" err="1"/>
              <a:t>ванни</a:t>
            </a:r>
            <a:r>
              <a:rPr lang="ru-RU" dirty="0"/>
              <a:t>, </a:t>
            </a:r>
            <a:r>
              <a:rPr lang="ru-RU" dirty="0" err="1"/>
              <a:t>аплікації</a:t>
            </a:r>
            <a:r>
              <a:rPr lang="ru-RU" dirty="0"/>
              <a:t>, </a:t>
            </a:r>
            <a:r>
              <a:rPr lang="ru-RU" dirty="0" err="1"/>
              <a:t>тампони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30% </a:t>
            </a:r>
            <a:r>
              <a:rPr lang="ru-RU" dirty="0" err="1"/>
              <a:t>усіх</a:t>
            </a:r>
            <a:r>
              <a:rPr lang="ru-RU" dirty="0"/>
              <a:t> процедур курортного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70%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грязелікування</a:t>
            </a:r>
            <a:r>
              <a:rPr lang="ru-RU" dirty="0"/>
              <a:t> як </a:t>
            </a:r>
            <a:r>
              <a:rPr lang="ru-RU" dirty="0" err="1"/>
              <a:t>основний</a:t>
            </a:r>
            <a:r>
              <a:rPr lang="ru-RU" dirty="0"/>
              <a:t> метод </a:t>
            </a:r>
            <a:r>
              <a:rPr lang="ru-RU" dirty="0" err="1"/>
              <a:t>курортної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, а </a:t>
            </a:r>
            <a:r>
              <a:rPr lang="ru-RU" dirty="0" err="1"/>
              <a:t>цілющі</a:t>
            </a:r>
            <a:r>
              <a:rPr lang="ru-RU" dirty="0"/>
              <a:t> </a:t>
            </a:r>
            <a:r>
              <a:rPr lang="ru-RU" dirty="0" err="1"/>
              <a:t>торфи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«</a:t>
            </a:r>
            <a:r>
              <a:rPr lang="ru-RU" dirty="0" err="1"/>
              <a:t>чорним</a:t>
            </a:r>
            <a:r>
              <a:rPr lang="ru-RU" dirty="0"/>
              <a:t> золотом».</a:t>
            </a:r>
          </a:p>
        </p:txBody>
      </p:sp>
    </p:spTree>
    <p:extLst>
      <p:ext uri="{BB962C8B-B14F-4D97-AF65-F5344CB8AC3E}">
        <p14:creationId xmlns:p14="http://schemas.microsoft.com/office/powerpoint/2010/main" val="175966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, </a:t>
            </a:r>
            <a:r>
              <a:rPr lang="ru-RU" b="1" dirty="0" err="1"/>
              <a:t>курорти</a:t>
            </a:r>
            <a:r>
              <a:rPr lang="ru-RU" b="1" dirty="0"/>
              <a:t> </a:t>
            </a:r>
            <a:r>
              <a:rPr lang="ru-RU" b="1" dirty="0" err="1"/>
              <a:t>Польщі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Припущення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соляних</a:t>
            </a:r>
            <a:r>
              <a:rPr lang="ru-RU" dirty="0"/>
              <a:t> </a:t>
            </a:r>
            <a:r>
              <a:rPr lang="ru-RU" dirty="0" err="1"/>
              <a:t>копалень</a:t>
            </a:r>
            <a:r>
              <a:rPr lang="ru-RU" dirty="0"/>
              <a:t> </a:t>
            </a:r>
            <a:r>
              <a:rPr lang="ru-RU" dirty="0" err="1"/>
              <a:t>Велички</a:t>
            </a:r>
            <a:r>
              <a:rPr lang="ru-RU" dirty="0"/>
              <a:t>, </a:t>
            </a:r>
            <a:r>
              <a:rPr lang="ru-RU" dirty="0" err="1"/>
              <a:t>насичене</a:t>
            </a:r>
            <a:r>
              <a:rPr lang="ru-RU" dirty="0"/>
              <a:t> </a:t>
            </a:r>
            <a:r>
              <a:rPr lang="ru-RU" dirty="0" err="1"/>
              <a:t>соляним</a:t>
            </a:r>
            <a:r>
              <a:rPr lang="ru-RU" dirty="0"/>
              <a:t> </a:t>
            </a:r>
            <a:r>
              <a:rPr lang="ru-RU" dirty="0" err="1"/>
              <a:t>пилом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лікувальну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першим </a:t>
            </a:r>
            <a:r>
              <a:rPr lang="ru-RU" dirty="0" err="1"/>
              <a:t>висловив</a:t>
            </a:r>
            <a:r>
              <a:rPr lang="ru-RU" dirty="0"/>
              <a:t>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Фелікс</a:t>
            </a:r>
            <a:r>
              <a:rPr lang="ru-RU" dirty="0"/>
              <a:t> </a:t>
            </a:r>
            <a:r>
              <a:rPr lang="ru-RU" dirty="0" err="1"/>
              <a:t>Бочковський</a:t>
            </a:r>
            <a:r>
              <a:rPr lang="ru-RU" dirty="0"/>
              <a:t> у 1843 р. а </a:t>
            </a:r>
            <a:r>
              <a:rPr lang="ru-RU" dirty="0" err="1"/>
              <a:t>основи</a:t>
            </a:r>
            <a:r>
              <a:rPr lang="ru-RU" dirty="0"/>
              <a:t> методу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професором</a:t>
            </a:r>
            <a:r>
              <a:rPr lang="ru-RU" dirty="0"/>
              <a:t> М. </a:t>
            </a:r>
            <a:r>
              <a:rPr lang="ru-RU" dirty="0" err="1"/>
              <a:t>Сколимовським</a:t>
            </a:r>
            <a:r>
              <a:rPr lang="ru-RU" dirty="0"/>
              <a:t> у 1960 р.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ініціативою</a:t>
            </a:r>
            <a:r>
              <a:rPr lang="ru-RU" dirty="0"/>
              <a:t> у 1958 р. </a:t>
            </a:r>
            <a:r>
              <a:rPr lang="ru-RU" dirty="0" err="1"/>
              <a:t>Величка</a:t>
            </a:r>
            <a:r>
              <a:rPr lang="ru-RU" dirty="0"/>
              <a:t> на </a:t>
            </a:r>
            <a:r>
              <a:rPr lang="ru-RU" dirty="0" err="1"/>
              <a:t>глибині</a:t>
            </a:r>
            <a:r>
              <a:rPr lang="ru-RU" dirty="0"/>
              <a:t> 200 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перший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підземний</a:t>
            </a:r>
            <a:r>
              <a:rPr lang="ru-RU" dirty="0"/>
              <a:t> </a:t>
            </a:r>
            <a:r>
              <a:rPr lang="ru-RU" dirty="0" err="1"/>
              <a:t>санаторій</a:t>
            </a:r>
            <a:r>
              <a:rPr lang="ru-RU" dirty="0"/>
              <a:t>.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підземну</a:t>
            </a:r>
            <a:r>
              <a:rPr lang="ru-RU" dirty="0"/>
              <a:t> </a:t>
            </a:r>
            <a:r>
              <a:rPr lang="ru-RU" dirty="0" err="1"/>
              <a:t>лікарню</a:t>
            </a:r>
            <a:r>
              <a:rPr lang="ru-RU" dirty="0"/>
              <a:t> </a:t>
            </a:r>
            <a:r>
              <a:rPr lang="ru-RU" dirty="0" err="1"/>
              <a:t>влаштовано</a:t>
            </a:r>
            <a:r>
              <a:rPr lang="ru-RU" dirty="0"/>
              <a:t> і в </a:t>
            </a:r>
            <a:r>
              <a:rPr lang="ru-RU" dirty="0" err="1"/>
              <a:t>найстарішій</a:t>
            </a:r>
            <a:r>
              <a:rPr lang="ru-RU" dirty="0"/>
              <a:t> на </a:t>
            </a:r>
            <a:r>
              <a:rPr lang="ru-RU" dirty="0" err="1"/>
              <a:t>польських</a:t>
            </a:r>
            <a:r>
              <a:rPr lang="ru-RU" dirty="0"/>
              <a:t> землях </a:t>
            </a:r>
            <a:r>
              <a:rPr lang="ru-RU" dirty="0" err="1"/>
              <a:t>соляній</a:t>
            </a:r>
            <a:r>
              <a:rPr lang="ru-RU" dirty="0"/>
              <a:t> </a:t>
            </a:r>
            <a:r>
              <a:rPr lang="ru-RU" dirty="0" err="1"/>
              <a:t>шахті</a:t>
            </a:r>
            <a:r>
              <a:rPr lang="ru-RU" dirty="0"/>
              <a:t> </a:t>
            </a:r>
            <a:r>
              <a:rPr lang="ru-RU" dirty="0" err="1"/>
              <a:t>Бохнія</a:t>
            </a:r>
            <a:r>
              <a:rPr lang="ru-RU" dirty="0"/>
              <a:t> </a:t>
            </a:r>
            <a:r>
              <a:rPr lang="ru-RU" dirty="0" err="1"/>
              <a:t>неподалік</a:t>
            </a:r>
            <a:r>
              <a:rPr lang="ru-RU" dirty="0"/>
              <a:t> Кракова.</a:t>
            </a:r>
          </a:p>
        </p:txBody>
      </p:sp>
    </p:spTree>
    <p:extLst>
      <p:ext uri="{BB962C8B-B14F-4D97-AF65-F5344CB8AC3E}">
        <p14:creationId xmlns:p14="http://schemas.microsoft.com/office/powerpoint/2010/main" val="21322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1602</Words>
  <Application>Microsoft Office PowerPoint</Application>
  <PresentationFormat>Экран (4:3)</PresentationFormat>
  <Paragraphs>55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Совет директоров</vt:lpstr>
      <vt:lpstr>Курортні  ресурси  світу</vt:lpstr>
      <vt:lpstr>Польща. Нормативно-правові документи</vt:lpstr>
      <vt:lpstr>Польща. Нормативно-правові документи</vt:lpstr>
      <vt:lpstr>Польща. Нормативно-правові документи</vt:lpstr>
      <vt:lpstr>Польща. Нормативно-правові документи</vt:lpstr>
      <vt:lpstr>Польща. Загальні відомості про курорти</vt:lpstr>
      <vt:lpstr> Природні ресурси, курорти Польщі   </vt:lpstr>
      <vt:lpstr>Природні ресурси, курорти Польщі</vt:lpstr>
      <vt:lpstr>Природні ресурси, курорти Польщі</vt:lpstr>
      <vt:lpstr>Природні ресурси, курорти Польщі</vt:lpstr>
      <vt:lpstr>Угорщина. Загальні відомості про курорти</vt:lpstr>
      <vt:lpstr>Угорщина. Загальні відомості про курорти</vt:lpstr>
      <vt:lpstr>Болгарія. Нормативно-правові документи</vt:lpstr>
      <vt:lpstr>Болгарія. Загальні відомості про курорти</vt:lpstr>
      <vt:lpstr>Основні типи мінеральних вод у Болгарії</vt:lpstr>
      <vt:lpstr>Основні типи мінеральних вод у Болгарії</vt:lpstr>
      <vt:lpstr>Основні типи мінеральних вод у Болгарії</vt:lpstr>
      <vt:lpstr>Основні типи мінеральних вод у Болгарії</vt:lpstr>
      <vt:lpstr>Основні типи мінеральних вод у Болгарії</vt:lpstr>
      <vt:lpstr>Приморські курорти Болгарії </vt:lpstr>
      <vt:lpstr> Енотерапія – лікування вином у Болгарії </vt:lpstr>
      <vt:lpstr> Гірськолижні курорти Болгарії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User</cp:lastModifiedBy>
  <cp:revision>9</cp:revision>
  <dcterms:created xsi:type="dcterms:W3CDTF">2019-02-26T17:53:42Z</dcterms:created>
  <dcterms:modified xsi:type="dcterms:W3CDTF">2023-04-12T12:37:52Z</dcterms:modified>
</cp:coreProperties>
</file>