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117"/>
  </p:notesMasterIdLst>
  <p:sldIdLst>
    <p:sldId id="410" r:id="rId2"/>
    <p:sldId id="256" r:id="rId3"/>
    <p:sldId id="396" r:id="rId4"/>
    <p:sldId id="397" r:id="rId5"/>
    <p:sldId id="398" r:id="rId6"/>
    <p:sldId id="399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11" r:id="rId17"/>
    <p:sldId id="328" r:id="rId18"/>
    <p:sldId id="330" r:id="rId19"/>
    <p:sldId id="332" r:id="rId20"/>
    <p:sldId id="334" r:id="rId21"/>
    <p:sldId id="322" r:id="rId22"/>
    <p:sldId id="290" r:id="rId23"/>
    <p:sldId id="277" r:id="rId24"/>
    <p:sldId id="361" r:id="rId25"/>
    <p:sldId id="362" r:id="rId26"/>
    <p:sldId id="276" r:id="rId27"/>
    <p:sldId id="379" r:id="rId28"/>
    <p:sldId id="299" r:id="rId29"/>
    <p:sldId id="382" r:id="rId30"/>
    <p:sldId id="380" r:id="rId31"/>
    <p:sldId id="300" r:id="rId32"/>
    <p:sldId id="384" r:id="rId33"/>
    <p:sldId id="267" r:id="rId34"/>
    <p:sldId id="383" r:id="rId35"/>
    <p:sldId id="273" r:id="rId36"/>
    <p:sldId id="292" r:id="rId37"/>
    <p:sldId id="301" r:id="rId38"/>
    <p:sldId id="310" r:id="rId39"/>
    <p:sldId id="302" r:id="rId40"/>
    <p:sldId id="385" r:id="rId41"/>
    <p:sldId id="268" r:id="rId42"/>
    <p:sldId id="363" r:id="rId43"/>
    <p:sldId id="355" r:id="rId44"/>
    <p:sldId id="356" r:id="rId45"/>
    <p:sldId id="381" r:id="rId46"/>
    <p:sldId id="303" r:id="rId47"/>
    <p:sldId id="304" r:id="rId48"/>
    <p:sldId id="308" r:id="rId49"/>
    <p:sldId id="269" r:id="rId50"/>
    <p:sldId id="354" r:id="rId51"/>
    <p:sldId id="294" r:id="rId52"/>
    <p:sldId id="311" r:id="rId53"/>
    <p:sldId id="412" r:id="rId54"/>
    <p:sldId id="336" r:id="rId55"/>
    <p:sldId id="338" r:id="rId56"/>
    <p:sldId id="262" r:id="rId57"/>
    <p:sldId id="377" r:id="rId58"/>
    <p:sldId id="340" r:id="rId59"/>
    <p:sldId id="285" r:id="rId60"/>
    <p:sldId id="257" r:id="rId61"/>
    <p:sldId id="279" r:id="rId62"/>
    <p:sldId id="274" r:id="rId63"/>
    <p:sldId id="293" r:id="rId64"/>
    <p:sldId id="342" r:id="rId65"/>
    <p:sldId id="263" r:id="rId66"/>
    <p:sldId id="298" r:id="rId67"/>
    <p:sldId id="287" r:id="rId68"/>
    <p:sldId id="295" r:id="rId69"/>
    <p:sldId id="344" r:id="rId70"/>
    <p:sldId id="319" r:id="rId71"/>
    <p:sldId id="346" r:id="rId72"/>
    <p:sldId id="348" r:id="rId73"/>
    <p:sldId id="378" r:id="rId74"/>
    <p:sldId id="357" r:id="rId75"/>
    <p:sldId id="386" r:id="rId76"/>
    <p:sldId id="278" r:id="rId77"/>
    <p:sldId id="258" r:id="rId78"/>
    <p:sldId id="270" r:id="rId79"/>
    <p:sldId id="289" r:id="rId80"/>
    <p:sldId id="387" r:id="rId81"/>
    <p:sldId id="349" r:id="rId82"/>
    <p:sldId id="275" r:id="rId83"/>
    <p:sldId id="353" r:id="rId84"/>
    <p:sldId id="264" r:id="rId85"/>
    <p:sldId id="271" r:id="rId86"/>
    <p:sldId id="266" r:id="rId87"/>
    <p:sldId id="297" r:id="rId88"/>
    <p:sldId id="283" r:id="rId89"/>
    <p:sldId id="288" r:id="rId90"/>
    <p:sldId id="313" r:id="rId91"/>
    <p:sldId id="365" r:id="rId92"/>
    <p:sldId id="364" r:id="rId93"/>
    <p:sldId id="305" r:id="rId94"/>
    <p:sldId id="306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75" r:id="rId103"/>
    <p:sldId id="374" r:id="rId104"/>
    <p:sldId id="314" r:id="rId105"/>
    <p:sldId id="316" r:id="rId106"/>
    <p:sldId id="358" r:id="rId107"/>
    <p:sldId id="359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360" r:id="rId1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39" autoAdjust="0"/>
  </p:normalViewPr>
  <p:slideViewPr>
    <p:cSldViewPr>
      <p:cViewPr varScale="1">
        <p:scale>
          <a:sx n="83" d="100"/>
          <a:sy n="83" d="100"/>
        </p:scale>
        <p:origin x="145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A7323-C077-4EE4-9717-11842803BFEC}" type="datetimeFigureOut">
              <a:rPr lang="uk-UA" smtClean="0"/>
              <a:t>01.11.2021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D1DAB-20E6-400F-BB0A-266FC5F4289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3333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/>
          </a:p>
        </p:txBody>
      </p:sp>
      <p:sp>
        <p:nvSpPr>
          <p:cNvPr id="983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7DECC7-938E-4F5D-8B52-154935EF0F64}" type="slidenum">
              <a:rPr lang="uk-UA" sz="1200" smtClean="0"/>
              <a:pPr eaLnBrk="1" hangingPunct="1"/>
              <a:t>10</a:t>
            </a:fld>
            <a:endParaRPr lang="uk-UA" sz="1200"/>
          </a:p>
        </p:txBody>
      </p:sp>
    </p:spTree>
    <p:extLst>
      <p:ext uri="{BB962C8B-B14F-4D97-AF65-F5344CB8AC3E}">
        <p14:creationId xmlns:p14="http://schemas.microsoft.com/office/powerpoint/2010/main" val="251940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D1DAB-20E6-400F-BB0A-266FC5F4289F}" type="slidenum">
              <a:rPr lang="uk-UA" smtClean="0"/>
              <a:t>76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133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05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5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5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B99A5-79A6-44FF-A24F-896B56F71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03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154BC-E846-4D07-B673-AF8E8038C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4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1EA9AB5-3510-4FD9-9EA8-B9F17B1CD6B2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EB33E96-BDC9-439B-8D34-78642BA04D2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&#1060;&#1086;&#1090;&#1086;1830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altLang="ru-RU">
                <a:hlinkClick r:id="rId2" action="ppaction://hlinkfile"/>
              </a:rPr>
              <a:t>Фото1830.jpg</a:t>
            </a:r>
            <a:endParaRPr lang="ru-RU" altLang="ru-RU"/>
          </a:p>
        </p:txBody>
      </p:sp>
      <p:pic>
        <p:nvPicPr>
          <p:cNvPr id="57348" name="Picture 4" descr="Фото1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" y="283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3995937" y="1"/>
            <a:ext cx="514806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altLang="ru-RU" b="1" dirty="0">
              <a:solidFill>
                <a:srgbClr val="FF3300"/>
              </a:solidFill>
            </a:endParaRPr>
          </a:p>
          <a:p>
            <a:pPr algn="ctr">
              <a:spcBef>
                <a:spcPct val="50000"/>
              </a:spcBef>
            </a:pPr>
            <a:endParaRPr lang="ru-RU" altLang="ru-RU" dirty="0"/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39551" y="5316646"/>
            <a:ext cx="8209161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b="1" dirty="0">
                <a:solidFill>
                  <a:srgbClr val="FF3300"/>
                </a:solidFill>
              </a:rPr>
              <a:t>Роль </a:t>
            </a:r>
            <a:r>
              <a:rPr lang="ru-RU" altLang="ru-RU" sz="3200" b="1" dirty="0" err="1">
                <a:solidFill>
                  <a:srgbClr val="FF3300"/>
                </a:solidFill>
              </a:rPr>
              <a:t>ендокринних</a:t>
            </a:r>
            <a:r>
              <a:rPr lang="ru-RU" altLang="ru-RU" sz="3200" b="1" dirty="0">
                <a:solidFill>
                  <a:srgbClr val="FF3300"/>
                </a:solidFill>
              </a:rPr>
              <a:t> </a:t>
            </a:r>
            <a:r>
              <a:rPr lang="ru-RU" altLang="ru-RU" sz="3200" b="1" dirty="0" err="1">
                <a:solidFill>
                  <a:srgbClr val="FF3300"/>
                </a:solidFill>
              </a:rPr>
              <a:t>залоз</a:t>
            </a:r>
            <a:r>
              <a:rPr lang="ru-RU" altLang="ru-RU" sz="3200" b="1" dirty="0">
                <a:solidFill>
                  <a:srgbClr val="FF3300"/>
                </a:solidFill>
              </a:rPr>
              <a:t> у </a:t>
            </a:r>
            <a:r>
              <a:rPr lang="ru-RU" altLang="ru-RU" sz="3200" b="1" dirty="0" err="1">
                <a:solidFill>
                  <a:srgbClr val="FF3300"/>
                </a:solidFill>
              </a:rPr>
              <a:t>регуляції</a:t>
            </a:r>
            <a:r>
              <a:rPr lang="ru-RU" altLang="ru-RU" sz="3200" b="1" dirty="0">
                <a:solidFill>
                  <a:srgbClr val="FF3300"/>
                </a:solidFill>
              </a:rPr>
              <a:t> </a:t>
            </a:r>
            <a:r>
              <a:rPr lang="ru-RU" altLang="ru-RU" sz="3200" b="1" dirty="0" err="1">
                <a:solidFill>
                  <a:srgbClr val="FF3300"/>
                </a:solidFill>
              </a:rPr>
              <a:t>процесів</a:t>
            </a:r>
            <a:r>
              <a:rPr lang="ru-RU" altLang="ru-RU" sz="3200" b="1" dirty="0">
                <a:solidFill>
                  <a:srgbClr val="FF3300"/>
                </a:solidFill>
              </a:rPr>
              <a:t> </a:t>
            </a:r>
            <a:r>
              <a:rPr lang="ru-RU" altLang="ru-RU" sz="3200" b="1" dirty="0" err="1">
                <a:solidFill>
                  <a:srgbClr val="FF3300"/>
                </a:solidFill>
              </a:rPr>
              <a:t>фізичного</a:t>
            </a:r>
            <a:r>
              <a:rPr lang="ru-RU" altLang="ru-RU" sz="3200" b="1" dirty="0">
                <a:solidFill>
                  <a:srgbClr val="FF3300"/>
                </a:solidFill>
              </a:rPr>
              <a:t>, </a:t>
            </a:r>
            <a:r>
              <a:rPr lang="ru-RU" altLang="ru-RU" sz="3200" b="1" dirty="0" err="1">
                <a:solidFill>
                  <a:srgbClr val="FF3300"/>
                </a:solidFill>
              </a:rPr>
              <a:t>психічного</a:t>
            </a:r>
            <a:r>
              <a:rPr lang="ru-RU" altLang="ru-RU" sz="3200" b="1" dirty="0">
                <a:solidFill>
                  <a:srgbClr val="FF3300"/>
                </a:solidFill>
              </a:rPr>
              <a:t> та </a:t>
            </a:r>
            <a:r>
              <a:rPr lang="ru-RU" altLang="ru-RU" sz="3200" b="1" dirty="0" err="1">
                <a:solidFill>
                  <a:srgbClr val="FF3300"/>
                </a:solidFill>
              </a:rPr>
              <a:t>статевого</a:t>
            </a:r>
            <a:r>
              <a:rPr lang="ru-RU" altLang="ru-RU" sz="3200" b="1" dirty="0">
                <a:solidFill>
                  <a:srgbClr val="FF3300"/>
                </a:solidFill>
              </a:rPr>
              <a:t> </a:t>
            </a:r>
            <a:r>
              <a:rPr lang="ru-RU" altLang="ru-RU" sz="3200" b="1" dirty="0" err="1">
                <a:solidFill>
                  <a:srgbClr val="FF3300"/>
                </a:solidFill>
              </a:rPr>
              <a:t>розвитку</a:t>
            </a:r>
            <a:endParaRPr lang="ru-RU" altLang="ru-RU" sz="3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5040486" cy="576262"/>
          </a:xfrm>
        </p:spPr>
        <p:txBody>
          <a:bodyPr/>
          <a:lstStyle/>
          <a:p>
            <a:r>
              <a:rPr lang="ru-RU" dirty="0"/>
              <a:t>КАЛЬЦИТОНІН</a:t>
            </a:r>
            <a:endParaRPr lang="uk-UA" dirty="0"/>
          </a:p>
        </p:txBody>
      </p:sp>
      <p:sp>
        <p:nvSpPr>
          <p:cNvPr id="90115" name="Объект 2"/>
          <p:cNvSpPr>
            <a:spLocks noGrp="1"/>
          </p:cNvSpPr>
          <p:nvPr>
            <p:ph idx="1"/>
          </p:nvPr>
        </p:nvSpPr>
        <p:spPr>
          <a:xfrm>
            <a:off x="250825" y="981075"/>
            <a:ext cx="8713788" cy="5145088"/>
          </a:xfrm>
        </p:spPr>
        <p:txBody>
          <a:bodyPr>
            <a:normAutofit/>
          </a:bodyPr>
          <a:lstStyle/>
          <a:p>
            <a:r>
              <a:rPr lang="ru-RU" sz="2800" dirty="0" err="1"/>
              <a:t>Специфічним</a:t>
            </a:r>
            <a:r>
              <a:rPr lang="ru-RU" sz="2800" dirty="0"/>
              <a:t> стимулятором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кальцитоніну</a:t>
            </a:r>
            <a:r>
              <a:rPr lang="ru-RU" sz="2800" dirty="0"/>
              <a:t> є </a:t>
            </a:r>
            <a:r>
              <a:rPr lang="ru-RU" sz="2800" dirty="0" err="1"/>
              <a:t>підвищення</a:t>
            </a:r>
            <a:r>
              <a:rPr lang="ru-RU" sz="2800" dirty="0"/>
              <a:t> </a:t>
            </a:r>
            <a:r>
              <a:rPr lang="ru-RU" sz="2800" dirty="0" err="1"/>
              <a:t>концентрації</a:t>
            </a:r>
            <a:r>
              <a:rPr lang="ru-RU" sz="2800" dirty="0"/>
              <a:t> </a:t>
            </a:r>
            <a:r>
              <a:rPr lang="ru-RU" sz="2800" dirty="0" err="1"/>
              <a:t>кальцію</a:t>
            </a:r>
            <a:r>
              <a:rPr lang="ru-RU" sz="2800" dirty="0"/>
              <a:t> в </a:t>
            </a:r>
            <a:r>
              <a:rPr lang="ru-RU" sz="2800" dirty="0" err="1"/>
              <a:t>крові</a:t>
            </a:r>
            <a:r>
              <a:rPr lang="ru-RU" sz="2800" dirty="0"/>
              <a:t> </a:t>
            </a:r>
            <a:r>
              <a:rPr lang="ru-RU" sz="2800" dirty="0" err="1"/>
              <a:t>більш</a:t>
            </a:r>
            <a:r>
              <a:rPr lang="ru-RU" sz="2800" dirty="0"/>
              <a:t> 2,25 </a:t>
            </a:r>
            <a:r>
              <a:rPr lang="ru-RU" sz="2800" dirty="0" err="1"/>
              <a:t>ммоль</a:t>
            </a:r>
            <a:r>
              <a:rPr lang="ru-RU" sz="2800" dirty="0"/>
              <a:t> / л. </a:t>
            </a:r>
            <a:r>
              <a:rPr lang="ru-RU" sz="2800" dirty="0" err="1"/>
              <a:t>Крім</a:t>
            </a:r>
            <a:r>
              <a:rPr lang="ru-RU" sz="2800" dirty="0"/>
              <a:t> того, стимуляторами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кальцитоніну</a:t>
            </a:r>
            <a:r>
              <a:rPr lang="ru-RU" sz="2800" dirty="0"/>
              <a:t> є </a:t>
            </a:r>
            <a:r>
              <a:rPr lang="ru-RU" sz="2800" dirty="0" err="1"/>
              <a:t>катехоламіни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здійснюють</a:t>
            </a:r>
            <a:r>
              <a:rPr lang="ru-RU" sz="2800" dirty="0"/>
              <a:t> свою </a:t>
            </a:r>
            <a:r>
              <a:rPr lang="ru-RU" sz="2800" dirty="0" err="1"/>
              <a:t>дію</a:t>
            </a:r>
            <a:r>
              <a:rPr lang="ru-RU" sz="2800" dirty="0"/>
              <a:t> через </a:t>
            </a:r>
            <a:r>
              <a:rPr lang="en-US" sz="2800" dirty="0"/>
              <a:t>b-</a:t>
            </a:r>
            <a:r>
              <a:rPr lang="ru-RU" sz="2800" dirty="0" err="1"/>
              <a:t>адренергічні</a:t>
            </a:r>
            <a:r>
              <a:rPr lang="ru-RU" sz="2800" dirty="0"/>
              <a:t> </a:t>
            </a:r>
            <a:r>
              <a:rPr lang="ru-RU" sz="2800" dirty="0" err="1"/>
              <a:t>рецептори</a:t>
            </a:r>
            <a:r>
              <a:rPr lang="ru-RU" sz="2800" dirty="0"/>
              <a:t>, </a:t>
            </a:r>
            <a:r>
              <a:rPr lang="ru-RU" sz="2800" dirty="0" err="1"/>
              <a:t>холецистокінін</a:t>
            </a:r>
            <a:r>
              <a:rPr lang="ru-RU" sz="2800" dirty="0"/>
              <a:t>, глюкагон, </a:t>
            </a:r>
            <a:r>
              <a:rPr lang="ru-RU" sz="2800" dirty="0" err="1"/>
              <a:t>гастрин</a:t>
            </a:r>
            <a:r>
              <a:rPr lang="ru-RU" sz="2800" dirty="0"/>
              <a:t>. Глюкагон і </a:t>
            </a:r>
            <a:r>
              <a:rPr lang="ru-RU" sz="2800" dirty="0" err="1"/>
              <a:t>катехоламіни</a:t>
            </a:r>
            <a:r>
              <a:rPr lang="ru-RU" sz="2800" dirty="0"/>
              <a:t>, </a:t>
            </a:r>
            <a:r>
              <a:rPr lang="ru-RU" sz="2800" dirty="0" err="1"/>
              <a:t>взаємодіючи</a:t>
            </a:r>
            <a:r>
              <a:rPr lang="ru-RU" sz="2800" dirty="0"/>
              <a:t> з рецепторами, </a:t>
            </a:r>
            <a:r>
              <a:rPr lang="ru-RU" sz="2800" dirty="0" err="1"/>
              <a:t>збільшують</a:t>
            </a:r>
            <a:r>
              <a:rPr lang="ru-RU" sz="2800" dirty="0"/>
              <a:t> </a:t>
            </a:r>
            <a:r>
              <a:rPr lang="ru-RU" sz="2800" dirty="0" err="1"/>
              <a:t>вміст</a:t>
            </a:r>
            <a:r>
              <a:rPr lang="ru-RU" sz="2800" dirty="0"/>
              <a:t> </a:t>
            </a:r>
            <a:r>
              <a:rPr lang="ru-RU" sz="2800" dirty="0" err="1"/>
              <a:t>цАМФ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стимулює</a:t>
            </a:r>
            <a:r>
              <a:rPr lang="ru-RU" sz="2800" dirty="0"/>
              <a:t> </a:t>
            </a:r>
            <a:r>
              <a:rPr lang="ru-RU" sz="2800" dirty="0" err="1"/>
              <a:t>секрецію</a:t>
            </a:r>
            <a:r>
              <a:rPr lang="ru-RU" sz="2800" dirty="0"/>
              <a:t> </a:t>
            </a:r>
            <a:r>
              <a:rPr lang="ru-RU" sz="2800" dirty="0" err="1"/>
              <a:t>кальцитоніну</a:t>
            </a:r>
            <a:r>
              <a:rPr lang="ru-RU" sz="2800" dirty="0"/>
              <a:t>, так само як і </a:t>
            </a:r>
            <a:r>
              <a:rPr lang="ru-RU" sz="2800" dirty="0" err="1"/>
              <a:t>паратгормона</a:t>
            </a:r>
            <a:r>
              <a:rPr lang="ru-RU" sz="2800" dirty="0"/>
              <a:t>, </a:t>
            </a:r>
            <a:r>
              <a:rPr lang="ru-RU" sz="2800" dirty="0" err="1"/>
              <a:t>тобто</a:t>
            </a:r>
            <a:r>
              <a:rPr lang="ru-RU" sz="2800" dirty="0"/>
              <a:t> </a:t>
            </a:r>
            <a:r>
              <a:rPr lang="ru-RU" sz="2800" dirty="0" err="1"/>
              <a:t>цАМФ</a:t>
            </a:r>
            <a:r>
              <a:rPr lang="ru-RU" sz="2800" dirty="0"/>
              <a:t> є </a:t>
            </a:r>
            <a:r>
              <a:rPr lang="ru-RU" sz="2800" dirty="0" err="1"/>
              <a:t>вторинним</a:t>
            </a:r>
            <a:r>
              <a:rPr lang="ru-RU" sz="2800" dirty="0"/>
              <a:t> </a:t>
            </a:r>
            <a:r>
              <a:rPr lang="ru-RU" sz="2800" dirty="0" err="1"/>
              <a:t>посередником</a:t>
            </a:r>
            <a:r>
              <a:rPr lang="ru-RU" sz="2800" dirty="0"/>
              <a:t> </a:t>
            </a:r>
            <a:r>
              <a:rPr lang="ru-RU" sz="2800" dirty="0" err="1"/>
              <a:t>секреції</a:t>
            </a:r>
            <a:r>
              <a:rPr lang="ru-RU" sz="2800" dirty="0"/>
              <a:t> </a:t>
            </a:r>
            <a:r>
              <a:rPr lang="ru-RU" sz="2800" dirty="0" err="1"/>
              <a:t>кальцитоніну</a:t>
            </a:r>
            <a:r>
              <a:rPr lang="ru-RU" sz="2800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91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0644" name="Picture 4" descr="%D1%81%D1%83%D1%82%D0%BE%D1%87%D0%BD%D1%8B%D0%B9-%D1%80%D0%B8%D1%82%D0%BC-%D0%BC%D0%B5%D0%BB%D0%B0%D1%82%D0%BE%D0%BD%D0%B8%D0%BD%D0%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897572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952" y="1426464"/>
            <a:ext cx="9144000" cy="3500438"/>
          </a:xfrm>
        </p:spPr>
        <p:txBody>
          <a:bodyPr/>
          <a:lstStyle/>
          <a:p>
            <a:r>
              <a:rPr lang="uk-UA" dirty="0"/>
              <a:t>Крім впливу на гіпоталамус, </a:t>
            </a:r>
            <a:r>
              <a:rPr lang="uk-UA" dirty="0" err="1"/>
              <a:t>мелатонін</a:t>
            </a:r>
            <a:r>
              <a:rPr lang="uk-UA" dirty="0"/>
              <a:t> надає і прямий гальмівний вплив на гіпофіз: під його впливом гальмується секреція </a:t>
            </a:r>
            <a:r>
              <a:rPr lang="uk-UA" dirty="0" err="1"/>
              <a:t>гонадотропінів</a:t>
            </a:r>
            <a:r>
              <a:rPr lang="uk-UA" dirty="0"/>
              <a:t>, гормонів росту, </a:t>
            </a:r>
            <a:r>
              <a:rPr lang="uk-UA" dirty="0" err="1"/>
              <a:t>тиреотропного</a:t>
            </a:r>
            <a:r>
              <a:rPr lang="uk-UA" dirty="0"/>
              <a:t> гормону, АКТГ.</a:t>
            </a:r>
            <a:endParaRPr lang="ru-RU" sz="3600" dirty="0"/>
          </a:p>
        </p:txBody>
      </p:sp>
      <p:pic>
        <p:nvPicPr>
          <p:cNvPr id="241668" name="Picture 4" descr="Fbnw-AHidm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8785225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0"/>
            <a:ext cx="7772400" cy="579438"/>
          </a:xfrm>
        </p:spPr>
        <p:txBody>
          <a:bodyPr anchorCtr="0">
            <a:spAutoFit/>
          </a:bodyPr>
          <a:lstStyle/>
          <a:p>
            <a:r>
              <a:rPr lang="ru-RU" sz="3200" dirty="0" err="1">
                <a:solidFill>
                  <a:srgbClr val="FF99FF"/>
                </a:solidFill>
              </a:rPr>
              <a:t>Епіфіз</a:t>
            </a:r>
            <a:r>
              <a:rPr lang="ru-RU" sz="3200" dirty="0">
                <a:solidFill>
                  <a:srgbClr val="FF99FF"/>
                </a:solidFill>
              </a:rPr>
              <a:t> - </a:t>
            </a:r>
            <a:r>
              <a:rPr lang="ru-RU" sz="3200" dirty="0" err="1">
                <a:solidFill>
                  <a:srgbClr val="FF99FF"/>
                </a:solidFill>
              </a:rPr>
              <a:t>біологічний</a:t>
            </a:r>
            <a:r>
              <a:rPr lang="ru-RU" sz="3200" dirty="0">
                <a:solidFill>
                  <a:srgbClr val="FF99FF"/>
                </a:solidFill>
              </a:rPr>
              <a:t> </a:t>
            </a:r>
            <a:r>
              <a:rPr lang="ru-RU" sz="3200" dirty="0" err="1">
                <a:solidFill>
                  <a:srgbClr val="FF99FF"/>
                </a:solidFill>
              </a:rPr>
              <a:t>годинник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8893175" cy="58324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400" dirty="0" err="1">
                <a:solidFill>
                  <a:srgbClr val="FFFF66"/>
                </a:solidFill>
              </a:rPr>
              <a:t>Мелатонін</a:t>
            </a:r>
            <a:r>
              <a:rPr lang="ru-RU" sz="2400" dirty="0">
                <a:solidFill>
                  <a:srgbClr val="FFFF66"/>
                </a:solidFill>
              </a:rPr>
              <a:t> через </a:t>
            </a:r>
            <a:r>
              <a:rPr lang="ru-RU" sz="2400" dirty="0" err="1">
                <a:solidFill>
                  <a:srgbClr val="FFFF66"/>
                </a:solidFill>
              </a:rPr>
              <a:t>гіпоталамо-гіпофізарні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механізми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послаблює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вироблення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статевих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гормонів</a:t>
            </a:r>
            <a:r>
              <a:rPr lang="ru-RU" sz="2400" dirty="0">
                <a:solidFill>
                  <a:srgbClr val="FFFF66"/>
                </a:solidFill>
              </a:rPr>
              <a:t>. </a:t>
            </a:r>
            <a:r>
              <a:rPr lang="ru-RU" sz="2400" dirty="0" err="1">
                <a:solidFill>
                  <a:srgbClr val="FFFF66"/>
                </a:solidFill>
              </a:rPr>
              <a:t>Ймовірно</a:t>
            </a:r>
            <a:r>
              <a:rPr lang="ru-RU" sz="2400" dirty="0">
                <a:solidFill>
                  <a:srgbClr val="FFFF66"/>
                </a:solidFill>
              </a:rPr>
              <a:t> в </a:t>
            </a:r>
            <a:r>
              <a:rPr lang="ru-RU" sz="2400" dirty="0" err="1">
                <a:solidFill>
                  <a:srgbClr val="FFFF66"/>
                </a:solidFill>
              </a:rPr>
              <a:t>зв'язку</a:t>
            </a:r>
            <a:r>
              <a:rPr lang="ru-RU" sz="2400" dirty="0">
                <a:solidFill>
                  <a:srgbClr val="FFFF66"/>
                </a:solidFill>
              </a:rPr>
              <a:t> з </a:t>
            </a:r>
            <a:r>
              <a:rPr lang="ru-RU" sz="2400" dirty="0" err="1">
                <a:solidFill>
                  <a:srgbClr val="FFFF66"/>
                </a:solidFill>
              </a:rPr>
              <a:t>тим</a:t>
            </a:r>
            <a:r>
              <a:rPr lang="ru-RU" sz="2400" dirty="0">
                <a:solidFill>
                  <a:srgbClr val="FFFF66"/>
                </a:solidFill>
              </a:rPr>
              <a:t>, </a:t>
            </a:r>
            <a:r>
              <a:rPr lang="ru-RU" sz="2400" dirty="0" err="1">
                <a:solidFill>
                  <a:srgbClr val="FFFF66"/>
                </a:solidFill>
              </a:rPr>
              <a:t>що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b="1" i="1" dirty="0" err="1">
                <a:solidFill>
                  <a:srgbClr val="FFFF66"/>
                </a:solidFill>
              </a:rPr>
              <a:t>сумарна</a:t>
            </a:r>
            <a:r>
              <a:rPr lang="ru-RU" sz="2400" b="1" i="1" dirty="0">
                <a:solidFill>
                  <a:srgbClr val="FFFF66"/>
                </a:solidFill>
              </a:rPr>
              <a:t> </a:t>
            </a:r>
            <a:r>
              <a:rPr lang="ru-RU" sz="2400" b="1" i="1" dirty="0" err="1">
                <a:solidFill>
                  <a:srgbClr val="FFFF66"/>
                </a:solidFill>
              </a:rPr>
              <a:t>добова</a:t>
            </a:r>
            <a:r>
              <a:rPr lang="ru-RU" sz="2400" b="1" i="1" dirty="0">
                <a:solidFill>
                  <a:srgbClr val="FFFF66"/>
                </a:solidFill>
              </a:rPr>
              <a:t> </a:t>
            </a:r>
            <a:r>
              <a:rPr lang="ru-RU" sz="2400" b="1" i="1" dirty="0" err="1">
                <a:solidFill>
                  <a:srgbClr val="FFFF66"/>
                </a:solidFill>
              </a:rPr>
              <a:t>освітленість</a:t>
            </a:r>
            <a:r>
              <a:rPr lang="ru-RU" sz="2400" b="1" i="1" dirty="0">
                <a:solidFill>
                  <a:srgbClr val="FFFF66"/>
                </a:solidFill>
              </a:rPr>
              <a:t> </a:t>
            </a:r>
            <a:r>
              <a:rPr lang="ru-RU" sz="2400" dirty="0">
                <a:solidFill>
                  <a:srgbClr val="FFFF66"/>
                </a:solidFill>
              </a:rPr>
              <a:t>в </a:t>
            </a:r>
            <a:r>
              <a:rPr lang="ru-RU" sz="2400" dirty="0" err="1">
                <a:solidFill>
                  <a:srgbClr val="FFFF66"/>
                </a:solidFill>
              </a:rPr>
              <a:t>південних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регіонах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вище</a:t>
            </a:r>
            <a:r>
              <a:rPr lang="ru-RU" sz="2400" dirty="0">
                <a:solidFill>
                  <a:srgbClr val="FFFF66"/>
                </a:solidFill>
              </a:rPr>
              <a:t>, у </a:t>
            </a:r>
            <a:r>
              <a:rPr lang="ru-RU" sz="2400" dirty="0" err="1">
                <a:solidFill>
                  <a:srgbClr val="FFFF66"/>
                </a:solidFill>
              </a:rPr>
              <a:t>проживаючих</a:t>
            </a:r>
            <a:r>
              <a:rPr lang="ru-RU" sz="2400" dirty="0">
                <a:solidFill>
                  <a:srgbClr val="FFFF66"/>
                </a:solidFill>
              </a:rPr>
              <a:t> тут </a:t>
            </a:r>
            <a:r>
              <a:rPr lang="ru-RU" sz="2400" dirty="0" err="1">
                <a:solidFill>
                  <a:srgbClr val="FFFF66"/>
                </a:solidFill>
              </a:rPr>
              <a:t>підлітків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статеве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дозрівання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відбувається</a:t>
            </a:r>
            <a:r>
              <a:rPr lang="ru-RU" sz="2400" dirty="0">
                <a:solidFill>
                  <a:srgbClr val="FFFF66"/>
                </a:solidFill>
              </a:rPr>
              <a:t> в </a:t>
            </a:r>
            <a:r>
              <a:rPr lang="ru-RU" sz="2400" dirty="0" err="1">
                <a:solidFill>
                  <a:srgbClr val="FFFF66"/>
                </a:solidFill>
              </a:rPr>
              <a:t>більш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ранньому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віці</a:t>
            </a:r>
            <a:r>
              <a:rPr lang="ru-RU" sz="2400" dirty="0">
                <a:solidFill>
                  <a:srgbClr val="FFFF66"/>
                </a:solidFill>
              </a:rPr>
              <a:t>. </a:t>
            </a:r>
            <a:r>
              <a:rPr lang="en-US" sz="2400" dirty="0">
                <a:solidFill>
                  <a:srgbClr val="FFFF66"/>
                </a:solidFill>
              </a:rPr>
              <a:t>C</a:t>
            </a:r>
            <a:r>
              <a:rPr lang="ru-RU" sz="2400" dirty="0" err="1">
                <a:solidFill>
                  <a:srgbClr val="FFFF66"/>
                </a:solidFill>
              </a:rPr>
              <a:t>тримуючий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вплив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мелатоніну</a:t>
            </a:r>
            <a:r>
              <a:rPr lang="ru-RU" sz="2400" dirty="0">
                <a:solidFill>
                  <a:srgbClr val="FFFF66"/>
                </a:solidFill>
              </a:rPr>
              <a:t> на </a:t>
            </a:r>
            <a:r>
              <a:rPr lang="ru-RU" sz="2400" dirty="0" err="1">
                <a:solidFill>
                  <a:srgbClr val="FFFF66"/>
                </a:solidFill>
              </a:rPr>
              <a:t>вироблення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статевих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гормонів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наочно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проявляється</a:t>
            </a:r>
            <a:r>
              <a:rPr lang="ru-RU" sz="2400" dirty="0">
                <a:solidFill>
                  <a:srgbClr val="FFFF66"/>
                </a:solidFill>
              </a:rPr>
              <a:t> в тому, </a:t>
            </a:r>
            <a:r>
              <a:rPr lang="ru-RU" sz="2400" dirty="0" err="1">
                <a:solidFill>
                  <a:srgbClr val="FFFF66"/>
                </a:solidFill>
              </a:rPr>
              <a:t>що</a:t>
            </a:r>
            <a:r>
              <a:rPr lang="ru-RU" sz="2400" dirty="0">
                <a:solidFill>
                  <a:srgbClr val="FFFF66"/>
                </a:solidFill>
              </a:rPr>
              <a:t> у </a:t>
            </a:r>
            <a:r>
              <a:rPr lang="ru-RU" sz="2400" dirty="0" err="1">
                <a:solidFill>
                  <a:srgbClr val="FFFF66"/>
                </a:solidFill>
              </a:rPr>
              <a:t>хлопчиків</a:t>
            </a:r>
            <a:r>
              <a:rPr lang="ru-RU" sz="2400" dirty="0">
                <a:solidFill>
                  <a:srgbClr val="FFFF66"/>
                </a:solidFill>
              </a:rPr>
              <a:t> початку </a:t>
            </a:r>
            <a:r>
              <a:rPr lang="ru-RU" sz="2400" dirty="0" err="1">
                <a:solidFill>
                  <a:srgbClr val="FFFF66"/>
                </a:solidFill>
              </a:rPr>
              <a:t>статевого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дозрівання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передує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різке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падіння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рівня</a:t>
            </a:r>
            <a:r>
              <a:rPr lang="ru-RU" sz="2400" dirty="0">
                <a:solidFill>
                  <a:srgbClr val="FFFF66"/>
                </a:solidFill>
              </a:rPr>
              <a:t> </a:t>
            </a:r>
            <a:r>
              <a:rPr lang="ru-RU" sz="2400" dirty="0" err="1">
                <a:solidFill>
                  <a:srgbClr val="FFFF66"/>
                </a:solidFill>
              </a:rPr>
              <a:t>мелатоніну</a:t>
            </a:r>
            <a:r>
              <a:rPr lang="ru-RU" sz="2400" dirty="0">
                <a:solidFill>
                  <a:srgbClr val="FFFF66"/>
                </a:solidFill>
              </a:rPr>
              <a:t> в </a:t>
            </a:r>
            <a:r>
              <a:rPr lang="ru-RU" sz="2400" dirty="0" err="1">
                <a:solidFill>
                  <a:srgbClr val="FFFF66"/>
                </a:solidFill>
              </a:rPr>
              <a:t>крові</a:t>
            </a:r>
            <a:r>
              <a:rPr lang="ru-RU" sz="2400" dirty="0">
                <a:solidFill>
                  <a:srgbClr val="FFFF66"/>
                </a:solidFill>
              </a:rPr>
              <a:t>.</a:t>
            </a:r>
          </a:p>
          <a:p>
            <a:pPr algn="ctr">
              <a:lnSpc>
                <a:spcPct val="90000"/>
              </a:lnSpc>
            </a:pPr>
            <a:endParaRPr lang="ru-RU" sz="2400" dirty="0">
              <a:solidFill>
                <a:srgbClr val="FFFF66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400" dirty="0"/>
              <a:t>Але </a:t>
            </a:r>
            <a:r>
              <a:rPr lang="ru-RU" sz="2400" dirty="0" err="1"/>
              <a:t>епіфіз</a:t>
            </a:r>
            <a:r>
              <a:rPr lang="ru-RU" sz="2400" dirty="0"/>
              <a:t> </a:t>
            </a:r>
            <a:r>
              <a:rPr lang="ru-RU" sz="2400" dirty="0" err="1"/>
              <a:t>продовжує</a:t>
            </a:r>
            <a:r>
              <a:rPr lang="ru-RU" sz="2400" dirty="0"/>
              <a:t> </a:t>
            </a:r>
            <a:r>
              <a:rPr lang="ru-RU" sz="2400" dirty="0" err="1"/>
              <a:t>впливати</a:t>
            </a:r>
            <a:r>
              <a:rPr lang="ru-RU" sz="2400" dirty="0"/>
              <a:t> на </a:t>
            </a:r>
            <a:r>
              <a:rPr lang="ru-RU" sz="2400" dirty="0" err="1"/>
              <a:t>рівень</a:t>
            </a:r>
            <a:r>
              <a:rPr lang="ru-RU" sz="2400" dirty="0"/>
              <a:t> </a:t>
            </a:r>
            <a:r>
              <a:rPr lang="ru-RU" sz="2400" dirty="0" err="1"/>
              <a:t>статевих</a:t>
            </a:r>
            <a:r>
              <a:rPr lang="ru-RU" sz="2400" dirty="0"/>
              <a:t> </a:t>
            </a:r>
            <a:r>
              <a:rPr lang="ru-RU" sz="2400" dirty="0" err="1"/>
              <a:t>гормонів</a:t>
            </a:r>
            <a:r>
              <a:rPr lang="ru-RU" sz="2400" dirty="0"/>
              <a:t> і у </a:t>
            </a:r>
            <a:r>
              <a:rPr lang="ru-RU" sz="2400" dirty="0" err="1"/>
              <a:t>дорослих</a:t>
            </a:r>
            <a:r>
              <a:rPr lang="ru-RU" sz="2400" dirty="0"/>
              <a:t>. Так, у </a:t>
            </a:r>
            <a:r>
              <a:rPr lang="ru-RU" sz="2400" dirty="0" err="1"/>
              <a:t>жінок</a:t>
            </a:r>
            <a:r>
              <a:rPr lang="ru-RU" sz="2400" dirty="0"/>
              <a:t> </a:t>
            </a:r>
            <a:r>
              <a:rPr lang="ru-RU" sz="2400" dirty="0" err="1"/>
              <a:t>найбільший</a:t>
            </a:r>
            <a:r>
              <a:rPr lang="ru-RU" sz="2400" dirty="0"/>
              <a:t> </a:t>
            </a:r>
            <a:r>
              <a:rPr lang="ru-RU" sz="2400" dirty="0" err="1"/>
              <a:t>рівень</a:t>
            </a:r>
            <a:r>
              <a:rPr lang="ru-RU" sz="2400" dirty="0"/>
              <a:t> </a:t>
            </a:r>
            <a:r>
              <a:rPr lang="ru-RU" sz="2400" dirty="0" err="1"/>
              <a:t>мелатоніну</a:t>
            </a:r>
            <a:r>
              <a:rPr lang="ru-RU" sz="2400" dirty="0"/>
              <a:t> </a:t>
            </a:r>
            <a:r>
              <a:rPr lang="ru-RU" sz="2400" dirty="0" err="1"/>
              <a:t>спостерігається</a:t>
            </a:r>
            <a:r>
              <a:rPr lang="ru-RU" sz="2400" dirty="0"/>
              <a:t> в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менструацій</a:t>
            </a:r>
            <a:r>
              <a:rPr lang="ru-RU" sz="2400" dirty="0"/>
              <a:t>, а </a:t>
            </a:r>
            <a:r>
              <a:rPr lang="ru-RU" sz="2400" dirty="0" err="1"/>
              <a:t>найменший</a:t>
            </a:r>
            <a:r>
              <a:rPr lang="ru-RU" sz="2400" dirty="0"/>
              <a:t> -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овуляції</a:t>
            </a:r>
            <a:r>
              <a:rPr lang="ru-RU" sz="2400" dirty="0"/>
              <a:t>. При </a:t>
            </a:r>
            <a:r>
              <a:rPr lang="ru-RU" sz="2400" dirty="0" err="1"/>
              <a:t>ослабленні</a:t>
            </a:r>
            <a:r>
              <a:rPr lang="ru-RU" sz="2400" dirty="0"/>
              <a:t> </a:t>
            </a:r>
            <a:r>
              <a:rPr lang="ru-RU" sz="2400" dirty="0" err="1"/>
              <a:t>мелатонінсинтезуючої</a:t>
            </a:r>
            <a:r>
              <a:rPr lang="ru-RU" sz="2400" dirty="0"/>
              <a:t> </a:t>
            </a:r>
            <a:r>
              <a:rPr lang="ru-RU" sz="2400" dirty="0" err="1"/>
              <a:t>функції</a:t>
            </a:r>
            <a:r>
              <a:rPr lang="ru-RU" sz="2400" dirty="0"/>
              <a:t> </a:t>
            </a:r>
            <a:r>
              <a:rPr lang="ru-RU" sz="2400" dirty="0" err="1"/>
              <a:t>епіфізу</a:t>
            </a:r>
            <a:r>
              <a:rPr lang="ru-RU" sz="2400" dirty="0"/>
              <a:t>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підвищення</a:t>
            </a:r>
            <a:r>
              <a:rPr lang="ru-RU" sz="2400" dirty="0"/>
              <a:t> </a:t>
            </a:r>
            <a:r>
              <a:rPr lang="ru-RU" sz="2400" dirty="0" err="1"/>
              <a:t>статевої</a:t>
            </a:r>
            <a:r>
              <a:rPr lang="ru-RU" sz="2400" dirty="0"/>
              <a:t> </a:t>
            </a:r>
            <a:r>
              <a:rPr lang="ru-RU" sz="2400" dirty="0" err="1"/>
              <a:t>потенції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9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3716" name="Picture 4" descr="1-20-6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6038"/>
            <a:ext cx="8975725" cy="68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43FA9B-4EAD-4C4D-97DE-C919D33ECB9E}"/>
              </a:ext>
            </a:extLst>
          </p:cNvPr>
          <p:cNvSpPr/>
          <p:nvPr/>
        </p:nvSpPr>
        <p:spPr>
          <a:xfrm>
            <a:off x="3203848" y="404664"/>
            <a:ext cx="32403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МЕЛАТОНІН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B29420-1145-4FA1-B4CA-DF63341DC919}"/>
              </a:ext>
            </a:extLst>
          </p:cNvPr>
          <p:cNvSpPr/>
          <p:nvPr/>
        </p:nvSpPr>
        <p:spPr>
          <a:xfrm>
            <a:off x="651330" y="5563032"/>
            <a:ext cx="8003232" cy="1106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Синтезований в епіфізі </a:t>
            </a:r>
            <a:r>
              <a:rPr lang="uk-UA" sz="2400" b="1" dirty="0" err="1">
                <a:solidFill>
                  <a:srgbClr val="FF0000"/>
                </a:solidFill>
              </a:rPr>
              <a:t>мелатонін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err="1">
                <a:solidFill>
                  <a:srgbClr val="FF0000"/>
                </a:solidFill>
              </a:rPr>
              <a:t>секретується</a:t>
            </a:r>
            <a:r>
              <a:rPr lang="uk-UA" sz="2400" b="1" dirty="0">
                <a:solidFill>
                  <a:srgbClr val="FF0000"/>
                </a:solidFill>
              </a:rPr>
              <a:t> в кров і спинномозкову рідину – ліквор, проходячи через яку, накопичується в гіпоталамусі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5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5" descr="89_6"/>
          <p:cNvPicPr>
            <a:picLocks noChangeAspect="1" noChangeArrowheads="1"/>
          </p:cNvPicPr>
          <p:nvPr/>
        </p:nvPicPr>
        <p:blipFill>
          <a:blip r:embed="rId2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068638"/>
            <a:ext cx="1150937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err="1"/>
              <a:t>Нирки</a:t>
            </a:r>
            <a:endParaRPr lang="ru-RU" dirty="0"/>
          </a:p>
        </p:txBody>
      </p:sp>
      <p:pic>
        <p:nvPicPr>
          <p:cNvPr id="41988" name="Picture 7" descr="22_legk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13684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AutoShape 8"/>
          <p:cNvSpPr>
            <a:spLocks noChangeArrowheads="1"/>
          </p:cNvSpPr>
          <p:nvPr/>
        </p:nvSpPr>
        <p:spPr bwMode="auto">
          <a:xfrm>
            <a:off x="5148263" y="476250"/>
            <a:ext cx="3240087" cy="1008063"/>
          </a:xfrm>
          <a:prstGeom prst="wedgeRoundRectCallout">
            <a:avLst>
              <a:gd name="adj1" fmla="val -68963"/>
              <a:gd name="adj2" fmla="val 474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парціального</a:t>
            </a:r>
            <a:r>
              <a:rPr lang="ru-RU" dirty="0"/>
              <a:t> </a:t>
            </a:r>
            <a:r>
              <a:rPr lang="ru-RU" dirty="0" err="1"/>
              <a:t>напруги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,</a:t>
            </a:r>
          </a:p>
          <a:p>
            <a:r>
              <a:rPr lang="ru-RU" dirty="0" err="1"/>
              <a:t>гіпоксія</a:t>
            </a:r>
            <a:endParaRPr lang="ru-RU" sz="2400" b="1" dirty="0"/>
          </a:p>
        </p:txBody>
      </p:sp>
      <p:pic>
        <p:nvPicPr>
          <p:cNvPr id="41990" name="Picture 10" descr="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230346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1" name="AutoShape 11"/>
          <p:cNvSpPr>
            <a:spLocks noChangeArrowheads="1"/>
          </p:cNvSpPr>
          <p:nvPr/>
        </p:nvSpPr>
        <p:spPr bwMode="auto">
          <a:xfrm rot="3611150">
            <a:off x="3809206" y="131207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41992" name="AutoShape 12"/>
          <p:cNvSpPr>
            <a:spLocks noChangeArrowheads="1"/>
          </p:cNvSpPr>
          <p:nvPr/>
        </p:nvSpPr>
        <p:spPr bwMode="auto">
          <a:xfrm>
            <a:off x="1116013" y="4581525"/>
            <a:ext cx="3095625" cy="1293813"/>
          </a:xfrm>
          <a:prstGeom prst="wedgeRoundRectCallout">
            <a:avLst>
              <a:gd name="adj1" fmla="val 16463"/>
              <a:gd name="adj2" fmla="val -18963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000" dirty="0" err="1"/>
              <a:t>Юкстагломерулярний</a:t>
            </a:r>
            <a:r>
              <a:rPr lang="ru-RU" sz="2000" dirty="0"/>
              <a:t> комплекс</a:t>
            </a:r>
          </a:p>
          <a:p>
            <a:r>
              <a:rPr lang="ru-RU" sz="2000" dirty="0"/>
              <a:t>(ЮГК)</a:t>
            </a:r>
            <a:endParaRPr lang="ru-RU" sz="2400" dirty="0"/>
          </a:p>
        </p:txBody>
      </p:sp>
      <p:sp>
        <p:nvSpPr>
          <p:cNvPr id="148493" name="AutoShape 13"/>
          <p:cNvSpPr>
            <a:spLocks noChangeArrowheads="1"/>
          </p:cNvSpPr>
          <p:nvPr/>
        </p:nvSpPr>
        <p:spPr bwMode="auto">
          <a:xfrm rot="1355524">
            <a:off x="3059113" y="2781300"/>
            <a:ext cx="974725" cy="342900"/>
          </a:xfrm>
          <a:prstGeom prst="rightArrow">
            <a:avLst>
              <a:gd name="adj1" fmla="val 36806"/>
              <a:gd name="adj2" fmla="val 10224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8494" name="AutoShape 14"/>
          <p:cNvSpPr>
            <a:spLocks noChangeArrowheads="1"/>
          </p:cNvSpPr>
          <p:nvPr/>
        </p:nvSpPr>
        <p:spPr bwMode="auto">
          <a:xfrm>
            <a:off x="4859338" y="1844675"/>
            <a:ext cx="3168650" cy="1114425"/>
          </a:xfrm>
          <a:prstGeom prst="wedgeRoundRectCallout">
            <a:avLst>
              <a:gd name="adj1" fmla="val -103958"/>
              <a:gd name="adj2" fmla="val 28347"/>
              <a:gd name="adj3" fmla="val 16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err="1"/>
              <a:t>вироблення</a:t>
            </a:r>
            <a:r>
              <a:rPr lang="ru-RU" sz="2400" b="1" dirty="0"/>
              <a:t> </a:t>
            </a:r>
            <a:r>
              <a:rPr lang="ru-RU" sz="2400" b="1" dirty="0" err="1"/>
              <a:t>еритропоетинів</a:t>
            </a:r>
            <a:endParaRPr lang="ru-RU" sz="2400" b="1" dirty="0"/>
          </a:p>
        </p:txBody>
      </p:sp>
      <p:sp>
        <p:nvSpPr>
          <p:cNvPr id="148496" name="AutoShape 16"/>
          <p:cNvSpPr>
            <a:spLocks noChangeArrowheads="1"/>
          </p:cNvSpPr>
          <p:nvPr/>
        </p:nvSpPr>
        <p:spPr bwMode="auto">
          <a:xfrm>
            <a:off x="6659563" y="3860800"/>
            <a:ext cx="2305050" cy="1223963"/>
          </a:xfrm>
          <a:prstGeom prst="wedgeRoundRectCallout">
            <a:avLst>
              <a:gd name="adj1" fmla="val -118454"/>
              <a:gd name="adj2" fmla="val -4779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err="1"/>
              <a:t>збільшення</a:t>
            </a:r>
            <a:r>
              <a:rPr lang="ru-RU" sz="2400" b="1" dirty="0"/>
              <a:t> </a:t>
            </a:r>
            <a:r>
              <a:rPr lang="ru-RU" sz="2400" b="1" dirty="0" err="1"/>
              <a:t>еритропоезу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92743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-0.02498 L -0.06112 0.0904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repeatCount="3000" accel="50000" decel="50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11 -0.02497 L 0.16719 0.14293 " pathEditMode="relative" ptsTypes="AA">
                                      <p:cBhvr>
                                        <p:cTn id="21" dur="2000" fill="hold"/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8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91" grpId="0" animBg="1"/>
      <p:bldP spid="148493" grpId="0" animBg="1"/>
      <p:bldP spid="148493" grpId="1" animBg="1"/>
      <p:bldP spid="148493" grpId="2" animBg="1"/>
      <p:bldP spid="148494" grpId="0" animBg="1"/>
      <p:bldP spid="14849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Шлунково-кишковий</a:t>
            </a:r>
            <a:r>
              <a:rPr lang="ru-RU" dirty="0"/>
              <a:t> тракт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81538" y="1905000"/>
            <a:ext cx="3776662" cy="4038600"/>
          </a:xfrm>
        </p:spPr>
        <p:txBody>
          <a:bodyPr/>
          <a:lstStyle/>
          <a:p>
            <a:r>
              <a:rPr lang="ru-RU" sz="2700" dirty="0" err="1"/>
              <a:t>Гастроінтестинальні</a:t>
            </a:r>
            <a:r>
              <a:rPr lang="ru-RU" sz="2700" dirty="0"/>
              <a:t> </a:t>
            </a:r>
            <a:r>
              <a:rPr lang="ru-RU" sz="2700" dirty="0" err="1"/>
              <a:t>гормони</a:t>
            </a:r>
            <a:r>
              <a:rPr lang="ru-RU" sz="2700" dirty="0"/>
              <a:t>:</a:t>
            </a:r>
          </a:p>
          <a:p>
            <a:r>
              <a:rPr lang="ru-RU" sz="2700" dirty="0" err="1"/>
              <a:t>Гастрин</a:t>
            </a:r>
            <a:endParaRPr lang="ru-RU" sz="2700" dirty="0"/>
          </a:p>
          <a:p>
            <a:r>
              <a:rPr lang="ru-RU" sz="2700" dirty="0" err="1"/>
              <a:t>Холецистокінін</a:t>
            </a:r>
            <a:r>
              <a:rPr lang="ru-RU" sz="2700" dirty="0"/>
              <a:t> (</a:t>
            </a:r>
            <a:r>
              <a:rPr lang="ru-RU" sz="2700" dirty="0" err="1"/>
              <a:t>панкреозимин</a:t>
            </a:r>
            <a:r>
              <a:rPr lang="ru-RU" sz="2700" dirty="0"/>
              <a:t>)</a:t>
            </a:r>
          </a:p>
          <a:p>
            <a:r>
              <a:rPr lang="ru-RU" sz="2700" dirty="0"/>
              <a:t>секретин</a:t>
            </a:r>
          </a:p>
          <a:p>
            <a:r>
              <a:rPr lang="ru-RU" sz="2700" dirty="0"/>
              <a:t>та </a:t>
            </a:r>
            <a:r>
              <a:rPr lang="ru-RU" sz="2700" dirty="0" err="1"/>
              <a:t>інші</a:t>
            </a:r>
            <a:endParaRPr lang="ru-RU" sz="2700" dirty="0"/>
          </a:p>
        </p:txBody>
      </p:sp>
      <p:pic>
        <p:nvPicPr>
          <p:cNvPr id="43012" name="Picture 6" descr="86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060575"/>
            <a:ext cx="2952750" cy="3568700"/>
          </a:xfrm>
          <a:noFill/>
        </p:spPr>
      </p:pic>
    </p:spTree>
    <p:extLst>
      <p:ext uri="{BB962C8B-B14F-4D97-AF65-F5344CB8AC3E}">
        <p14:creationId xmlns:p14="http://schemas.microsoft.com/office/powerpoint/2010/main" val="1507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134672" cy="1340768"/>
          </a:xfrm>
        </p:spPr>
        <p:txBody>
          <a:bodyPr/>
          <a:lstStyle/>
          <a:p>
            <a:r>
              <a:rPr lang="ru-RU" b="1" cap="all" dirty="0" smtClean="0">
                <a:solidFill>
                  <a:schemeClr val="tx1"/>
                </a:solidFill>
              </a:rPr>
              <a:t>Лептин </a:t>
            </a:r>
            <a:r>
              <a:rPr lang="ru-RU" b="1" cap="all" dirty="0">
                <a:solidFill>
                  <a:schemeClr val="tx1"/>
                </a:solidFill>
              </a:rPr>
              <a:t>- ГОРМОН ГОЛОДУ І ЙОГО РОЛЬ В </a:t>
            </a:r>
            <a:r>
              <a:rPr lang="ru-RU" b="1" cap="all" dirty="0" err="1">
                <a:solidFill>
                  <a:schemeClr val="tx1"/>
                </a:solidFill>
              </a:rPr>
              <a:t>схудненні</a:t>
            </a:r>
            <a:r>
              <a:rPr lang="ru-RU" b="1" cap="all" dirty="0">
                <a:solidFill>
                  <a:schemeClr val="tx1"/>
                </a:solidFill>
              </a:rPr>
              <a:t> </a:t>
            </a:r>
            <a:r>
              <a:rPr lang="ru-RU" sz="2000" b="1" cap="all" dirty="0">
                <a:solidFill>
                  <a:schemeClr val="tx1"/>
                </a:solidFill>
              </a:rPr>
              <a:t>(</a:t>
            </a:r>
            <a:r>
              <a:rPr lang="ru-RU" sz="2000" b="1" cap="all" dirty="0" err="1">
                <a:solidFill>
                  <a:schemeClr val="tx1"/>
                </a:solidFill>
              </a:rPr>
              <a:t>лептос</a:t>
            </a:r>
            <a:r>
              <a:rPr lang="ru-RU" sz="2000" b="1" cap="all" dirty="0">
                <a:solidFill>
                  <a:schemeClr val="tx1"/>
                </a:solidFill>
              </a:rPr>
              <a:t>, в </a:t>
            </a:r>
            <a:r>
              <a:rPr lang="ru-RU" sz="2000" b="1" cap="all" dirty="0" err="1">
                <a:solidFill>
                  <a:schemeClr val="tx1"/>
                </a:solidFill>
              </a:rPr>
              <a:t>перекладі</a:t>
            </a:r>
            <a:r>
              <a:rPr lang="ru-RU" sz="2000" b="1" cap="all" dirty="0">
                <a:solidFill>
                  <a:schemeClr val="tx1"/>
                </a:solidFill>
              </a:rPr>
              <a:t> з </a:t>
            </a:r>
            <a:r>
              <a:rPr lang="ru-RU" sz="2000" b="1" cap="all" dirty="0" err="1">
                <a:solidFill>
                  <a:schemeClr val="tx1"/>
                </a:solidFill>
              </a:rPr>
              <a:t>грецького</a:t>
            </a:r>
            <a:r>
              <a:rPr lang="ru-RU" sz="2000" b="1" cap="all" dirty="0">
                <a:solidFill>
                  <a:schemeClr val="tx1"/>
                </a:solidFill>
              </a:rPr>
              <a:t> - </a:t>
            </a:r>
            <a:r>
              <a:rPr lang="ru-RU" sz="2000" b="1" cap="all" dirty="0" err="1">
                <a:solidFill>
                  <a:schemeClr val="tx1"/>
                </a:solidFill>
              </a:rPr>
              <a:t>стрункий</a:t>
            </a:r>
            <a:r>
              <a:rPr lang="ru-RU" sz="2000" b="1" cap="all" dirty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8" y="1556792"/>
            <a:ext cx="620818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7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52928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3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>
                <a:latin typeface="Arial Black" panose="020B0A04020102020204" pitchFamily="34" charset="0"/>
              </a:rPr>
              <a:t>За що відповідає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>
                <a:latin typeface="Arial Black" panose="020B0A04020102020204" pitchFamily="34" charset="0"/>
              </a:rPr>
              <a:t>г</a:t>
            </a:r>
            <a:r>
              <a:rPr lang="en-US" sz="3200" dirty="0">
                <a:latin typeface="Arial Black" panose="020B0A04020102020204" pitchFamily="34" charset="0"/>
              </a:rPr>
              <a:t>op</a:t>
            </a:r>
            <a:r>
              <a:rPr lang="ru-RU" sz="3200" dirty="0">
                <a:latin typeface="Arial Black" panose="020B0A04020102020204" pitchFamily="34" charset="0"/>
              </a:rPr>
              <a:t>м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>
                <a:latin typeface="Arial Black" panose="020B0A04020102020204" pitchFamily="34" charset="0"/>
              </a:rPr>
              <a:t>н л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 err="1" smtClean="0">
                <a:latin typeface="Arial Black" panose="020B0A04020102020204" pitchFamily="34" charset="0"/>
              </a:rPr>
              <a:t>птин</a:t>
            </a:r>
            <a:r>
              <a:rPr lang="ru-RU" sz="3200" dirty="0">
                <a:latin typeface="Arial Black" panose="020B0A04020102020204" pitchFamily="34" charset="0"/>
              </a:rPr>
              <a:t>? Л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 err="1" smtClean="0">
                <a:latin typeface="Arial Black" panose="020B0A04020102020204" pitchFamily="34" charset="0"/>
              </a:rPr>
              <a:t>птин</a:t>
            </a:r>
            <a:r>
              <a:rPr lang="ru-RU" sz="3200" dirty="0">
                <a:latin typeface="Arial Black" panose="020B0A04020102020204" pitchFamily="34" charset="0"/>
              </a:rPr>
              <a:t>, </a:t>
            </a:r>
            <a:r>
              <a:rPr lang="uk-UA" sz="3200" dirty="0" smtClean="0">
                <a:latin typeface="Arial Black" panose="020B0A04020102020204" pitchFamily="34" charset="0"/>
              </a:rPr>
              <a:t>також відомий </a:t>
            </a:r>
            <a:r>
              <a:rPr lang="ru-RU" sz="3200" dirty="0" smtClean="0">
                <a:latin typeface="Arial Black" panose="020B0A04020102020204" pitchFamily="34" charset="0"/>
              </a:rPr>
              <a:t>як </a:t>
            </a:r>
            <a:r>
              <a:rPr lang="ru-RU" sz="3200" dirty="0">
                <a:latin typeface="Arial Black" panose="020B0A04020102020204" pitchFamily="34" charset="0"/>
              </a:rPr>
              <a:t>«г</a:t>
            </a:r>
            <a:r>
              <a:rPr lang="en-US" sz="3200" dirty="0">
                <a:latin typeface="Arial Black" panose="020B0A04020102020204" pitchFamily="34" charset="0"/>
              </a:rPr>
              <a:t>op</a:t>
            </a:r>
            <a:r>
              <a:rPr lang="ru-RU" sz="3200" dirty="0">
                <a:latin typeface="Arial Black" panose="020B0A04020102020204" pitchFamily="34" charset="0"/>
              </a:rPr>
              <a:t>м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>
                <a:latin typeface="Arial Black" panose="020B0A04020102020204" pitchFamily="34" charset="0"/>
              </a:rPr>
              <a:t>н </a:t>
            </a:r>
            <a:r>
              <a:rPr lang="ru-RU" sz="3200" dirty="0" err="1">
                <a:latin typeface="Arial Black" panose="020B0A04020102020204" pitchFamily="34" charset="0"/>
              </a:rPr>
              <a:t>н</a:t>
            </a:r>
            <a:r>
              <a:rPr lang="en-US" sz="3200" dirty="0" smtClean="0">
                <a:latin typeface="Arial Black" panose="020B0A04020102020204" pitchFamily="34" charset="0"/>
              </a:rPr>
              <a:t>ac</a:t>
            </a:r>
            <a:r>
              <a:rPr lang="uk-UA" sz="3200" dirty="0" err="1" smtClean="0">
                <a:latin typeface="Arial Black" panose="020B0A04020102020204" pitchFamily="34" charset="0"/>
              </a:rPr>
              <a:t>ичення</a:t>
            </a:r>
            <a:r>
              <a:rPr lang="ru-RU" sz="3200" dirty="0" smtClean="0">
                <a:latin typeface="Arial Black" panose="020B0A04020102020204" pitchFamily="34" charset="0"/>
              </a:rPr>
              <a:t>» </a:t>
            </a:r>
            <a:r>
              <a:rPr lang="ru-RU" sz="3200" dirty="0" err="1">
                <a:latin typeface="Arial Black" panose="020B0A04020102020204" pitchFamily="34" charset="0"/>
              </a:rPr>
              <a:t>або</a:t>
            </a:r>
            <a:r>
              <a:rPr lang="ru-RU" sz="3200" dirty="0">
                <a:latin typeface="Arial Black" panose="020B0A04020102020204" pitchFamily="34" charset="0"/>
              </a:rPr>
              <a:t> «г</a:t>
            </a:r>
            <a:r>
              <a:rPr lang="en-US" sz="3200" dirty="0">
                <a:latin typeface="Arial Black" panose="020B0A04020102020204" pitchFamily="34" charset="0"/>
              </a:rPr>
              <a:t>op</a:t>
            </a:r>
            <a:r>
              <a:rPr lang="ru-RU" sz="3200" dirty="0">
                <a:latin typeface="Arial Black" panose="020B0A04020102020204" pitchFamily="34" charset="0"/>
              </a:rPr>
              <a:t>м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>
                <a:latin typeface="Arial Black" panose="020B0A04020102020204" pitchFamily="34" charset="0"/>
              </a:rPr>
              <a:t>н г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>
                <a:latin typeface="Arial Black" panose="020B0A04020102020204" pitchFamily="34" charset="0"/>
              </a:rPr>
              <a:t>л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 smtClean="0">
                <a:latin typeface="Arial Black" panose="020B0A04020102020204" pitchFamily="34" charset="0"/>
              </a:rPr>
              <a:t>д</a:t>
            </a:r>
            <a:r>
              <a:rPr lang="uk-UA" sz="3200" dirty="0" smtClean="0">
                <a:latin typeface="Arial Black" panose="020B0A04020102020204" pitchFamily="34" charset="0"/>
              </a:rPr>
              <a:t>у</a:t>
            </a:r>
            <a:r>
              <a:rPr lang="en-US" sz="3200" dirty="0" smtClean="0">
                <a:latin typeface="Arial Black" panose="020B0A04020102020204" pitchFamily="34" charset="0"/>
              </a:rPr>
              <a:t>», </a:t>
            </a:r>
            <a:r>
              <a:rPr lang="ru-RU" sz="3200" dirty="0" err="1">
                <a:latin typeface="Arial Black" panose="020B0A04020102020204" pitchFamily="34" charset="0"/>
              </a:rPr>
              <a:t>був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uk-UA" sz="3200" dirty="0" smtClean="0">
                <a:latin typeface="Arial Black" panose="020B0A04020102020204" pitchFamily="34" charset="0"/>
              </a:rPr>
              <a:t>відкритий </a:t>
            </a:r>
            <a:r>
              <a:rPr lang="ru-RU" sz="3200" dirty="0" smtClean="0">
                <a:latin typeface="Arial Black" panose="020B0A04020102020204" pitchFamily="34" charset="0"/>
              </a:rPr>
              <a:t>в </a:t>
            </a:r>
            <a:r>
              <a:rPr lang="ru-RU" sz="3200" dirty="0">
                <a:latin typeface="Arial Black" panose="020B0A04020102020204" pitchFamily="34" charset="0"/>
              </a:rPr>
              <a:t>1994 </a:t>
            </a:r>
            <a:r>
              <a:rPr lang="uk-UA" sz="3200" dirty="0" smtClean="0">
                <a:latin typeface="Arial Black" panose="020B0A04020102020204" pitchFamily="34" charset="0"/>
              </a:rPr>
              <a:t>році </a:t>
            </a:r>
            <a:r>
              <a:rPr lang="ru-RU" sz="3200" dirty="0" smtClean="0">
                <a:latin typeface="Arial Black" panose="020B0A04020102020204" pitchFamily="34" charset="0"/>
              </a:rPr>
              <a:t>в </a:t>
            </a:r>
            <a:r>
              <a:rPr lang="en-US" sz="3200" dirty="0">
                <a:latin typeface="Arial Black" panose="020B0A04020102020204" pitchFamily="34" charset="0"/>
              </a:rPr>
              <a:t>xo</a:t>
            </a:r>
            <a:r>
              <a:rPr lang="ru-RU" sz="3200" dirty="0" smtClean="0">
                <a:latin typeface="Arial Black" panose="020B0A04020102020204" pitchFamily="34" charset="0"/>
              </a:rPr>
              <a:t>д</a:t>
            </a:r>
            <a:r>
              <a:rPr lang="uk-UA" sz="3200" dirty="0" smtClean="0">
                <a:latin typeface="Arial Black" panose="020B0A04020102020204" pitchFamily="34" charset="0"/>
              </a:rPr>
              <a:t>і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>
                <a:latin typeface="Arial Black" panose="020B0A04020102020204" pitchFamily="34" charset="0"/>
              </a:rPr>
              <a:t>п</a:t>
            </a:r>
            <a:r>
              <a:rPr lang="en-US" sz="3200" dirty="0">
                <a:latin typeface="Arial Black" panose="020B0A04020102020204" pitchFamily="34" charset="0"/>
              </a:rPr>
              <a:t>po</a:t>
            </a:r>
            <a:r>
              <a:rPr lang="ru-RU" sz="3200" dirty="0">
                <a:latin typeface="Arial Black" panose="020B0A04020102020204" pitchFamily="34" charset="0"/>
              </a:rPr>
              <a:t>в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>
                <a:latin typeface="Arial Black" panose="020B0A04020102020204" pitchFamily="34" charset="0"/>
              </a:rPr>
              <a:t>д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 err="1" smtClean="0">
                <a:latin typeface="Arial Black" panose="020B0A04020102020204" pitchFamily="34" charset="0"/>
              </a:rPr>
              <a:t>ння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>
                <a:latin typeface="Arial Black" panose="020B0A04020102020204" pitchFamily="34" charset="0"/>
              </a:rPr>
              <a:t>н</a:t>
            </a:r>
            <a:r>
              <a:rPr lang="en-US" sz="3200" dirty="0">
                <a:latin typeface="Arial Black" panose="020B0A04020102020204" pitchFamily="34" charset="0"/>
              </a:rPr>
              <a:t>a</a:t>
            </a:r>
            <a:r>
              <a:rPr lang="ru-RU" sz="3200" dirty="0" err="1">
                <a:latin typeface="Arial Black" panose="020B0A04020102020204" pitchFamily="34" charset="0"/>
              </a:rPr>
              <a:t>учни</a:t>
            </a:r>
            <a:r>
              <a:rPr lang="en-US" sz="3200" dirty="0">
                <a:latin typeface="Arial Black" panose="020B0A04020102020204" pitchFamily="34" charset="0"/>
              </a:rPr>
              <a:t>x </a:t>
            </a:r>
            <a:r>
              <a:rPr lang="ru-RU" sz="3200" dirty="0" err="1">
                <a:latin typeface="Arial Black" panose="020B0A04020102020204" pitchFamily="34" charset="0"/>
              </a:rPr>
              <a:t>ек</a:t>
            </a:r>
            <a:r>
              <a:rPr lang="en-US" sz="3200" dirty="0">
                <a:latin typeface="Arial Black" panose="020B0A04020102020204" pitchFamily="34" charset="0"/>
              </a:rPr>
              <a:t>c</a:t>
            </a:r>
            <a:r>
              <a:rPr lang="ru-RU" sz="3200" dirty="0">
                <a:latin typeface="Arial Black" panose="020B0A04020102020204" pitchFamily="34" charset="0"/>
              </a:rPr>
              <a:t>п</a:t>
            </a:r>
            <a:r>
              <a:rPr lang="en-US" sz="3200" dirty="0" err="1" smtClean="0">
                <a:latin typeface="Arial Black" panose="020B0A04020102020204" pitchFamily="34" charset="0"/>
              </a:rPr>
              <a:t>ep</a:t>
            </a:r>
            <a:r>
              <a:rPr lang="ru-RU" sz="3200" dirty="0" smtClean="0">
                <a:latin typeface="Arial Black" panose="020B0A04020102020204" pitchFamily="34" charset="0"/>
              </a:rPr>
              <a:t>им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 err="1" smtClean="0">
                <a:latin typeface="Arial Black" panose="020B0A04020102020204" pitchFamily="34" charset="0"/>
              </a:rPr>
              <a:t>нт</a:t>
            </a:r>
            <a:r>
              <a:rPr lang="uk-UA" sz="3200" dirty="0" smtClean="0">
                <a:latin typeface="Arial Black" panose="020B0A04020102020204" pitchFamily="34" charset="0"/>
              </a:rPr>
              <a:t>і</a:t>
            </a:r>
            <a:r>
              <a:rPr lang="ru-RU" sz="3200" dirty="0" smtClean="0">
                <a:latin typeface="Arial Black" panose="020B0A04020102020204" pitchFamily="34" charset="0"/>
              </a:rPr>
              <a:t>в </a:t>
            </a:r>
            <a:r>
              <a:rPr lang="uk-UA" sz="3200" dirty="0" smtClean="0">
                <a:latin typeface="Arial Black" panose="020B0A04020102020204" pitchFamily="34" charset="0"/>
              </a:rPr>
              <a:t>з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миш</a:t>
            </a:r>
            <a:r>
              <a:rPr lang="en-US" sz="3200" dirty="0">
                <a:latin typeface="Arial Black" panose="020B0A04020102020204" pitchFamily="34" charset="0"/>
              </a:rPr>
              <a:t>a</a:t>
            </a:r>
            <a:r>
              <a:rPr lang="ru-RU" sz="3200" dirty="0" smtClean="0">
                <a:latin typeface="Arial Black" panose="020B0A04020102020204" pitchFamily="34" charset="0"/>
              </a:rPr>
              <a:t>ми. </a:t>
            </a:r>
            <a:r>
              <a:rPr lang="ru-RU" sz="3200" dirty="0">
                <a:latin typeface="Arial Black" panose="020B0A04020102020204" pitchFamily="34" charset="0"/>
              </a:rPr>
              <a:t>Д</a:t>
            </a:r>
            <a:r>
              <a:rPr lang="en-US" sz="3200" dirty="0">
                <a:latin typeface="Arial Black" panose="020B0A04020102020204" pitchFamily="34" charset="0"/>
              </a:rPr>
              <a:t>a</a:t>
            </a:r>
            <a:r>
              <a:rPr lang="ru-RU" sz="3200" dirty="0" err="1" smtClean="0">
                <a:latin typeface="Arial Black" panose="020B0A04020102020204" pitchFamily="34" charset="0"/>
              </a:rPr>
              <a:t>нн</a:t>
            </a:r>
            <a:r>
              <a:rPr lang="en-US" sz="3200" dirty="0" smtClean="0">
                <a:latin typeface="Arial Black" panose="020B0A04020102020204" pitchFamily="34" charset="0"/>
              </a:rPr>
              <a:t>e </a:t>
            </a:r>
            <a:r>
              <a:rPr lang="uk-UA" sz="3200" dirty="0" smtClean="0">
                <a:latin typeface="Arial Black" panose="020B0A04020102020204" pitchFamily="34" charset="0"/>
              </a:rPr>
              <a:t>відкриття </a:t>
            </a:r>
            <a:r>
              <a:rPr lang="ru-RU" sz="3200" dirty="0" smtClean="0">
                <a:latin typeface="Arial Black" panose="020B0A04020102020204" pitchFamily="34" charset="0"/>
              </a:rPr>
              <a:t>букв</a:t>
            </a:r>
            <a:r>
              <a:rPr lang="en-US" sz="3200" dirty="0">
                <a:latin typeface="Arial Black" panose="020B0A04020102020204" pitchFamily="34" charset="0"/>
              </a:rPr>
              <a:t>a</a:t>
            </a:r>
            <a:r>
              <a:rPr lang="ru-RU" sz="3200" dirty="0" err="1">
                <a:latin typeface="Arial Black" panose="020B0A04020102020204" pitchFamily="34" charset="0"/>
              </a:rPr>
              <a:t>льн</a:t>
            </a:r>
            <a:r>
              <a:rPr lang="en-US" sz="3200" dirty="0">
                <a:latin typeface="Arial Black" panose="020B0A04020102020204" pitchFamily="34" charset="0"/>
              </a:rPr>
              <a:t>o </a:t>
            </a:r>
            <a:r>
              <a:rPr lang="uk-UA" sz="3200" dirty="0" smtClean="0">
                <a:latin typeface="Arial Black" panose="020B0A04020102020204" pitchFamily="34" charset="0"/>
              </a:rPr>
              <a:t>наштовхнуло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err="1" smtClean="0">
                <a:latin typeface="Arial Black" panose="020B0A04020102020204" pitchFamily="34" charset="0"/>
              </a:rPr>
              <a:t>вч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>
                <a:latin typeface="Arial Black" panose="020B0A04020102020204" pitchFamily="34" charset="0"/>
              </a:rPr>
              <a:t>ни</a:t>
            </a:r>
            <a:r>
              <a:rPr lang="en-US" sz="3200" dirty="0">
                <a:latin typeface="Arial Black" panose="020B0A04020102020204" pitchFamily="34" charset="0"/>
              </a:rPr>
              <a:t>x </a:t>
            </a:r>
            <a:r>
              <a:rPr lang="ru-RU" sz="3200" dirty="0">
                <a:latin typeface="Arial Black" panose="020B0A04020102020204" pitchFamily="34" charset="0"/>
              </a:rPr>
              <a:t>до п</a:t>
            </a:r>
            <a:r>
              <a:rPr lang="en-US" sz="3200" dirty="0">
                <a:latin typeface="Arial Black" panose="020B0A04020102020204" pitchFamily="34" charset="0"/>
              </a:rPr>
              <a:t>po</a:t>
            </a:r>
            <a:r>
              <a:rPr lang="ru-RU" sz="3200" dirty="0">
                <a:latin typeface="Arial Black" panose="020B0A04020102020204" pitchFamily="34" charset="0"/>
              </a:rPr>
              <a:t>в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>
                <a:latin typeface="Arial Black" panose="020B0A04020102020204" pitchFamily="34" charset="0"/>
              </a:rPr>
              <a:t>д</a:t>
            </a:r>
            <a:r>
              <a:rPr lang="en-US" sz="3200" dirty="0">
                <a:latin typeface="Arial Black" panose="020B0A04020102020204" pitchFamily="34" charset="0"/>
              </a:rPr>
              <a:t>e</a:t>
            </a:r>
            <a:r>
              <a:rPr lang="ru-RU" sz="3200" dirty="0" err="1" smtClean="0">
                <a:latin typeface="Arial Black" panose="020B0A04020102020204" pitchFamily="34" charset="0"/>
              </a:rPr>
              <a:t>ння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err="1" smtClean="0">
                <a:latin typeface="Arial Black" panose="020B0A04020102020204" pitchFamily="34" charset="0"/>
              </a:rPr>
              <a:t>багаточисельних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uk-UA" sz="3200" dirty="0" smtClean="0">
                <a:latin typeface="Arial Black" panose="020B0A04020102020204" pitchFamily="34" charset="0"/>
              </a:rPr>
              <a:t>досліджень </a:t>
            </a:r>
            <a:r>
              <a:rPr lang="ru-RU" sz="3200" dirty="0" err="1" smtClean="0">
                <a:latin typeface="Arial Black" panose="020B0A04020102020204" pitchFamily="34" charset="0"/>
              </a:rPr>
              <a:t>жи</a:t>
            </a:r>
            <a:r>
              <a:rPr lang="en-US" sz="3200" dirty="0" err="1" smtClean="0">
                <a:latin typeface="Arial Black" panose="020B0A04020102020204" pitchFamily="34" charset="0"/>
              </a:rPr>
              <a:t>po</a:t>
            </a:r>
            <a:r>
              <a:rPr lang="ru-RU" sz="3200" dirty="0">
                <a:latin typeface="Arial Black" panose="020B0A04020102020204" pitchFamily="34" charset="0"/>
              </a:rPr>
              <a:t>в</a:t>
            </a:r>
            <a:r>
              <a:rPr lang="en-US" sz="3200" dirty="0" smtClean="0">
                <a:latin typeface="Arial Black" panose="020B0A04020102020204" pitchFamily="34" charset="0"/>
              </a:rPr>
              <a:t>o</a:t>
            </a:r>
            <a:r>
              <a:rPr lang="ru-RU" sz="3200" dirty="0" smtClean="0">
                <a:latin typeface="Arial Black" panose="020B0A04020102020204" pitchFamily="34" charset="0"/>
              </a:rPr>
              <a:t>ї </a:t>
            </a:r>
            <a:r>
              <a:rPr lang="ru-RU" sz="3200" dirty="0" err="1">
                <a:latin typeface="Arial Black" panose="020B0A04020102020204" pitchFamily="34" charset="0"/>
              </a:rPr>
              <a:t>тк</a:t>
            </a:r>
            <a:r>
              <a:rPr lang="en-US" sz="3200" dirty="0">
                <a:latin typeface="Arial Black" panose="020B0A04020102020204" pitchFamily="34" charset="0"/>
              </a:rPr>
              <a:t>a</a:t>
            </a:r>
            <a:r>
              <a:rPr lang="ru-RU" sz="3200" dirty="0" err="1" smtClean="0">
                <a:latin typeface="Arial Black" panose="020B0A04020102020204" pitchFamily="34" charset="0"/>
              </a:rPr>
              <a:t>нини</a:t>
            </a:r>
            <a:r>
              <a:rPr lang="ru-RU" sz="3200" dirty="0" smtClean="0">
                <a:latin typeface="Arial Black" panose="020B0A04020102020204" pitchFamily="34" charset="0"/>
              </a:rPr>
              <a:t>, </a:t>
            </a:r>
            <a:r>
              <a:rPr lang="en-US" sz="3200" dirty="0">
                <a:latin typeface="Arial Black" panose="020B0A04020102020204" pitchFamily="34" charset="0"/>
              </a:rPr>
              <a:t>a </a:t>
            </a:r>
            <a:r>
              <a:rPr lang="uk-UA" sz="3200" dirty="0" smtClean="0">
                <a:latin typeface="Arial Black" panose="020B0A04020102020204" pitchFamily="34" charset="0"/>
              </a:rPr>
              <a:t>саме</a:t>
            </a:r>
            <a:r>
              <a:rPr lang="en-US" sz="3200" dirty="0" smtClean="0">
                <a:latin typeface="Arial Black" panose="020B0A04020102020204" pitchFamily="34" charset="0"/>
              </a:rPr>
              <a:t>, </a:t>
            </a:r>
            <a:r>
              <a:rPr lang="ru-RU" sz="3200" dirty="0" err="1">
                <a:latin typeface="Arial Black" panose="020B0A04020102020204" pitchFamily="34" charset="0"/>
              </a:rPr>
              <a:t>енд</a:t>
            </a:r>
            <a:r>
              <a:rPr lang="en-US" sz="3200" dirty="0">
                <a:latin typeface="Arial Black" panose="020B0A04020102020204" pitchFamily="34" charset="0"/>
              </a:rPr>
              <a:t>o</a:t>
            </a:r>
            <a:r>
              <a:rPr lang="ru-RU" sz="3200" dirty="0">
                <a:latin typeface="Arial Black" panose="020B0A04020102020204" pitchFamily="34" charset="0"/>
              </a:rPr>
              <a:t>к</a:t>
            </a:r>
            <a:r>
              <a:rPr lang="en-US" sz="3200" dirty="0" smtClean="0">
                <a:latin typeface="Arial Black" panose="020B0A04020102020204" pitchFamily="34" charset="0"/>
              </a:rPr>
              <a:t>p</a:t>
            </a:r>
            <a:r>
              <a:rPr lang="ru-RU" sz="3200" dirty="0" err="1" smtClean="0">
                <a:latin typeface="Arial Black" panose="020B0A04020102020204" pitchFamily="34" charset="0"/>
              </a:rPr>
              <a:t>инн</a:t>
            </a:r>
            <a:r>
              <a:rPr lang="en-US" sz="3200" dirty="0" smtClean="0">
                <a:latin typeface="Arial Black" panose="020B0A04020102020204" pitchFamily="34" charset="0"/>
              </a:rPr>
              <a:t>o</a:t>
            </a:r>
            <a:r>
              <a:rPr lang="ru-RU" sz="3200" dirty="0" smtClean="0">
                <a:latin typeface="Arial Black" panose="020B0A04020102020204" pitchFamily="34" charset="0"/>
              </a:rPr>
              <a:t>ї </a:t>
            </a:r>
            <a:r>
              <a:rPr lang="ru-RU" sz="3200" dirty="0" err="1">
                <a:latin typeface="Arial Black" panose="020B0A04020102020204" pitchFamily="34" charset="0"/>
              </a:rPr>
              <a:t>функції</a:t>
            </a:r>
            <a:r>
              <a:rPr lang="ru-RU" sz="3200" dirty="0">
                <a:latin typeface="Arial Black" panose="020B0A04020102020204" pitchFamily="34" charset="0"/>
              </a:rPr>
              <a:t>, </a:t>
            </a:r>
            <a:r>
              <a:rPr lang="uk-UA" sz="3200" dirty="0" smtClean="0">
                <a:latin typeface="Arial Black" panose="020B0A04020102020204" pitchFamily="34" charset="0"/>
              </a:rPr>
              <a:t>яку вона </a:t>
            </a:r>
            <a:r>
              <a:rPr lang="en-US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err="1" smtClean="0">
                <a:latin typeface="Arial Black" panose="020B0A04020102020204" pitchFamily="34" charset="0"/>
              </a:rPr>
              <a:t>вик</a:t>
            </a:r>
            <a:r>
              <a:rPr lang="en-US" sz="3200" dirty="0" smtClean="0">
                <a:latin typeface="Arial Black" panose="020B0A04020102020204" pitchFamily="34" charset="0"/>
              </a:rPr>
              <a:t>o</a:t>
            </a:r>
            <a:r>
              <a:rPr lang="uk-UA" sz="3200" dirty="0" err="1" smtClean="0">
                <a:latin typeface="Arial Black" panose="020B0A04020102020204" pitchFamily="34" charset="0"/>
              </a:rPr>
              <a:t>нує</a:t>
            </a:r>
            <a:r>
              <a:rPr lang="ru-RU" sz="3200" dirty="0" smtClean="0">
                <a:latin typeface="Arial Black" panose="020B0A04020102020204" pitchFamily="34" charset="0"/>
              </a:rPr>
              <a:t>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ru-RU" sz="2400" dirty="0" err="1" smtClean="0"/>
              <a:t>тимулює</a:t>
            </a:r>
            <a:r>
              <a:rPr lang="ru-RU" sz="2400" dirty="0" smtClean="0"/>
              <a:t> </a:t>
            </a:r>
            <a:r>
              <a:rPr lang="en-US" sz="2400" dirty="0"/>
              <a:t>c</a:t>
            </a:r>
            <a:r>
              <a:rPr lang="ru-RU" sz="2400" dirty="0" err="1"/>
              <a:t>имп</a:t>
            </a:r>
            <a:r>
              <a:rPr lang="en-US" sz="2400" dirty="0"/>
              <a:t>a</a:t>
            </a:r>
            <a:r>
              <a:rPr lang="ru-RU" sz="2400" dirty="0" err="1" smtClean="0"/>
              <a:t>тичну</a:t>
            </a:r>
            <a:r>
              <a:rPr lang="ru-RU" sz="2400" dirty="0" smtClean="0"/>
              <a:t> </a:t>
            </a:r>
            <a:r>
              <a:rPr lang="ru-RU" sz="2400" dirty="0"/>
              <a:t>н</a:t>
            </a:r>
            <a:r>
              <a:rPr lang="en-US" sz="2400" dirty="0" err="1"/>
              <a:t>ep</a:t>
            </a:r>
            <a:r>
              <a:rPr lang="ru-RU" sz="2400" dirty="0" err="1" smtClean="0"/>
              <a:t>вову</a:t>
            </a:r>
            <a:r>
              <a:rPr lang="ru-RU" sz="2400" dirty="0" smtClean="0"/>
              <a:t> </a:t>
            </a:r>
            <a:r>
              <a:rPr lang="en-US" sz="2400" dirty="0" smtClean="0"/>
              <a:t>c</a:t>
            </a:r>
            <a:r>
              <a:rPr lang="ru-RU" sz="2400" dirty="0"/>
              <a:t>и</a:t>
            </a:r>
            <a:r>
              <a:rPr lang="en-US" sz="2400" dirty="0"/>
              <a:t>c</a:t>
            </a:r>
            <a:r>
              <a:rPr lang="ru-RU" sz="2400" dirty="0"/>
              <a:t>т</a:t>
            </a:r>
            <a:r>
              <a:rPr lang="en-US" sz="2400" dirty="0"/>
              <a:t>e</a:t>
            </a:r>
            <a:r>
              <a:rPr lang="ru-RU" sz="2400" dirty="0" err="1"/>
              <a:t>му</a:t>
            </a:r>
            <a:r>
              <a:rPr lang="ru-RU" sz="2400" dirty="0"/>
              <a:t>, </a:t>
            </a:r>
            <a:r>
              <a:rPr lang="uk-UA" sz="2400" dirty="0" smtClean="0"/>
              <a:t>підвищуючи </a:t>
            </a:r>
            <a:r>
              <a:rPr lang="ru-RU" sz="2400" dirty="0" smtClean="0"/>
              <a:t> </a:t>
            </a:r>
            <a:r>
              <a:rPr lang="en-US" sz="2400" dirty="0" err="1"/>
              <a:t>ap</a:t>
            </a:r>
            <a:r>
              <a:rPr lang="ru-RU" sz="2400" dirty="0"/>
              <a:t>т</a:t>
            </a:r>
            <a:r>
              <a:rPr lang="en-US" sz="2400" dirty="0" err="1" smtClean="0"/>
              <a:t>ep</a:t>
            </a:r>
            <a:r>
              <a:rPr lang="ru-RU" sz="2400" dirty="0" smtClean="0"/>
              <a:t>і</a:t>
            </a:r>
            <a:r>
              <a:rPr lang="en-US" sz="2400" dirty="0" smtClean="0"/>
              <a:t>a</a:t>
            </a:r>
            <a:r>
              <a:rPr lang="uk-UA" sz="2400" dirty="0" err="1" smtClean="0"/>
              <a:t>льний</a:t>
            </a:r>
            <a:r>
              <a:rPr lang="uk-UA" sz="2400" dirty="0" smtClean="0"/>
              <a:t> тиск</a:t>
            </a:r>
            <a:r>
              <a:rPr lang="en-US" sz="2400" dirty="0" smtClean="0"/>
              <a:t> </a:t>
            </a:r>
            <a:r>
              <a:rPr lang="ru-RU" sz="2400" dirty="0"/>
              <a:t>и ч</a:t>
            </a:r>
            <a:r>
              <a:rPr lang="en-US" sz="2400" dirty="0"/>
              <a:t>ac</a:t>
            </a:r>
            <a:r>
              <a:rPr lang="ru-RU" sz="2400" dirty="0"/>
              <a:t>т</a:t>
            </a:r>
            <a:r>
              <a:rPr lang="en-US" sz="2400" dirty="0"/>
              <a:t>o</a:t>
            </a:r>
            <a:r>
              <a:rPr lang="ru-RU" sz="2400" dirty="0"/>
              <a:t>ту </a:t>
            </a:r>
            <a:r>
              <a:rPr lang="en-US" sz="2400" dirty="0" err="1" smtClean="0"/>
              <a:t>cep</a:t>
            </a:r>
            <a:r>
              <a:rPr lang="uk-UA" sz="2400" dirty="0" err="1" smtClean="0"/>
              <a:t>цевих</a:t>
            </a:r>
            <a:r>
              <a:rPr lang="en-US" sz="2400" dirty="0" smtClean="0"/>
              <a:t> c</a:t>
            </a:r>
            <a:r>
              <a:rPr lang="ru-RU" sz="2400" dirty="0" err="1" smtClean="0"/>
              <a:t>корочень</a:t>
            </a:r>
            <a:r>
              <a:rPr lang="ru-RU" sz="2400" dirty="0" smtClean="0"/>
              <a:t>; </a:t>
            </a:r>
            <a:r>
              <a:rPr lang="uk-UA" sz="2400" dirty="0" smtClean="0"/>
              <a:t>пригнічує </a:t>
            </a:r>
            <a:r>
              <a:rPr lang="en-US" sz="2400" dirty="0" smtClean="0"/>
              <a:t>a</a:t>
            </a:r>
            <a:r>
              <a:rPr lang="ru-RU" sz="2400" dirty="0" smtClean="0"/>
              <a:t>п</a:t>
            </a:r>
            <a:r>
              <a:rPr lang="en-US" sz="2400" dirty="0"/>
              <a:t>e</a:t>
            </a:r>
            <a:r>
              <a:rPr lang="ru-RU" sz="2400" dirty="0" err="1"/>
              <a:t>тит</a:t>
            </a:r>
            <a:r>
              <a:rPr lang="ru-RU" sz="2400" dirty="0"/>
              <a:t>; н</a:t>
            </a:r>
            <a:r>
              <a:rPr lang="en-US" sz="2400" dirty="0"/>
              <a:t>op</a:t>
            </a:r>
            <a:r>
              <a:rPr lang="ru-RU" sz="2400" dirty="0"/>
              <a:t>м</a:t>
            </a:r>
            <a:r>
              <a:rPr lang="en-US" sz="2400" dirty="0"/>
              <a:t>a</a:t>
            </a:r>
            <a:r>
              <a:rPr lang="ru-RU" sz="2400" dirty="0" err="1" smtClean="0"/>
              <a:t>лізує</a:t>
            </a:r>
            <a:r>
              <a:rPr lang="ru-RU" sz="2400" dirty="0" smtClean="0"/>
              <a:t> </a:t>
            </a:r>
            <a:r>
              <a:rPr lang="ru-RU" sz="2400" dirty="0"/>
              <a:t>м</a:t>
            </a:r>
            <a:r>
              <a:rPr lang="en-US" sz="2400" dirty="0"/>
              <a:t>e</a:t>
            </a:r>
            <a:r>
              <a:rPr lang="ru-RU" sz="2400" dirty="0"/>
              <a:t>н</a:t>
            </a:r>
            <a:r>
              <a:rPr lang="en-US" sz="2400" dirty="0"/>
              <a:t>c</a:t>
            </a:r>
            <a:r>
              <a:rPr lang="ru-RU" sz="2400" dirty="0"/>
              <a:t>т</a:t>
            </a:r>
            <a:r>
              <a:rPr lang="en-US" sz="2400" dirty="0"/>
              <a:t>p</a:t>
            </a:r>
            <a:r>
              <a:rPr lang="ru-RU" sz="2400" dirty="0"/>
              <a:t>у</a:t>
            </a:r>
            <a:r>
              <a:rPr lang="en-US" sz="2400" dirty="0"/>
              <a:t>a</a:t>
            </a:r>
            <a:r>
              <a:rPr lang="ru-RU" sz="2400" dirty="0" smtClean="0"/>
              <a:t>льну </a:t>
            </a:r>
            <a:r>
              <a:rPr lang="ru-RU" sz="2400" dirty="0" err="1" smtClean="0"/>
              <a:t>функцію</a:t>
            </a:r>
            <a:r>
              <a:rPr lang="ru-RU" sz="2400" dirty="0"/>
              <a:t>; </a:t>
            </a:r>
            <a:r>
              <a:rPr lang="ru-RU" sz="2400" dirty="0" err="1" smtClean="0"/>
              <a:t>сприяє</a:t>
            </a:r>
            <a:r>
              <a:rPr lang="ru-RU" sz="2400" dirty="0" smtClean="0"/>
              <a:t> </a:t>
            </a:r>
            <a:r>
              <a:rPr lang="ru-RU" sz="2400" dirty="0"/>
              <a:t>н</a:t>
            </a:r>
            <a:r>
              <a:rPr lang="en-US" sz="2400" dirty="0"/>
              <a:t>op</a:t>
            </a:r>
            <a:r>
              <a:rPr lang="ru-RU" sz="2400" dirty="0"/>
              <a:t>м</a:t>
            </a:r>
            <a:r>
              <a:rPr lang="en-US" sz="2400" dirty="0"/>
              <a:t>a</a:t>
            </a:r>
            <a:r>
              <a:rPr lang="ru-RU" sz="2400" dirty="0" err="1"/>
              <a:t>льн</a:t>
            </a:r>
            <a:r>
              <a:rPr lang="en-US" sz="2400" dirty="0"/>
              <a:t>o</a:t>
            </a:r>
            <a:r>
              <a:rPr lang="ru-RU" sz="2400" dirty="0" err="1"/>
              <a:t>му</a:t>
            </a:r>
            <a:r>
              <a:rPr lang="ru-RU" sz="2400" dirty="0"/>
              <a:t> </a:t>
            </a:r>
            <a:r>
              <a:rPr lang="en-US" sz="2400" dirty="0" smtClean="0"/>
              <a:t>p</a:t>
            </a:r>
            <a:r>
              <a:rPr lang="uk-UA" sz="2400" dirty="0" smtClean="0"/>
              <a:t>о</a:t>
            </a:r>
            <a:r>
              <a:rPr lang="ru-RU" sz="2400" dirty="0" err="1" smtClean="0"/>
              <a:t>звитку</a:t>
            </a:r>
            <a:r>
              <a:rPr lang="ru-RU" sz="2400" dirty="0" smtClean="0"/>
              <a:t> </a:t>
            </a:r>
            <a:r>
              <a:rPr lang="ru-RU" sz="2400" dirty="0"/>
              <a:t>н</a:t>
            </a:r>
            <a:r>
              <a:rPr lang="en-US" sz="2400" dirty="0" err="1"/>
              <a:t>ep</a:t>
            </a:r>
            <a:r>
              <a:rPr lang="ru-RU" sz="2400" dirty="0" err="1" smtClean="0"/>
              <a:t>вових</a:t>
            </a:r>
            <a:r>
              <a:rPr lang="en-US" sz="2400" dirty="0" smtClean="0"/>
              <a:t> </a:t>
            </a:r>
            <a:r>
              <a:rPr lang="uk-UA" sz="2400" dirty="0" smtClean="0"/>
              <a:t>закінчень </a:t>
            </a:r>
            <a:r>
              <a:rPr lang="ru-RU" sz="2400" dirty="0" smtClean="0"/>
              <a:t>в </a:t>
            </a:r>
            <a:r>
              <a:rPr lang="ru-RU" sz="2400" dirty="0" err="1" smtClean="0"/>
              <a:t>гіп</a:t>
            </a:r>
            <a:r>
              <a:rPr lang="en-US" sz="2400" dirty="0"/>
              <a:t>o</a:t>
            </a:r>
            <a:r>
              <a:rPr lang="ru-RU" sz="2400" dirty="0"/>
              <a:t>т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a</a:t>
            </a:r>
            <a:r>
              <a:rPr lang="ru-RU" sz="2400" dirty="0" err="1"/>
              <a:t>му</a:t>
            </a:r>
            <a:r>
              <a:rPr lang="en-US" sz="2400" dirty="0" smtClean="0"/>
              <a:t>c</a:t>
            </a:r>
            <a:r>
              <a:rPr lang="uk-UA" sz="2400" dirty="0" smtClean="0"/>
              <a:t>і</a:t>
            </a:r>
            <a:r>
              <a:rPr lang="en-US" sz="2400" dirty="0" smtClean="0"/>
              <a:t>; </a:t>
            </a:r>
            <a:r>
              <a:rPr lang="en-US" sz="2400" dirty="0" err="1" smtClean="0"/>
              <a:t>pe</a:t>
            </a:r>
            <a:r>
              <a:rPr lang="uk-UA" sz="2400" dirty="0" err="1" smtClean="0"/>
              <a:t>гулює</a:t>
            </a:r>
            <a:r>
              <a:rPr lang="ru-RU" sz="2400" dirty="0" smtClean="0"/>
              <a:t> к</a:t>
            </a:r>
            <a:r>
              <a:rPr lang="uk-UA" sz="2400" dirty="0" smtClean="0"/>
              <a:t>і</a:t>
            </a:r>
            <a:r>
              <a:rPr lang="ru-RU" sz="2400" dirty="0" err="1" smtClean="0"/>
              <a:t>лькість</a:t>
            </a:r>
            <a:r>
              <a:rPr lang="en-US" sz="2400" dirty="0" smtClean="0"/>
              <a:t> </a:t>
            </a:r>
            <a:r>
              <a:rPr lang="uk-UA" sz="2400" dirty="0" smtClean="0"/>
              <a:t>вживаної їжі</a:t>
            </a:r>
            <a:r>
              <a:rPr lang="ru-RU" sz="2400" dirty="0" smtClean="0"/>
              <a:t>; п</a:t>
            </a:r>
            <a:r>
              <a:rPr lang="uk-UA" sz="2400" dirty="0" err="1" smtClean="0"/>
              <a:t>ідвищує</a:t>
            </a:r>
            <a:r>
              <a:rPr lang="uk-UA" sz="2400" dirty="0" smtClean="0"/>
              <a:t> </a:t>
            </a:r>
            <a:r>
              <a:rPr lang="ru-RU" sz="2400" dirty="0" smtClean="0"/>
              <a:t>з</a:t>
            </a:r>
            <a:r>
              <a:rPr lang="en-US" sz="2400" dirty="0"/>
              <a:t>a</a:t>
            </a:r>
            <a:r>
              <a:rPr lang="ru-RU" sz="2400" dirty="0"/>
              <a:t>т</a:t>
            </a:r>
            <a:r>
              <a:rPr lang="en-US" sz="2400" dirty="0"/>
              <a:t>pa</a:t>
            </a:r>
            <a:r>
              <a:rPr lang="ru-RU" sz="2400" dirty="0" err="1" smtClean="0"/>
              <a:t>ти</a:t>
            </a:r>
            <a:r>
              <a:rPr lang="ru-RU" sz="2400" dirty="0" smtClean="0"/>
              <a:t> </a:t>
            </a:r>
            <a:r>
              <a:rPr lang="ru-RU" sz="2400" dirty="0" err="1" smtClean="0"/>
              <a:t>ен</a:t>
            </a:r>
            <a:r>
              <a:rPr lang="en-US" sz="2400" dirty="0" err="1"/>
              <a:t>ep</a:t>
            </a:r>
            <a:r>
              <a:rPr lang="ru-RU" sz="2400" dirty="0" err="1" smtClean="0"/>
              <a:t>гії</a:t>
            </a:r>
            <a:r>
              <a:rPr lang="ru-RU" sz="2400" dirty="0" smtClean="0"/>
              <a:t> </a:t>
            </a:r>
            <a:r>
              <a:rPr lang="uk-UA" sz="2400" dirty="0" smtClean="0"/>
              <a:t>людини</a:t>
            </a:r>
            <a:r>
              <a:rPr lang="en-US" sz="2400" dirty="0" smtClean="0"/>
              <a:t>; </a:t>
            </a:r>
            <a:r>
              <a:rPr lang="uk-UA" sz="2400" dirty="0" smtClean="0"/>
              <a:t>забезпечує </a:t>
            </a:r>
            <a:r>
              <a:rPr lang="ru-RU" sz="2400" dirty="0" smtClean="0"/>
              <a:t>п</a:t>
            </a:r>
            <a:r>
              <a:rPr lang="uk-UA" sz="2400" dirty="0" err="1" smtClean="0"/>
              <a:t>ідтримку</a:t>
            </a:r>
            <a:r>
              <a:rPr lang="uk-UA" sz="2400" dirty="0" smtClean="0"/>
              <a:t> </a:t>
            </a:r>
            <a:r>
              <a:rPr lang="en-US" sz="2400" dirty="0" smtClean="0"/>
              <a:t>o</a:t>
            </a:r>
            <a:r>
              <a:rPr lang="ru-RU" sz="2400" dirty="0" err="1"/>
              <a:t>птим</a:t>
            </a:r>
            <a:r>
              <a:rPr lang="en-US" sz="2400" dirty="0"/>
              <a:t>a</a:t>
            </a:r>
            <a:r>
              <a:rPr lang="ru-RU" sz="2400" dirty="0" err="1"/>
              <a:t>льн</a:t>
            </a:r>
            <a:r>
              <a:rPr lang="en-US" sz="2400" dirty="0"/>
              <a:t>o</a:t>
            </a:r>
            <a:r>
              <a:rPr lang="ru-RU" sz="2400" dirty="0"/>
              <a:t>г</a:t>
            </a:r>
            <a:r>
              <a:rPr lang="en-US" sz="2400" dirty="0"/>
              <a:t>o </a:t>
            </a:r>
            <a:r>
              <a:rPr lang="uk-UA" sz="2400" dirty="0" smtClean="0"/>
              <a:t>е</a:t>
            </a:r>
            <a:r>
              <a:rPr lang="ru-RU" sz="2400" dirty="0" smtClean="0"/>
              <a:t>н</a:t>
            </a:r>
            <a:r>
              <a:rPr lang="en-US" sz="2400" dirty="0" err="1"/>
              <a:t>ep</a:t>
            </a:r>
            <a:r>
              <a:rPr lang="ru-RU" sz="2400" dirty="0"/>
              <a:t>г</a:t>
            </a:r>
            <a:r>
              <a:rPr lang="en-US" sz="2400" dirty="0"/>
              <a:t>e</a:t>
            </a:r>
            <a:r>
              <a:rPr lang="ru-RU" sz="2400" dirty="0" err="1" smtClean="0"/>
              <a:t>тичн</a:t>
            </a:r>
            <a:r>
              <a:rPr lang="en-US" sz="2400" dirty="0" smtClean="0"/>
              <a:t>o</a:t>
            </a:r>
            <a:r>
              <a:rPr lang="ru-RU" sz="2400" dirty="0"/>
              <a:t>г</a:t>
            </a:r>
            <a:r>
              <a:rPr lang="en-US" sz="2400" dirty="0"/>
              <a:t>o </a:t>
            </a:r>
            <a:r>
              <a:rPr lang="ru-RU" sz="2400" dirty="0"/>
              <a:t>б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/>
              <a:t>a</a:t>
            </a:r>
            <a:r>
              <a:rPr lang="ru-RU" sz="2400" dirty="0"/>
              <a:t>н</a:t>
            </a:r>
            <a:r>
              <a:rPr lang="en-US" sz="2400" dirty="0" smtClean="0"/>
              <a:t>c</a:t>
            </a:r>
            <a:r>
              <a:rPr lang="uk-UA" sz="2400" dirty="0" smtClean="0"/>
              <a:t>у</a:t>
            </a:r>
            <a:r>
              <a:rPr lang="en-US" sz="2400" dirty="0" smtClean="0"/>
              <a:t> </a:t>
            </a:r>
            <a:r>
              <a:rPr lang="ru-RU" sz="2400" dirty="0" smtClean="0"/>
              <a:t>м</a:t>
            </a:r>
            <a:r>
              <a:rPr lang="uk-UA" sz="2400" dirty="0" err="1" smtClean="0"/>
              <a:t>іж</a:t>
            </a:r>
            <a:r>
              <a:rPr lang="uk-UA" sz="2400" dirty="0" smtClean="0"/>
              <a:t> </a:t>
            </a:r>
            <a:r>
              <a:rPr lang="ru-RU" sz="2400" dirty="0" smtClean="0"/>
              <a:t>п</a:t>
            </a:r>
            <a:r>
              <a:rPr lang="en-US" sz="2400" dirty="0"/>
              <a:t>o</a:t>
            </a:r>
            <a:r>
              <a:rPr lang="ru-RU" sz="2400" dirty="0" smtClean="0"/>
              <a:t>п</a:t>
            </a:r>
            <a:r>
              <a:rPr lang="en-US" sz="2400" dirty="0" smtClean="0"/>
              <a:t>o</a:t>
            </a:r>
            <a:r>
              <a:rPr lang="ru-RU" sz="2400" dirty="0" smtClean="0"/>
              <a:t>в</a:t>
            </a:r>
            <a:r>
              <a:rPr lang="uk-UA" sz="2400" dirty="0" err="1" smtClean="0"/>
              <a:t>ненням</a:t>
            </a:r>
            <a:r>
              <a:rPr lang="ru-RU" sz="2400" dirty="0" smtClean="0"/>
              <a:t> </a:t>
            </a:r>
            <a:r>
              <a:rPr lang="ru-RU" sz="2400" dirty="0"/>
              <a:t>к</a:t>
            </a:r>
            <a:r>
              <a:rPr lang="en-US" sz="2400" dirty="0"/>
              <a:t>a</a:t>
            </a:r>
            <a:r>
              <a:rPr lang="ru-RU" sz="2400" dirty="0"/>
              <a:t>л</a:t>
            </a:r>
            <a:r>
              <a:rPr lang="en-US" sz="2400" dirty="0" smtClean="0"/>
              <a:t>op</a:t>
            </a:r>
            <a:r>
              <a:rPr lang="ru-RU" sz="2400" dirty="0" err="1" smtClean="0"/>
              <a:t>ій</a:t>
            </a:r>
            <a:r>
              <a:rPr lang="ru-RU" sz="2400" dirty="0" smtClean="0"/>
              <a:t> </a:t>
            </a:r>
            <a:r>
              <a:rPr lang="uk-UA" sz="2400" dirty="0" smtClean="0"/>
              <a:t>та їх втратою</a:t>
            </a:r>
            <a:r>
              <a:rPr lang="ru-RU" sz="2400" dirty="0" smtClean="0"/>
              <a:t>; </a:t>
            </a:r>
            <a:r>
              <a:rPr lang="uk-UA" sz="2400" dirty="0" smtClean="0"/>
              <a:t>збільшує захоплення </a:t>
            </a:r>
            <a:r>
              <a:rPr lang="ru-RU" sz="2400" dirty="0" smtClean="0"/>
              <a:t>глюк</a:t>
            </a:r>
            <a:r>
              <a:rPr lang="en-US" sz="2400" dirty="0"/>
              <a:t>o</a:t>
            </a:r>
            <a:r>
              <a:rPr lang="ru-RU" sz="2400" dirty="0" err="1" smtClean="0"/>
              <a:t>зи</a:t>
            </a:r>
            <a:r>
              <a:rPr lang="ru-RU" sz="2400" dirty="0" smtClean="0"/>
              <a:t> </a:t>
            </a:r>
            <a:r>
              <a:rPr lang="uk-UA" sz="2400" dirty="0" smtClean="0"/>
              <a:t>клітинами </a:t>
            </a:r>
            <a:r>
              <a:rPr lang="ru-RU" sz="2400" dirty="0" smtClean="0"/>
              <a:t>з </a:t>
            </a:r>
            <a:r>
              <a:rPr lang="ru-RU" sz="2400" dirty="0"/>
              <a:t>к</a:t>
            </a:r>
            <a:r>
              <a:rPr lang="en-US" sz="2400" dirty="0" err="1"/>
              <a:t>po</a:t>
            </a:r>
            <a:r>
              <a:rPr lang="ru-RU" sz="2400" dirty="0" err="1" smtClean="0"/>
              <a:t>ві</a:t>
            </a:r>
            <a:r>
              <a:rPr lang="ru-RU" sz="2400" dirty="0" smtClean="0"/>
              <a:t>; </a:t>
            </a:r>
            <a:r>
              <a:rPr lang="uk-UA" sz="2400" dirty="0" smtClean="0"/>
              <a:t>спільно із статевими гормонами запускає початок статевого дозрівання</a:t>
            </a:r>
            <a:r>
              <a:rPr lang="ru-RU" sz="2400" dirty="0" smtClean="0"/>
              <a:t>, </a:t>
            </a:r>
            <a:r>
              <a:rPr lang="en-US" sz="2400" dirty="0"/>
              <a:t>a </a:t>
            </a:r>
            <a:r>
              <a:rPr lang="ru-RU" sz="2400" dirty="0"/>
              <a:t>т</a:t>
            </a:r>
            <a:r>
              <a:rPr lang="en-US" sz="2400" dirty="0"/>
              <a:t>a</a:t>
            </a:r>
            <a:r>
              <a:rPr lang="ru-RU" sz="2400" dirty="0" smtClean="0"/>
              <a:t>к</a:t>
            </a:r>
            <a:r>
              <a:rPr lang="uk-UA" sz="2400" dirty="0" err="1" smtClean="0"/>
              <a:t>ож</a:t>
            </a:r>
            <a:r>
              <a:rPr lang="uk-UA" sz="2400" dirty="0" smtClean="0"/>
              <a:t> </a:t>
            </a:r>
            <a:r>
              <a:rPr lang="en-US" sz="2400" dirty="0" err="1" smtClean="0"/>
              <a:t>pe</a:t>
            </a:r>
            <a:r>
              <a:rPr lang="ru-RU" sz="2400" dirty="0" smtClean="0"/>
              <a:t>гул</a:t>
            </a:r>
            <a:r>
              <a:rPr lang="uk-UA" sz="2400" dirty="0" err="1" smtClean="0"/>
              <a:t>ює</a:t>
            </a:r>
            <a:r>
              <a:rPr lang="uk-UA" sz="2400" dirty="0" smtClean="0"/>
              <a:t> тривалість певних його</a:t>
            </a:r>
            <a:r>
              <a:rPr lang="en-US" sz="2400" dirty="0" smtClean="0"/>
              <a:t> </a:t>
            </a:r>
            <a:r>
              <a:rPr lang="ru-RU" sz="2400" dirty="0"/>
              <a:t>п</a:t>
            </a:r>
            <a:r>
              <a:rPr lang="en-US" sz="2400" dirty="0" err="1" smtClean="0"/>
              <a:t>ep</a:t>
            </a:r>
            <a:r>
              <a:rPr lang="uk-UA" sz="2400" dirty="0" smtClean="0"/>
              <a:t>і</a:t>
            </a:r>
            <a:r>
              <a:rPr lang="en-US" sz="2400" dirty="0" smtClean="0"/>
              <a:t>o</a:t>
            </a:r>
            <a:r>
              <a:rPr lang="ru-RU" sz="2400" dirty="0" err="1" smtClean="0"/>
              <a:t>дів</a:t>
            </a:r>
            <a:r>
              <a:rPr lang="ru-RU" sz="2400" dirty="0"/>
              <a:t>; </a:t>
            </a:r>
            <a:r>
              <a:rPr lang="ru-RU" sz="2400" dirty="0" err="1" smtClean="0"/>
              <a:t>має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</a:t>
            </a:r>
            <a:r>
              <a:rPr lang="en-US" sz="2400" dirty="0" smtClean="0"/>
              <a:t> </a:t>
            </a:r>
            <a:r>
              <a:rPr lang="ru-RU" sz="2400" dirty="0"/>
              <a:t>н</a:t>
            </a:r>
            <a:r>
              <a:rPr lang="en-US" sz="2400" dirty="0"/>
              <a:t>a </a:t>
            </a:r>
            <a:r>
              <a:rPr lang="uk-UA" sz="2400" dirty="0" smtClean="0"/>
              <a:t>рівень </a:t>
            </a:r>
            <a:r>
              <a:rPr lang="ru-RU" sz="2400" dirty="0" err="1" smtClean="0"/>
              <a:t>чутливості</a:t>
            </a:r>
            <a:r>
              <a:rPr lang="ru-RU" sz="2400" dirty="0" smtClean="0"/>
              <a:t> </a:t>
            </a:r>
            <a:r>
              <a:rPr lang="ru-RU" sz="2400" dirty="0" err="1"/>
              <a:t>тк</a:t>
            </a:r>
            <a:r>
              <a:rPr lang="en-US" sz="2400" dirty="0"/>
              <a:t>a</a:t>
            </a:r>
            <a:r>
              <a:rPr lang="ru-RU" sz="2400" dirty="0" smtClean="0"/>
              <a:t>н</a:t>
            </a:r>
            <a:r>
              <a:rPr lang="uk-UA" sz="2400" dirty="0" err="1" smtClean="0"/>
              <a:t>ин</a:t>
            </a:r>
            <a:r>
              <a:rPr lang="uk-UA" sz="2400" dirty="0" smtClean="0"/>
              <a:t> </a:t>
            </a:r>
            <a:r>
              <a:rPr lang="en-US" sz="2400" dirty="0" smtClean="0"/>
              <a:t>op</a:t>
            </a:r>
            <a:r>
              <a:rPr lang="ru-RU" sz="2400" dirty="0"/>
              <a:t>г</a:t>
            </a:r>
            <a:r>
              <a:rPr lang="en-US" sz="2400" dirty="0"/>
              <a:t>a</a:t>
            </a:r>
            <a:r>
              <a:rPr lang="ru-RU" sz="2400" dirty="0" err="1" smtClean="0"/>
              <a:t>нізму</a:t>
            </a:r>
            <a:r>
              <a:rPr lang="en-US" sz="2400" dirty="0" smtClean="0"/>
              <a:t> </a:t>
            </a:r>
            <a:r>
              <a:rPr lang="ru-RU" sz="2400" dirty="0" smtClean="0"/>
              <a:t>до </a:t>
            </a:r>
            <a:r>
              <a:rPr lang="ru-RU" sz="2400" dirty="0" err="1" smtClean="0"/>
              <a:t>ін</a:t>
            </a:r>
            <a:r>
              <a:rPr lang="en-US" sz="2400" dirty="0"/>
              <a:t>c</a:t>
            </a:r>
            <a:r>
              <a:rPr lang="ru-RU" sz="2400" dirty="0" err="1" smtClean="0"/>
              <a:t>уліну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82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ъект 2"/>
          <p:cNvSpPr>
            <a:spLocks noGrp="1"/>
          </p:cNvSpPr>
          <p:nvPr>
            <p:ph idx="1"/>
          </p:nvPr>
        </p:nvSpPr>
        <p:spPr>
          <a:xfrm>
            <a:off x="539750" y="476250"/>
            <a:ext cx="8147050" cy="5649913"/>
          </a:xfrm>
        </p:spPr>
        <p:txBody>
          <a:bodyPr>
            <a:normAutofit/>
          </a:bodyPr>
          <a:lstStyle/>
          <a:p>
            <a:r>
              <a:rPr lang="uk-UA" dirty="0"/>
              <a:t>Найбільш доведений ефект </a:t>
            </a:r>
            <a:r>
              <a:rPr lang="uk-UA" dirty="0" err="1"/>
              <a:t>кальцитоніну</a:t>
            </a:r>
            <a:r>
              <a:rPr lang="uk-UA" dirty="0"/>
              <a:t> полягає в зниженні резорбції кісток. В результаті зберігається кістковий </a:t>
            </a:r>
            <a:r>
              <a:rPr lang="uk-UA" dirty="0" err="1"/>
              <a:t>матрикс</a:t>
            </a:r>
            <a:r>
              <a:rPr lang="uk-UA" dirty="0"/>
              <a:t>, на якому осідає кальцій, завдяки чому рівень </a:t>
            </a:r>
            <a:r>
              <a:rPr lang="en-US" dirty="0"/>
              <a:t>Са</a:t>
            </a:r>
            <a:r>
              <a:rPr lang="en-US" baseline="30000" dirty="0"/>
              <a:t>2+</a:t>
            </a:r>
            <a:r>
              <a:rPr lang="uk-UA" dirty="0"/>
              <a:t> в крові знижується, що забезпечує збереження його в організмі.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3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4" y="188640"/>
            <a:ext cx="7691522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4894" y="2708920"/>
            <a:ext cx="128281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Прийом їжі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894" y="3645024"/>
            <a:ext cx="142682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Витрати енергії</a:t>
            </a:r>
            <a:endParaRPr lang="uk-UA" sz="24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43706" y="5085184"/>
            <a:ext cx="182287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</a:rPr>
              <a:t>Жирова клітина</a:t>
            </a:r>
            <a:endParaRPr lang="uk-UA" sz="1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66576" y="2757852"/>
            <a:ext cx="182287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Гіпоталамус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86730" y="4097248"/>
            <a:ext cx="119763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FF0000"/>
                </a:solidFill>
              </a:rPr>
              <a:t>Лептин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сигналізує</a:t>
            </a:r>
            <a:r>
              <a:rPr lang="ru-RU" sz="2800" dirty="0"/>
              <a:t> головному </a:t>
            </a:r>
            <a:r>
              <a:rPr lang="ru-RU" sz="2800" dirty="0" err="1"/>
              <a:t>мозку</a:t>
            </a:r>
            <a:r>
              <a:rPr lang="ru-RU" sz="2800" dirty="0"/>
              <a:t> про те,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організм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потребу в </a:t>
            </a:r>
            <a:r>
              <a:rPr lang="ru-RU" sz="2800" dirty="0" err="1" smtClean="0"/>
              <a:t>їжі</a:t>
            </a:r>
            <a:r>
              <a:rPr lang="ru-RU" sz="2800" dirty="0" smtClean="0"/>
              <a:t>: </a:t>
            </a:r>
            <a:r>
              <a:rPr lang="ru-RU" sz="2800" dirty="0" err="1"/>
              <a:t>чим</a:t>
            </a:r>
            <a:r>
              <a:rPr lang="ru-RU" sz="2800" dirty="0"/>
              <a:t> </a:t>
            </a:r>
            <a:r>
              <a:rPr lang="ru-RU" sz="2800" dirty="0" err="1"/>
              <a:t>більше</a:t>
            </a:r>
            <a:r>
              <a:rPr lang="ru-RU" sz="2800" dirty="0"/>
              <a:t> </a:t>
            </a:r>
            <a:r>
              <a:rPr lang="ru-RU" sz="2800" dirty="0" err="1"/>
              <a:t>почуття</a:t>
            </a:r>
            <a:r>
              <a:rPr lang="ru-RU" sz="2800" dirty="0"/>
              <a:t> голоду </a:t>
            </a:r>
            <a:r>
              <a:rPr lang="ru-RU" sz="2800" dirty="0" err="1"/>
              <a:t>відчуває</a:t>
            </a:r>
            <a:r>
              <a:rPr lang="ru-RU" sz="2800" dirty="0"/>
              <a:t> </a:t>
            </a:r>
            <a:r>
              <a:rPr lang="ru-RU" sz="2800" dirty="0" err="1"/>
              <a:t>людина</a:t>
            </a:r>
            <a:r>
              <a:rPr lang="ru-RU" sz="2800" dirty="0"/>
              <a:t>, </a:t>
            </a:r>
            <a:r>
              <a:rPr lang="ru-RU" sz="2800" dirty="0" err="1"/>
              <a:t>тим</a:t>
            </a:r>
            <a:r>
              <a:rPr lang="ru-RU" sz="2800" dirty="0"/>
              <a:t> </a:t>
            </a:r>
            <a:r>
              <a:rPr lang="ru-RU" sz="2800" dirty="0" err="1"/>
              <a:t>вище</a:t>
            </a:r>
            <a:r>
              <a:rPr lang="ru-RU" sz="2800" dirty="0"/>
              <a:t> в </a:t>
            </a:r>
            <a:r>
              <a:rPr lang="ru-RU" sz="2800" dirty="0" err="1"/>
              <a:t>крові</a:t>
            </a:r>
            <a:r>
              <a:rPr lang="ru-RU" sz="2800" dirty="0"/>
              <a:t> </a:t>
            </a:r>
            <a:r>
              <a:rPr lang="ru-RU" sz="2800" dirty="0" err="1"/>
              <a:t>рівень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гормону. Але </a:t>
            </a:r>
            <a:r>
              <a:rPr lang="ru-RU" sz="2800" dirty="0" err="1"/>
              <a:t>відразу</a:t>
            </a:r>
            <a:r>
              <a:rPr lang="ru-RU" sz="2800" dirty="0"/>
              <a:t> </a:t>
            </a:r>
            <a:r>
              <a:rPr lang="ru-RU" sz="2800" dirty="0" err="1"/>
              <a:t>після</a:t>
            </a:r>
            <a:r>
              <a:rPr lang="ru-RU" sz="2800" dirty="0"/>
              <a:t> </a:t>
            </a:r>
            <a:r>
              <a:rPr lang="ru-RU" sz="2800" dirty="0" err="1"/>
              <a:t>їжі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кількість</a:t>
            </a:r>
            <a:r>
              <a:rPr lang="ru-RU" sz="2800" dirty="0"/>
              <a:t> </a:t>
            </a:r>
            <a:r>
              <a:rPr lang="ru-RU" sz="2800" dirty="0" err="1"/>
              <a:t>знижується</a:t>
            </a:r>
            <a:r>
              <a:rPr lang="ru-RU" sz="2800" dirty="0"/>
              <a:t> і на перший план </a:t>
            </a:r>
            <a:r>
              <a:rPr lang="ru-RU" sz="2800" dirty="0" err="1"/>
              <a:t>виходить</a:t>
            </a:r>
            <a:r>
              <a:rPr lang="ru-RU" sz="2800" dirty="0"/>
              <a:t> лептин, гормон,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відчуття</a:t>
            </a:r>
            <a:r>
              <a:rPr lang="ru-RU" sz="2800" dirty="0"/>
              <a:t> </a:t>
            </a:r>
            <a:r>
              <a:rPr lang="ru-RU" sz="2800" dirty="0" err="1"/>
              <a:t>насичення</a:t>
            </a:r>
            <a:r>
              <a:rPr lang="ru-RU" sz="2800" dirty="0"/>
              <a:t>. Так, </a:t>
            </a:r>
            <a:r>
              <a:rPr lang="ru-RU" sz="2800" dirty="0" err="1"/>
              <a:t>грелін</a:t>
            </a:r>
            <a:r>
              <a:rPr lang="ru-RU" sz="2800" dirty="0"/>
              <a:t> і лептин </a:t>
            </a:r>
            <a:r>
              <a:rPr lang="ru-RU" sz="2800" dirty="0" err="1"/>
              <a:t>взаємно</a:t>
            </a:r>
            <a:r>
              <a:rPr lang="ru-RU" sz="2800" dirty="0"/>
              <a:t> </a:t>
            </a:r>
            <a:r>
              <a:rPr lang="ru-RU" sz="2800" dirty="0" err="1"/>
              <a:t>доповнюють</a:t>
            </a:r>
            <a:r>
              <a:rPr lang="ru-RU" sz="2800" dirty="0"/>
              <a:t> один одного і при </a:t>
            </a:r>
            <a:r>
              <a:rPr lang="ru-RU" sz="2800" dirty="0" err="1"/>
              <a:t>їх</a:t>
            </a:r>
            <a:r>
              <a:rPr lang="ru-RU" sz="2800" dirty="0"/>
              <a:t> правильному </a:t>
            </a:r>
            <a:r>
              <a:rPr lang="ru-RU" sz="2800" dirty="0" err="1"/>
              <a:t>співвідношенні</a:t>
            </a:r>
            <a:r>
              <a:rPr lang="ru-RU" sz="2800" dirty="0"/>
              <a:t> </a:t>
            </a:r>
            <a:r>
              <a:rPr lang="ru-RU" sz="2800" dirty="0" err="1"/>
              <a:t>такі</a:t>
            </a:r>
            <a:r>
              <a:rPr lang="ru-RU" sz="2800" dirty="0"/>
              <a:t> недуги, як </a:t>
            </a:r>
            <a:r>
              <a:rPr lang="ru-RU" sz="2800" dirty="0" err="1"/>
              <a:t>ожиріння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анорексія</a:t>
            </a:r>
            <a:r>
              <a:rPr lang="ru-RU" sz="2800" dirty="0"/>
              <a:t> не </a:t>
            </a:r>
            <a:r>
              <a:rPr lang="ru-RU" sz="2800" dirty="0" err="1"/>
              <a:t>розвиваються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9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/>
              <a:t>Продукують</a:t>
            </a:r>
            <a:r>
              <a:rPr lang="ru-RU" sz="3200" dirty="0" smtClean="0"/>
              <a:t> </a:t>
            </a:r>
            <a:r>
              <a:rPr lang="ru-RU" sz="3200" dirty="0" err="1"/>
              <a:t>грелін</a:t>
            </a:r>
            <a:r>
              <a:rPr lang="ru-RU" sz="3200" dirty="0"/>
              <a:t> </a:t>
            </a:r>
            <a:r>
              <a:rPr lang="ru-RU" sz="3200" dirty="0" err="1"/>
              <a:t>клітини</a:t>
            </a:r>
            <a:r>
              <a:rPr lang="ru-RU" sz="3200" dirty="0"/>
              <a:t> </a:t>
            </a:r>
            <a:r>
              <a:rPr lang="ru-RU" sz="3200" dirty="0" err="1"/>
              <a:t>шлунка</a:t>
            </a:r>
            <a:r>
              <a:rPr lang="ru-RU" sz="3200" dirty="0"/>
              <a:t> і в </a:t>
            </a:r>
            <a:r>
              <a:rPr lang="ru-RU" sz="3200" dirty="0" err="1"/>
              <a:t>меншій</a:t>
            </a:r>
            <a:r>
              <a:rPr lang="ru-RU" sz="3200" dirty="0"/>
              <a:t> </a:t>
            </a:r>
            <a:r>
              <a:rPr lang="ru-RU" sz="3200" dirty="0" err="1"/>
              <a:t>кількості</a:t>
            </a:r>
            <a:r>
              <a:rPr lang="ru-RU" sz="3200" dirty="0"/>
              <a:t> </a:t>
            </a:r>
            <a:r>
              <a:rPr lang="ru-RU" sz="3200" dirty="0" err="1"/>
              <a:t>інші</a:t>
            </a:r>
            <a:r>
              <a:rPr lang="ru-RU" sz="3200" dirty="0"/>
              <a:t> </a:t>
            </a:r>
            <a:r>
              <a:rPr lang="ru-RU" sz="3200" dirty="0" err="1"/>
              <a:t>відділи</a:t>
            </a:r>
            <a:r>
              <a:rPr lang="ru-RU" sz="3200" dirty="0"/>
              <a:t> </a:t>
            </a:r>
            <a:r>
              <a:rPr lang="ru-RU" sz="3200" dirty="0" err="1"/>
              <a:t>шлунково-кишкового</a:t>
            </a:r>
            <a:r>
              <a:rPr lang="ru-RU" sz="3200" dirty="0"/>
              <a:t> тракту.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незначна</a:t>
            </a:r>
            <a:r>
              <a:rPr lang="ru-RU" sz="3200" dirty="0"/>
              <a:t> </a:t>
            </a:r>
            <a:r>
              <a:rPr lang="ru-RU" sz="3200" dirty="0" err="1"/>
              <a:t>частина</a:t>
            </a:r>
            <a:r>
              <a:rPr lang="ru-RU" sz="3200" dirty="0"/>
              <a:t> </a:t>
            </a:r>
            <a:r>
              <a:rPr lang="ru-RU" sz="3200" dirty="0" err="1"/>
              <a:t>синтезується</a:t>
            </a:r>
            <a:r>
              <a:rPr lang="ru-RU" sz="3200" dirty="0"/>
              <a:t> в </a:t>
            </a:r>
            <a:r>
              <a:rPr lang="ru-RU" sz="3200" dirty="0" err="1" smtClean="0"/>
              <a:t>дугоподібному</a:t>
            </a:r>
            <a:r>
              <a:rPr lang="ru-RU" sz="3200" dirty="0" smtClean="0"/>
              <a:t> </a:t>
            </a:r>
            <a:r>
              <a:rPr lang="ru-RU" sz="3200" dirty="0" err="1"/>
              <a:t>ядрі</a:t>
            </a:r>
            <a:r>
              <a:rPr lang="ru-RU" sz="3200" dirty="0"/>
              <a:t> </a:t>
            </a:r>
            <a:r>
              <a:rPr lang="ru-RU" sz="3200" dirty="0" err="1"/>
              <a:t>гіпоталамуса</a:t>
            </a:r>
            <a:r>
              <a:rPr lang="ru-RU" sz="3200" dirty="0"/>
              <a:t> (</a:t>
            </a:r>
            <a:r>
              <a:rPr lang="ru-RU" sz="3200" dirty="0" err="1"/>
              <a:t>відділ</a:t>
            </a:r>
            <a:r>
              <a:rPr lang="ru-RU" sz="3200" dirty="0"/>
              <a:t> головного </a:t>
            </a:r>
            <a:r>
              <a:rPr lang="ru-RU" sz="3200" dirty="0" err="1"/>
              <a:t>мозку</a:t>
            </a:r>
            <a:r>
              <a:rPr lang="ru-RU" sz="3200" dirty="0"/>
              <a:t>, </a:t>
            </a:r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тісно</a:t>
            </a:r>
            <a:r>
              <a:rPr lang="ru-RU" sz="3200" dirty="0"/>
              <a:t> </a:t>
            </a:r>
            <a:r>
              <a:rPr lang="ru-RU" sz="3200" dirty="0" err="1"/>
              <a:t>пов'язаний</a:t>
            </a:r>
            <a:r>
              <a:rPr lang="ru-RU" sz="3200" dirty="0"/>
              <a:t> з </a:t>
            </a:r>
            <a:r>
              <a:rPr lang="ru-RU" sz="3200" dirty="0" err="1"/>
              <a:t>нервовою</a:t>
            </a:r>
            <a:r>
              <a:rPr lang="ru-RU" sz="3200" dirty="0"/>
              <a:t> системою і </a:t>
            </a:r>
            <a:r>
              <a:rPr lang="ru-RU" sz="3200" dirty="0" err="1"/>
              <a:t>регулює</a:t>
            </a:r>
            <a:r>
              <a:rPr lang="ru-RU" sz="3200" dirty="0"/>
              <a:t> </a:t>
            </a:r>
            <a:r>
              <a:rPr lang="ru-RU" sz="3200" dirty="0" err="1"/>
              <a:t>діяльність</a:t>
            </a:r>
            <a:r>
              <a:rPr lang="ru-RU" sz="3200" dirty="0"/>
              <a:t> </a:t>
            </a:r>
            <a:r>
              <a:rPr lang="ru-RU" sz="3200" dirty="0" err="1" smtClean="0"/>
              <a:t>організмом</a:t>
            </a:r>
            <a:r>
              <a:rPr lang="ru-RU" sz="3200" dirty="0" smtClean="0"/>
              <a:t> </a:t>
            </a:r>
            <a:r>
              <a:rPr lang="ru-RU" sz="3200" dirty="0" err="1" smtClean="0"/>
              <a:t>гормонів</a:t>
            </a:r>
            <a:r>
              <a:rPr lang="ru-RU" sz="3200" dirty="0" smtClean="0"/>
              <a:t>, </a:t>
            </a:r>
            <a:r>
              <a:rPr lang="ru-RU" sz="3200" dirty="0" err="1" smtClean="0"/>
              <a:t>які</a:t>
            </a:r>
            <a:r>
              <a:rPr lang="ru-RU" sz="3200" dirty="0" smtClean="0"/>
              <a:t> </a:t>
            </a:r>
            <a:r>
              <a:rPr lang="ru-RU" sz="3200" dirty="0" err="1" smtClean="0"/>
              <a:t>виробляються</a:t>
            </a:r>
            <a:r>
              <a:rPr lang="ru-RU" sz="3200" dirty="0" smtClean="0"/>
              <a:t>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221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 smtClean="0"/>
              <a:t>Грелін</a:t>
            </a:r>
            <a:r>
              <a:rPr lang="ru-RU" sz="2800" dirty="0" smtClean="0"/>
              <a:t> </a:t>
            </a:r>
            <a:r>
              <a:rPr lang="ru-RU" sz="2800" dirty="0" err="1" smtClean="0"/>
              <a:t>має</a:t>
            </a:r>
            <a:r>
              <a:rPr lang="ru-RU" sz="2800" dirty="0" smtClean="0"/>
              <a:t> </a:t>
            </a:r>
            <a:r>
              <a:rPr lang="ru-RU" sz="2800" dirty="0" err="1"/>
              <a:t>стимулюючий</a:t>
            </a:r>
            <a:r>
              <a:rPr lang="ru-RU" sz="2800" dirty="0"/>
              <a:t> </a:t>
            </a:r>
            <a:r>
              <a:rPr lang="ru-RU" sz="2800" dirty="0" err="1"/>
              <a:t>вплив</a:t>
            </a:r>
            <a:r>
              <a:rPr lang="ru-RU" sz="2800" dirty="0"/>
              <a:t> на </a:t>
            </a:r>
            <a:r>
              <a:rPr lang="ru-RU" sz="2800" dirty="0" err="1"/>
              <a:t>вироблення</a:t>
            </a:r>
            <a:r>
              <a:rPr lang="ru-RU" sz="2800" dirty="0"/>
              <a:t> </a:t>
            </a:r>
            <a:r>
              <a:rPr lang="ru-RU" sz="2800" dirty="0" err="1"/>
              <a:t>соматотропіну</a:t>
            </a:r>
            <a:r>
              <a:rPr lang="ru-RU" sz="2800" dirty="0"/>
              <a:t>, гормону росту,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виробляється</a:t>
            </a:r>
            <a:r>
              <a:rPr lang="ru-RU" sz="2800" dirty="0"/>
              <a:t> в </a:t>
            </a:r>
            <a:r>
              <a:rPr lang="ru-RU" sz="2800" dirty="0" err="1"/>
              <a:t>гіпофізі</a:t>
            </a:r>
            <a:r>
              <a:rPr lang="ru-RU" sz="2800" dirty="0"/>
              <a:t> (</a:t>
            </a:r>
            <a:r>
              <a:rPr lang="ru-RU" sz="2800" dirty="0" err="1"/>
              <a:t>ендокринна</a:t>
            </a:r>
            <a:r>
              <a:rPr lang="ru-RU" sz="2800" dirty="0"/>
              <a:t> </a:t>
            </a:r>
            <a:r>
              <a:rPr lang="ru-RU" sz="2800" dirty="0" err="1" smtClean="0"/>
              <a:t>залоза</a:t>
            </a:r>
            <a:r>
              <a:rPr lang="ru-RU" sz="2800" dirty="0"/>
              <a:t>, за </a:t>
            </a:r>
            <a:r>
              <a:rPr lang="ru-RU" sz="2800" dirty="0" err="1"/>
              <a:t>допомогою</a:t>
            </a:r>
            <a:r>
              <a:rPr lang="ru-RU" sz="2800" dirty="0"/>
              <a:t> </a:t>
            </a:r>
            <a:r>
              <a:rPr lang="ru-RU" sz="2800" dirty="0" err="1"/>
              <a:t>якої</a:t>
            </a:r>
            <a:r>
              <a:rPr lang="ru-RU" sz="2800" dirty="0"/>
              <a:t> </a:t>
            </a:r>
            <a:r>
              <a:rPr lang="ru-RU" sz="2800" dirty="0" err="1"/>
              <a:t>гіпоталамус</a:t>
            </a:r>
            <a:r>
              <a:rPr lang="ru-RU" sz="2800" dirty="0"/>
              <a:t> </a:t>
            </a:r>
            <a:r>
              <a:rPr lang="ru-RU" sz="2800" dirty="0" err="1"/>
              <a:t>керує</a:t>
            </a:r>
            <a:r>
              <a:rPr lang="ru-RU" sz="2800" dirty="0"/>
              <a:t> </a:t>
            </a:r>
            <a:r>
              <a:rPr lang="ru-RU" sz="2800" dirty="0" err="1"/>
              <a:t>роботою</a:t>
            </a:r>
            <a:r>
              <a:rPr lang="ru-RU" sz="2800" dirty="0"/>
              <a:t> </a:t>
            </a:r>
            <a:r>
              <a:rPr lang="ru-RU" sz="2800" dirty="0" err="1"/>
              <a:t>гормонів</a:t>
            </a:r>
            <a:r>
              <a:rPr lang="ru-RU" sz="2800" dirty="0"/>
              <a:t>).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впливає</a:t>
            </a:r>
            <a:r>
              <a:rPr lang="ru-RU" sz="2800" dirty="0"/>
              <a:t> на синтез </a:t>
            </a:r>
            <a:r>
              <a:rPr lang="ru-RU" sz="2800" dirty="0" err="1"/>
              <a:t>гормонів</a:t>
            </a:r>
            <a:r>
              <a:rPr lang="ru-RU" sz="2800" dirty="0"/>
              <a:t> пролактину, </a:t>
            </a:r>
            <a:r>
              <a:rPr lang="ru-RU" sz="2800" dirty="0" err="1"/>
              <a:t>який</a:t>
            </a:r>
            <a:r>
              <a:rPr lang="ru-RU" sz="2800" dirty="0"/>
              <a:t> у </a:t>
            </a:r>
            <a:r>
              <a:rPr lang="ru-RU" sz="2800" dirty="0" err="1"/>
              <a:t>жінок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вироблення</a:t>
            </a:r>
            <a:r>
              <a:rPr lang="ru-RU" sz="2800" dirty="0"/>
              <a:t> молока, </a:t>
            </a:r>
            <a:r>
              <a:rPr lang="ru-RU" sz="2800" dirty="0" err="1"/>
              <a:t>адренокортикотропіну</a:t>
            </a:r>
            <a:r>
              <a:rPr lang="ru-RU" sz="2800" dirty="0"/>
              <a:t> (АКТГ),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регулює</a:t>
            </a:r>
            <a:r>
              <a:rPr lang="ru-RU" sz="2800" dirty="0"/>
              <a:t> синтез </a:t>
            </a:r>
            <a:r>
              <a:rPr lang="ru-RU" sz="2800" dirty="0" err="1"/>
              <a:t>гормонів</a:t>
            </a:r>
            <a:r>
              <a:rPr lang="ru-RU" sz="2800" dirty="0"/>
              <a:t> </a:t>
            </a:r>
            <a:r>
              <a:rPr lang="ru-RU" sz="2800" dirty="0" err="1" smtClean="0"/>
              <a:t>наднирниками</a:t>
            </a:r>
            <a:r>
              <a:rPr lang="ru-RU" sz="2800" dirty="0" smtClean="0"/>
              <a:t>, </a:t>
            </a:r>
            <a:r>
              <a:rPr lang="ru-RU" sz="2800" dirty="0"/>
              <a:t>і </a:t>
            </a:r>
            <a:r>
              <a:rPr lang="ru-RU" sz="2800" dirty="0" err="1"/>
              <a:t>вазопресину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є </a:t>
            </a:r>
            <a:r>
              <a:rPr lang="ru-RU" sz="2800" dirty="0" err="1"/>
              <a:t>єдиним</a:t>
            </a:r>
            <a:r>
              <a:rPr lang="ru-RU" sz="2800" dirty="0"/>
              <a:t> гормоном,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регулює</a:t>
            </a:r>
            <a:r>
              <a:rPr lang="ru-RU" sz="2800" dirty="0"/>
              <a:t> </a:t>
            </a:r>
            <a:r>
              <a:rPr lang="ru-RU" sz="2800" dirty="0" err="1"/>
              <a:t>виведення</a:t>
            </a:r>
            <a:r>
              <a:rPr lang="ru-RU" sz="2800" dirty="0"/>
              <a:t> води </a:t>
            </a:r>
            <a:r>
              <a:rPr lang="ru-RU" sz="2800" dirty="0" err="1"/>
              <a:t>нирками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08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Грелін</a:t>
            </a:r>
            <a:r>
              <a:rPr lang="ru-RU" sz="2800" dirty="0"/>
              <a:t> </a:t>
            </a:r>
            <a:r>
              <a:rPr lang="ru-RU" sz="2800" dirty="0" err="1"/>
              <a:t>тісно</a:t>
            </a:r>
            <a:r>
              <a:rPr lang="ru-RU" sz="2800" dirty="0"/>
              <a:t> </a:t>
            </a:r>
            <a:r>
              <a:rPr lang="ru-RU" sz="2800" dirty="0" err="1"/>
              <a:t>взаємодіє</a:t>
            </a:r>
            <a:r>
              <a:rPr lang="ru-RU" sz="2800" dirty="0"/>
              <a:t> з </a:t>
            </a:r>
            <a:r>
              <a:rPr lang="ru-RU" sz="2800" dirty="0" err="1" smtClean="0"/>
              <a:t>гіппокампом</a:t>
            </a:r>
            <a:r>
              <a:rPr lang="ru-RU" sz="2800" dirty="0"/>
              <a:t>, </a:t>
            </a:r>
            <a:r>
              <a:rPr lang="ru-RU" sz="2800" dirty="0" err="1"/>
              <a:t>частиною</a:t>
            </a:r>
            <a:r>
              <a:rPr lang="ru-RU" sz="2800" dirty="0"/>
              <a:t> головного </a:t>
            </a:r>
            <a:r>
              <a:rPr lang="ru-RU" sz="2800" dirty="0" err="1"/>
              <a:t>мозку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відповідає</a:t>
            </a:r>
            <a:r>
              <a:rPr lang="ru-RU" sz="2800" dirty="0"/>
              <a:t> за </a:t>
            </a:r>
            <a:r>
              <a:rPr lang="ru-RU" sz="2800" dirty="0" err="1"/>
              <a:t>формування</a:t>
            </a:r>
            <a:r>
              <a:rPr lang="ru-RU" sz="2800" dirty="0"/>
              <a:t> </a:t>
            </a:r>
            <a:r>
              <a:rPr lang="ru-RU" sz="2800" dirty="0" err="1"/>
              <a:t>емоцій</a:t>
            </a:r>
            <a:r>
              <a:rPr lang="ru-RU" sz="2800" dirty="0"/>
              <a:t>, </a:t>
            </a:r>
            <a:r>
              <a:rPr lang="ru-RU" sz="2800" dirty="0" err="1"/>
              <a:t>пам'яті</a:t>
            </a:r>
            <a:r>
              <a:rPr lang="ru-RU" sz="2800" dirty="0"/>
              <a:t>, </a:t>
            </a:r>
            <a:r>
              <a:rPr lang="ru-RU" sz="2800" dirty="0" err="1"/>
              <a:t>допомагає</a:t>
            </a:r>
            <a:r>
              <a:rPr lang="ru-RU" sz="2800" dirty="0"/>
              <a:t> </a:t>
            </a:r>
            <a:r>
              <a:rPr lang="ru-RU" sz="2800" dirty="0" err="1"/>
              <a:t>адаптуватися</a:t>
            </a:r>
            <a:r>
              <a:rPr lang="ru-RU" sz="2800" dirty="0"/>
              <a:t> при </a:t>
            </a:r>
            <a:r>
              <a:rPr lang="ru-RU" sz="2800" dirty="0" err="1"/>
              <a:t>змінах</a:t>
            </a:r>
            <a:r>
              <a:rPr lang="ru-RU" sz="2800" dirty="0"/>
              <a:t> </a:t>
            </a:r>
            <a:r>
              <a:rPr lang="ru-RU" sz="2800" dirty="0" err="1"/>
              <a:t>навколишнього</a:t>
            </a:r>
            <a:r>
              <a:rPr lang="ru-RU" sz="2800" dirty="0"/>
              <a:t> </a:t>
            </a:r>
            <a:r>
              <a:rPr lang="ru-RU" sz="2800" dirty="0" err="1"/>
              <a:t>середовища</a:t>
            </a:r>
            <a:r>
              <a:rPr lang="ru-RU" sz="2800" dirty="0"/>
              <a:t>. </a:t>
            </a:r>
            <a:r>
              <a:rPr lang="ru-RU" sz="2800" dirty="0" err="1"/>
              <a:t>Також</a:t>
            </a:r>
            <a:r>
              <a:rPr lang="ru-RU" sz="2800" dirty="0"/>
              <a:t> гормон </a:t>
            </a:r>
            <a:r>
              <a:rPr lang="ru-RU" sz="2800" dirty="0" err="1"/>
              <a:t>розширює</a:t>
            </a:r>
            <a:r>
              <a:rPr lang="ru-RU" sz="2800" dirty="0"/>
              <a:t> </a:t>
            </a:r>
            <a:r>
              <a:rPr lang="ru-RU" sz="2800" dirty="0" err="1"/>
              <a:t>судини</a:t>
            </a:r>
            <a:r>
              <a:rPr lang="ru-RU" sz="2800" dirty="0"/>
              <a:t> і </a:t>
            </a:r>
            <a:r>
              <a:rPr lang="ru-RU" sz="2800" dirty="0" err="1"/>
              <a:t>регулює</a:t>
            </a:r>
            <a:r>
              <a:rPr lang="ru-RU" sz="2800" dirty="0"/>
              <a:t> </a:t>
            </a:r>
            <a:r>
              <a:rPr lang="ru-RU" sz="2800" dirty="0" err="1"/>
              <a:t>артеріальний</a:t>
            </a:r>
            <a:r>
              <a:rPr lang="ru-RU" sz="2800" dirty="0"/>
              <a:t> </a:t>
            </a:r>
            <a:r>
              <a:rPr lang="ru-RU" sz="2800" dirty="0" err="1"/>
              <a:t>тиск</a:t>
            </a:r>
            <a:r>
              <a:rPr lang="ru-RU" sz="2800" dirty="0"/>
              <a:t>, </a:t>
            </a:r>
            <a:r>
              <a:rPr lang="ru-RU" sz="2800" dirty="0" err="1"/>
              <a:t>попереджаючи</a:t>
            </a:r>
            <a:r>
              <a:rPr lang="ru-RU" sz="2800" dirty="0"/>
              <a:t> </a:t>
            </a:r>
            <a:r>
              <a:rPr lang="ru-RU" sz="2800" dirty="0" err="1" smtClean="0"/>
              <a:t>ішемії</a:t>
            </a:r>
            <a:r>
              <a:rPr lang="ru-RU" sz="2800" dirty="0" smtClean="0"/>
              <a:t>, </a:t>
            </a:r>
            <a:r>
              <a:rPr lang="ru-RU" sz="2800" dirty="0" err="1"/>
              <a:t>володіє</a:t>
            </a:r>
            <a:r>
              <a:rPr lang="ru-RU" sz="2800" dirty="0"/>
              <a:t> </a:t>
            </a:r>
            <a:r>
              <a:rPr lang="ru-RU" sz="2800" dirty="0" err="1"/>
              <a:t>протизапальними</a:t>
            </a:r>
            <a:r>
              <a:rPr lang="ru-RU" sz="2800" dirty="0"/>
              <a:t> характеристиками. </a:t>
            </a:r>
            <a:r>
              <a:rPr lang="ru-RU" sz="2800" dirty="0" err="1"/>
              <a:t>Крім</a:t>
            </a:r>
            <a:r>
              <a:rPr lang="ru-RU" sz="2800" dirty="0"/>
              <a:t> того, гормон </a:t>
            </a:r>
            <a:r>
              <a:rPr lang="ru-RU" sz="2800" dirty="0" err="1"/>
              <a:t>пригнічує</a:t>
            </a:r>
            <a:r>
              <a:rPr lang="ru-RU" sz="2800" dirty="0"/>
              <a:t> </a:t>
            </a:r>
            <a:r>
              <a:rPr lang="ru-RU" sz="2800" dirty="0" err="1"/>
              <a:t>активність</a:t>
            </a:r>
            <a:r>
              <a:rPr lang="ru-RU" sz="2800" dirty="0"/>
              <a:t> </a:t>
            </a:r>
            <a:r>
              <a:rPr lang="ru-RU" sz="2800" dirty="0" err="1"/>
              <a:t>репродуктивної</a:t>
            </a:r>
            <a:r>
              <a:rPr lang="ru-RU" sz="2800" dirty="0"/>
              <a:t> </a:t>
            </a:r>
            <a:r>
              <a:rPr lang="ru-RU" sz="2800" dirty="0" err="1"/>
              <a:t>функції</a:t>
            </a:r>
            <a:r>
              <a:rPr lang="ru-RU" sz="2800" dirty="0"/>
              <a:t>, </a:t>
            </a:r>
            <a:r>
              <a:rPr lang="ru-RU" sz="2800" dirty="0" err="1"/>
              <a:t>регулює</a:t>
            </a:r>
            <a:r>
              <a:rPr lang="ru-RU" sz="2800" dirty="0"/>
              <a:t> цикл сну / </a:t>
            </a:r>
            <a:r>
              <a:rPr lang="ru-RU" sz="2800" dirty="0" err="1"/>
              <a:t>неспання</a:t>
            </a:r>
            <a:r>
              <a:rPr lang="ru-RU" sz="2800" dirty="0"/>
              <a:t> і </a:t>
            </a:r>
            <a:r>
              <a:rPr lang="ru-RU" sz="2800" dirty="0" err="1"/>
              <a:t>різні</a:t>
            </a:r>
            <a:r>
              <a:rPr lang="ru-RU" sz="2800" dirty="0"/>
              <a:t> </a:t>
            </a:r>
            <a:r>
              <a:rPr lang="ru-RU" sz="2800" dirty="0" err="1"/>
              <a:t>поведінкові</a:t>
            </a:r>
            <a:r>
              <a:rPr lang="ru-RU" sz="2800" dirty="0"/>
              <a:t> </a:t>
            </a:r>
            <a:r>
              <a:rPr lang="ru-RU" sz="2800" dirty="0" err="1"/>
              <a:t>реакції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5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092"/>
            <a:ext cx="6696744" cy="668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55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Прямоугольник 1"/>
          <p:cNvSpPr>
            <a:spLocks noChangeArrowheads="1"/>
          </p:cNvSpPr>
          <p:nvPr/>
        </p:nvSpPr>
        <p:spPr bwMode="auto">
          <a:xfrm>
            <a:off x="104775" y="188913"/>
            <a:ext cx="87122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sz="3200" dirty="0" err="1"/>
              <a:t>Крім</a:t>
            </a:r>
            <a:r>
              <a:rPr lang="ru-RU" sz="3200" dirty="0"/>
              <a:t> того, </a:t>
            </a:r>
            <a:r>
              <a:rPr lang="ru-RU" sz="3200" dirty="0" err="1"/>
              <a:t>утворення</a:t>
            </a:r>
            <a:r>
              <a:rPr lang="ru-RU" sz="3200" dirty="0"/>
              <a:t> і </a:t>
            </a:r>
            <a:r>
              <a:rPr lang="ru-RU" sz="3200" dirty="0" err="1"/>
              <a:t>секреція</a:t>
            </a:r>
            <a:r>
              <a:rPr lang="ru-RU" sz="3200" dirty="0"/>
              <a:t> </a:t>
            </a:r>
            <a:r>
              <a:rPr lang="ru-RU" sz="3200" dirty="0" err="1"/>
              <a:t>цього</a:t>
            </a:r>
            <a:r>
              <a:rPr lang="ru-RU" sz="3200" dirty="0"/>
              <a:t> гормону </a:t>
            </a:r>
            <a:r>
              <a:rPr lang="ru-RU" sz="3200" dirty="0" err="1"/>
              <a:t>залежать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рівня</a:t>
            </a:r>
            <a:r>
              <a:rPr lang="ru-RU" sz="3200" dirty="0"/>
              <a:t> в </a:t>
            </a:r>
            <a:r>
              <a:rPr lang="ru-RU" sz="3200" dirty="0" err="1"/>
              <a:t>крові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 </a:t>
            </a:r>
            <a:r>
              <a:rPr lang="ru-RU" sz="3200" dirty="0" err="1"/>
              <a:t>шлунково-кишкового</a:t>
            </a:r>
            <a:r>
              <a:rPr lang="ru-RU" sz="3200" dirty="0"/>
              <a:t> тракту і особливо </a:t>
            </a:r>
            <a:r>
              <a:rPr lang="ru-RU" sz="3200" b="1" i="1" dirty="0" err="1">
                <a:solidFill>
                  <a:srgbClr val="FF0000"/>
                </a:solidFill>
              </a:rPr>
              <a:t>гастрину</a:t>
            </a:r>
            <a:r>
              <a:rPr lang="ru-RU" sz="3200" dirty="0"/>
              <a:t>. Тут </a:t>
            </a:r>
            <a:r>
              <a:rPr lang="ru-RU" sz="3200" dirty="0" err="1"/>
              <a:t>проявляється</a:t>
            </a:r>
            <a:r>
              <a:rPr lang="ru-RU" sz="3200" dirty="0"/>
              <a:t> як </a:t>
            </a:r>
            <a:r>
              <a:rPr lang="ru-RU" sz="3200" dirty="0" err="1"/>
              <a:t>би</a:t>
            </a:r>
            <a:r>
              <a:rPr lang="ru-RU" sz="3200" dirty="0"/>
              <a:t> "</a:t>
            </a:r>
            <a:r>
              <a:rPr lang="ru-RU" sz="3200" dirty="0" err="1"/>
              <a:t>попереджуючий</a:t>
            </a:r>
            <a:r>
              <a:rPr lang="ru-RU" sz="3200" dirty="0"/>
              <a:t>" сигнал про </a:t>
            </a:r>
            <a:r>
              <a:rPr lang="ru-RU" sz="3200" dirty="0" err="1"/>
              <a:t>можливе</a:t>
            </a:r>
            <a:r>
              <a:rPr lang="ru-RU" sz="3200" dirty="0"/>
              <a:t> </a:t>
            </a:r>
            <a:r>
              <a:rPr lang="ru-RU" sz="3200" dirty="0" err="1"/>
              <a:t>надходження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в кров. При </a:t>
            </a:r>
            <a:r>
              <a:rPr lang="ru-RU" sz="3200" dirty="0" err="1"/>
              <a:t>надходженні</a:t>
            </a:r>
            <a:r>
              <a:rPr lang="ru-RU" sz="3200" dirty="0"/>
              <a:t> </a:t>
            </a:r>
            <a:r>
              <a:rPr lang="ru-RU" sz="3200" dirty="0" err="1"/>
              <a:t>великої</a:t>
            </a:r>
            <a:r>
              <a:rPr lang="ru-RU" sz="3200" dirty="0"/>
              <a:t> </a:t>
            </a:r>
            <a:r>
              <a:rPr lang="ru-RU" sz="3200" dirty="0" err="1"/>
              <a:t>кількості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з </a:t>
            </a:r>
            <a:r>
              <a:rPr lang="ru-RU" sz="3200" dirty="0" err="1"/>
              <a:t>їжею</a:t>
            </a:r>
            <a:r>
              <a:rPr lang="ru-RU" sz="3200" dirty="0"/>
              <a:t> </a:t>
            </a:r>
            <a:r>
              <a:rPr lang="ru-RU" sz="3200" dirty="0" err="1"/>
              <a:t>утворення</a:t>
            </a:r>
            <a:r>
              <a:rPr lang="ru-RU" sz="3200" dirty="0"/>
              <a:t> </a:t>
            </a:r>
            <a:r>
              <a:rPr lang="ru-RU" sz="3200" dirty="0" err="1"/>
              <a:t>гастрину</a:t>
            </a:r>
            <a:r>
              <a:rPr lang="ru-RU" sz="3200" dirty="0"/>
              <a:t> </a:t>
            </a:r>
            <a:r>
              <a:rPr lang="ru-RU" sz="3200" dirty="0" err="1"/>
              <a:t>зростає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стимулює</a:t>
            </a:r>
            <a:r>
              <a:rPr lang="ru-RU" sz="3200" dirty="0"/>
              <a:t> синтез </a:t>
            </a:r>
            <a:r>
              <a:rPr lang="ru-RU" sz="3200" dirty="0" err="1"/>
              <a:t>кальцитоніну</a:t>
            </a:r>
            <a:r>
              <a:rPr lang="ru-RU" sz="3200" dirty="0"/>
              <a:t> і </a:t>
            </a:r>
            <a:r>
              <a:rPr lang="ru-RU" sz="3200" dirty="0" err="1"/>
              <a:t>засвоєння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</a:t>
            </a:r>
            <a:r>
              <a:rPr lang="ru-RU" sz="3200" dirty="0" err="1"/>
              <a:t>кістковим</a:t>
            </a:r>
            <a:r>
              <a:rPr lang="ru-RU" sz="3200" dirty="0"/>
              <a:t> матриксом. В </a:t>
            </a:r>
            <a:r>
              <a:rPr lang="ru-RU" sz="3200" dirty="0" err="1"/>
              <a:t>цей</a:t>
            </a:r>
            <a:r>
              <a:rPr lang="ru-RU" sz="3200" dirty="0"/>
              <a:t> час </a:t>
            </a:r>
            <a:r>
              <a:rPr lang="ru-RU" sz="3200" dirty="0" err="1"/>
              <a:t>секреція</a:t>
            </a:r>
            <a:r>
              <a:rPr lang="ru-RU" sz="3200" dirty="0"/>
              <a:t> ПТГ ослаблена і тому в </a:t>
            </a:r>
            <a:r>
              <a:rPr lang="ru-RU" sz="3200" dirty="0" err="1"/>
              <a:t>нирках</a:t>
            </a:r>
            <a:r>
              <a:rPr lang="ru-RU" sz="3200" dirty="0"/>
              <a:t> </a:t>
            </a:r>
            <a:r>
              <a:rPr lang="ru-RU" sz="3200" dirty="0" err="1"/>
              <a:t>знижена</a:t>
            </a:r>
            <a:r>
              <a:rPr lang="ru-RU" sz="3200" dirty="0"/>
              <a:t> </a:t>
            </a:r>
            <a:r>
              <a:rPr lang="ru-RU" sz="3200" dirty="0" err="1"/>
              <a:t>реабсорбція</a:t>
            </a:r>
            <a:r>
              <a:rPr lang="ru-RU" sz="3200" dirty="0"/>
              <a:t> </a:t>
            </a:r>
            <a:r>
              <a:rPr lang="ru-RU" sz="3200" dirty="0" err="1"/>
              <a:t>кальцію</a:t>
            </a:r>
            <a:r>
              <a:rPr lang="ru-RU" sz="3200" dirty="0"/>
              <a:t> і </a:t>
            </a:r>
            <a:r>
              <a:rPr lang="ru-RU" sz="3200" dirty="0" err="1"/>
              <a:t>він</a:t>
            </a:r>
            <a:r>
              <a:rPr lang="ru-RU" sz="3200" dirty="0"/>
              <a:t> </a:t>
            </a:r>
            <a:r>
              <a:rPr lang="ru-RU" sz="3200" dirty="0" err="1"/>
              <a:t>виводиться</a:t>
            </a:r>
            <a:r>
              <a:rPr lang="ru-RU" sz="3200" dirty="0"/>
              <a:t> з сечею.</a:t>
            </a:r>
          </a:p>
        </p:txBody>
      </p:sp>
    </p:spTree>
    <p:extLst>
      <p:ext uri="{BB962C8B-B14F-4D97-AF65-F5344CB8AC3E}">
        <p14:creationId xmlns:p14="http://schemas.microsoft.com/office/powerpoint/2010/main" val="23815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720"/>
            <a:ext cx="9144000" cy="955676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latin typeface="+mn-lt"/>
              </a:rPr>
              <a:t>       </a:t>
            </a:r>
            <a:r>
              <a:rPr lang="ru-RU" sz="2800" dirty="0" err="1">
                <a:latin typeface="+mn-lt"/>
              </a:rPr>
              <a:t>Перетворення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вітаміну</a:t>
            </a:r>
            <a:r>
              <a:rPr lang="ru-RU" sz="2800" dirty="0">
                <a:latin typeface="+mn-lt"/>
              </a:rPr>
              <a:t> D і </a:t>
            </a:r>
            <a:r>
              <a:rPr lang="ru-RU" sz="2800" dirty="0" err="1">
                <a:latin typeface="+mn-lt"/>
              </a:rPr>
              <a:t>його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вплив</a:t>
            </a:r>
            <a:r>
              <a:rPr lang="ru-RU" sz="2800" dirty="0">
                <a:latin typeface="+mn-lt"/>
              </a:rPr>
              <a:t> на </a:t>
            </a:r>
            <a:r>
              <a:rPr lang="ru-RU" sz="2800" dirty="0" err="1">
                <a:latin typeface="+mn-lt"/>
              </a:rPr>
              <a:t>обмін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кальцію</a:t>
            </a:r>
            <a:endParaRPr lang="ru-RU" sz="2800" dirty="0">
              <a:latin typeface="+mn-lt"/>
            </a:endParaRPr>
          </a:p>
        </p:txBody>
      </p:sp>
      <p:graphicFrame>
        <p:nvGraphicFramePr>
          <p:cNvPr id="93187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3299009081"/>
              </p:ext>
            </p:extLst>
          </p:nvPr>
        </p:nvGraphicFramePr>
        <p:xfrm>
          <a:off x="323850" y="765175"/>
          <a:ext cx="5405438" cy="594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Точечный рисунок" r:id="rId3" imgW="4172532" imgH="4590476" progId="Paint.Picture">
                  <p:embed/>
                </p:oleObj>
              </mc:Choice>
              <mc:Fallback>
                <p:oleObj name="Точечный рисунок" r:id="rId3" imgW="4172532" imgH="459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765175"/>
                        <a:ext cx="5405438" cy="594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80063" y="692150"/>
            <a:ext cx="3563937" cy="6049963"/>
          </a:xfrm>
        </p:spPr>
        <p:txBody>
          <a:bodyPr/>
          <a:lstStyle/>
          <a:p>
            <a:r>
              <a:rPr lang="ru-RU" sz="2800" dirty="0" err="1"/>
              <a:t>Вітамін</a:t>
            </a:r>
            <a:r>
              <a:rPr lang="ru-RU" sz="2800" dirty="0"/>
              <a:t> </a:t>
            </a:r>
            <a:r>
              <a:rPr lang="en-US" sz="2800" dirty="0"/>
              <a:t>D </a:t>
            </a:r>
            <a:r>
              <a:rPr lang="ru-RU" sz="2800" dirty="0"/>
              <a:t>в </a:t>
            </a:r>
            <a:r>
              <a:rPr lang="ru-RU" sz="2800" dirty="0" err="1"/>
              <a:t>кінцевому</a:t>
            </a:r>
            <a:r>
              <a:rPr lang="ru-RU" sz="2800" dirty="0"/>
              <a:t> </a:t>
            </a:r>
            <a:r>
              <a:rPr lang="ru-RU" sz="2800" dirty="0" err="1"/>
              <a:t>рахунку</a:t>
            </a:r>
            <a:r>
              <a:rPr lang="ru-RU" sz="2800" dirty="0"/>
              <a:t> </a:t>
            </a:r>
            <a:r>
              <a:rPr lang="ru-RU" sz="2800" dirty="0" err="1"/>
              <a:t>стимулює</a:t>
            </a:r>
            <a:r>
              <a:rPr lang="ru-RU" sz="2800" dirty="0"/>
              <a:t> </a:t>
            </a:r>
            <a:r>
              <a:rPr lang="ru-RU" sz="2800" dirty="0" err="1"/>
              <a:t>всмоктування</a:t>
            </a:r>
            <a:r>
              <a:rPr lang="ru-RU" sz="2800" dirty="0"/>
              <a:t> </a:t>
            </a:r>
          </a:p>
          <a:p>
            <a:pPr marL="68580" indent="0">
              <a:buNone/>
            </a:pPr>
            <a:r>
              <a:rPr lang="ru-RU" sz="2800" dirty="0"/>
              <a:t> Са2 + в кишечнику і </a:t>
            </a:r>
            <a:r>
              <a:rPr lang="ru-RU" sz="2800" dirty="0" err="1"/>
              <a:t>гальмує</a:t>
            </a:r>
            <a:r>
              <a:rPr lang="ru-RU" sz="2800" dirty="0"/>
              <a:t> </a:t>
            </a:r>
            <a:r>
              <a:rPr lang="ru-RU" sz="2800" dirty="0" err="1"/>
              <a:t>виділення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з сечею.</a:t>
            </a:r>
          </a:p>
          <a:p>
            <a:r>
              <a:rPr lang="ru-RU" sz="2800" dirty="0" err="1"/>
              <a:t>Цим</a:t>
            </a:r>
            <a:r>
              <a:rPr lang="ru-RU" sz="2800" dirty="0"/>
              <a:t> </a:t>
            </a:r>
            <a:r>
              <a:rPr lang="ru-RU" sz="2800" dirty="0" err="1"/>
              <a:t>проявляється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>
                <a:solidFill>
                  <a:srgbClr val="FF0000"/>
                </a:solidFill>
              </a:rPr>
              <a:t>антирахітичний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ефект</a:t>
            </a:r>
            <a:r>
              <a:rPr lang="ru-RU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3068960"/>
            <a:ext cx="1584176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/>
              <a:t>Паратгормон</a:t>
            </a:r>
            <a:endParaRPr lang="uk-UA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76328" y="1844824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Пригнічення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836712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Вітамін </a:t>
            </a:r>
            <a:r>
              <a:rPr lang="en-US" b="1" dirty="0"/>
              <a:t>D3 </a:t>
            </a:r>
            <a:endParaRPr lang="uk-UA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1282512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Печінка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2060848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25-гідрокальциферол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2526824"/>
            <a:ext cx="126014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Нирки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2112" y="2971408"/>
            <a:ext cx="1575792" cy="313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Стимуляція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9278" y="3789040"/>
            <a:ext cx="2732562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25-дигідрокальциферол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15716" y="4509120"/>
            <a:ext cx="165618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КИШЕЧНИК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3920" y="5085184"/>
            <a:ext cx="3952056" cy="313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Всмоктування кальцію в кишечнику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03848" y="5517232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b="1" dirty="0"/>
              <a:t>Пригнічення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49435" y="6118840"/>
            <a:ext cx="2770437" cy="5505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/>
              <a:t>Концентрація кальцію</a:t>
            </a:r>
          </a:p>
          <a:p>
            <a:r>
              <a:rPr lang="uk-UA" b="1" dirty="0"/>
              <a:t>(вільного) в крові</a:t>
            </a:r>
          </a:p>
        </p:txBody>
      </p:sp>
    </p:spTree>
    <p:extLst>
      <p:ext uri="{BB962C8B-B14F-4D97-AF65-F5344CB8AC3E}">
        <p14:creationId xmlns:p14="http://schemas.microsoft.com/office/powerpoint/2010/main" val="25126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4211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94212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4213" name="Picture 2" descr="http://vashaspina.ru/wp-content/uploads/2014/04/rahi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03225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403225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44208" y="908720"/>
            <a:ext cx="2232248" cy="11521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b="1" dirty="0"/>
              <a:t>Джерело вітаміну </a:t>
            </a:r>
            <a:r>
              <a:rPr lang="en-US" sz="3200" b="1" dirty="0"/>
              <a:t>D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6892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5235" name="Картинка 2"/>
          <p:cNvSpPr>
            <a:spLocks noGrp="1" noTextEdit="1"/>
          </p:cNvSpPr>
          <p:nvPr>
            <p:ph type="clipArt" sz="half" idx="1"/>
          </p:nvPr>
        </p:nvSpPr>
        <p:spPr/>
      </p:sp>
      <p:sp>
        <p:nvSpPr>
          <p:cNvPr id="95236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5237" name="Picture 2" descr="кальций в продукт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0"/>
            <a:ext cx="839787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7056438" cy="66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388" y="96838"/>
            <a:ext cx="1979612" cy="2246312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latin typeface="+mn-lt"/>
              </a:rPr>
              <a:t>ЦНС і </a:t>
            </a:r>
            <a:r>
              <a:rPr lang="ru-RU" sz="2800" dirty="0" err="1">
                <a:latin typeface="+mn-lt"/>
              </a:rPr>
              <a:t>ендокрин</a:t>
            </a:r>
            <a:r>
              <a:rPr lang="ru-RU" sz="2800" dirty="0">
                <a:latin typeface="+mn-lt"/>
              </a:rPr>
              <a:t>-на система </a:t>
            </a:r>
            <a:r>
              <a:rPr lang="ru-RU" sz="2800" dirty="0" err="1">
                <a:latin typeface="+mn-lt"/>
              </a:rPr>
              <a:t>організму</a:t>
            </a:r>
            <a:endParaRPr lang="ru-RU" sz="2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63713" y="2852738"/>
            <a:ext cx="3816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Стимулюючі гормони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84213" y="4221163"/>
            <a:ext cx="604837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Периферичні ендокринні залози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403350" y="1628775"/>
            <a:ext cx="1439863" cy="746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</a:rPr>
              <a:t>Нейро-</a:t>
            </a:r>
            <a:endParaRPr lang="uk-UA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гормони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2376488" y="1268413"/>
            <a:ext cx="2519362" cy="5762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uk-UA" b="1" dirty="0">
                <a:solidFill>
                  <a:srgbClr val="000066"/>
                </a:solidFill>
                <a:latin typeface="Times New Roman" pitchFamily="18" charset="0"/>
              </a:rPr>
              <a:t>Гіпоталамус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7950" y="6381750"/>
            <a:ext cx="37433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Стимулююча дія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924300" y="6308725"/>
            <a:ext cx="3103563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Зворотній зв'язок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503738" y="1890713"/>
            <a:ext cx="1652587" cy="746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Гормони</a:t>
            </a:r>
          </a:p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Гіпофізу</a:t>
            </a:r>
          </a:p>
        </p:txBody>
      </p:sp>
      <p:sp>
        <p:nvSpPr>
          <p:cNvPr id="13" name="Овал 12"/>
          <p:cNvSpPr/>
          <p:nvPr/>
        </p:nvSpPr>
        <p:spPr bwMode="auto">
          <a:xfrm>
            <a:off x="2843213" y="2133600"/>
            <a:ext cx="1368425" cy="5746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rgbClr val="000066"/>
                </a:solidFill>
                <a:latin typeface="Times New Roman" pitchFamily="18" charset="0"/>
              </a:rPr>
              <a:t>Гіпофіз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31788" y="5373688"/>
            <a:ext cx="1719262" cy="576262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Щитовидна і </a:t>
            </a:r>
            <a:r>
              <a:rPr lang="uk-UA" sz="1400" b="1" dirty="0" err="1">
                <a:solidFill>
                  <a:schemeClr val="bg1"/>
                </a:solidFill>
                <a:latin typeface="Times New Roman" pitchFamily="18" charset="0"/>
              </a:rPr>
              <a:t>пара-</a:t>
            </a:r>
            <a:endParaRPr lang="uk-UA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Щитовидна залози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51050" y="5373688"/>
            <a:ext cx="1497013" cy="287337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 err="1">
                <a:solidFill>
                  <a:schemeClr val="bg1"/>
                </a:solidFill>
                <a:latin typeface="Times New Roman" pitchFamily="18" charset="0"/>
              </a:rPr>
              <a:t>Наднирники</a:t>
            </a: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492500" y="5348288"/>
            <a:ext cx="1495425" cy="5683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Підшлункова</a:t>
            </a:r>
          </a:p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залоза 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987925" y="5381625"/>
            <a:ext cx="1131888" cy="2508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Яєчник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149975" y="5410200"/>
            <a:ext cx="942975" cy="2508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Яєчка</a:t>
            </a:r>
          </a:p>
        </p:txBody>
      </p:sp>
    </p:spTree>
    <p:extLst>
      <p:ext uri="{BB962C8B-B14F-4D97-AF65-F5344CB8AC3E}">
        <p14:creationId xmlns:p14="http://schemas.microsoft.com/office/powerpoint/2010/main" val="8971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541713" y="836712"/>
            <a:ext cx="538638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i="1" dirty="0" err="1"/>
              <a:t>Гіпоталамо-гіпофізарна</a:t>
            </a:r>
            <a:r>
              <a:rPr lang="ru-RU" sz="2800" i="1" dirty="0"/>
              <a:t> система.</a:t>
            </a:r>
          </a:p>
          <a:p>
            <a:pPr eaLnBrk="1" hangingPunct="1"/>
            <a:r>
              <a:rPr lang="ru-RU" sz="2800" dirty="0" err="1"/>
              <a:t>Зв'язок</a:t>
            </a:r>
            <a:r>
              <a:rPr lang="ru-RU" sz="2800" dirty="0"/>
              <a:t> </a:t>
            </a:r>
            <a:r>
              <a:rPr lang="ru-RU" sz="2800" dirty="0" err="1"/>
              <a:t>нервової</a:t>
            </a:r>
            <a:r>
              <a:rPr lang="ru-RU" sz="2800" dirty="0"/>
              <a:t> </a:t>
            </a:r>
            <a:r>
              <a:rPr lang="ru-RU" sz="2800" dirty="0" err="1"/>
              <a:t>системи</a:t>
            </a:r>
            <a:r>
              <a:rPr lang="ru-RU" sz="2800" dirty="0"/>
              <a:t> та </a:t>
            </a:r>
            <a:r>
              <a:rPr lang="ru-RU" sz="2800" dirty="0" err="1"/>
              <a:t>ендокринної</a:t>
            </a:r>
            <a:r>
              <a:rPr lang="ru-RU" sz="2800" dirty="0"/>
              <a:t> </a:t>
            </a:r>
            <a:r>
              <a:rPr lang="ru-RU" sz="2800" dirty="0" err="1"/>
              <a:t>здійснюється</a:t>
            </a:r>
            <a:r>
              <a:rPr lang="ru-RU" sz="2800" dirty="0"/>
              <a:t> через </a:t>
            </a:r>
            <a:r>
              <a:rPr lang="ru-RU" sz="2800" dirty="0" err="1"/>
              <a:t>гіпоталамус</a:t>
            </a:r>
            <a:r>
              <a:rPr lang="ru-RU" sz="2800" dirty="0"/>
              <a:t>, </a:t>
            </a:r>
            <a:r>
              <a:rPr lang="ru-RU" sz="2800" dirty="0" err="1"/>
              <a:t>нижню</a:t>
            </a:r>
            <a:r>
              <a:rPr lang="ru-RU" sz="2800" dirty="0"/>
              <a:t> </a:t>
            </a:r>
            <a:r>
              <a:rPr lang="ru-RU" sz="2800" dirty="0" err="1"/>
              <a:t>частину</a:t>
            </a:r>
            <a:r>
              <a:rPr lang="ru-RU" sz="2800" dirty="0"/>
              <a:t> </a:t>
            </a:r>
            <a:r>
              <a:rPr lang="ru-RU" sz="2800" dirty="0" err="1"/>
              <a:t>проміжного</a:t>
            </a:r>
            <a:r>
              <a:rPr lang="ru-RU" sz="2800" dirty="0"/>
              <a:t> </a:t>
            </a:r>
            <a:r>
              <a:rPr lang="ru-RU" sz="2800" dirty="0" err="1"/>
              <a:t>мозку</a:t>
            </a:r>
            <a:r>
              <a:rPr lang="ru-RU" sz="2800" dirty="0"/>
              <a:t>.</a:t>
            </a:r>
          </a:p>
          <a:p>
            <a:pPr eaLnBrk="1" hangingPunct="1"/>
            <a:r>
              <a:rPr lang="ru-RU" sz="2800" dirty="0" err="1"/>
              <a:t>Під</a:t>
            </a:r>
            <a:r>
              <a:rPr lang="ru-RU" sz="2800" dirty="0"/>
              <a:t> </a:t>
            </a:r>
            <a:r>
              <a:rPr lang="ru-RU" sz="2800" dirty="0" err="1"/>
              <a:t>дією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нейрогормонів</a:t>
            </a:r>
            <a:r>
              <a:rPr lang="ru-RU" sz="2800" dirty="0"/>
              <a:t> (</a:t>
            </a:r>
            <a:r>
              <a:rPr lang="ru-RU" sz="2800" dirty="0" err="1"/>
              <a:t>ліберинів</a:t>
            </a:r>
            <a:r>
              <a:rPr lang="ru-RU" sz="2800" dirty="0"/>
              <a:t> і </a:t>
            </a:r>
            <a:r>
              <a:rPr lang="ru-RU" sz="2800" dirty="0" err="1"/>
              <a:t>статинів</a:t>
            </a:r>
            <a:r>
              <a:rPr lang="ru-RU" sz="2800" dirty="0"/>
              <a:t>), </a:t>
            </a:r>
            <a:r>
              <a:rPr lang="ru-RU" sz="2800" dirty="0" err="1"/>
              <a:t>гіпофіз</a:t>
            </a:r>
            <a:r>
              <a:rPr lang="ru-RU" sz="2800" dirty="0"/>
              <a:t> </a:t>
            </a:r>
            <a:r>
              <a:rPr lang="ru-RU" sz="2800" dirty="0" err="1"/>
              <a:t>секретує</a:t>
            </a:r>
            <a:r>
              <a:rPr lang="ru-RU" sz="2800" dirty="0"/>
              <a:t> </a:t>
            </a:r>
            <a:r>
              <a:rPr lang="ru-RU" sz="2800" i="1" dirty="0" err="1"/>
              <a:t>тропні</a:t>
            </a:r>
            <a:r>
              <a:rPr lang="ru-RU" sz="2800" i="1" dirty="0"/>
              <a:t> </a:t>
            </a:r>
            <a:r>
              <a:rPr lang="ru-RU" sz="2800" i="1" dirty="0" err="1"/>
              <a:t>гормони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регулюють</a:t>
            </a:r>
            <a:r>
              <a:rPr lang="ru-RU" sz="2800" dirty="0"/>
              <a:t> роботу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залоз</a:t>
            </a:r>
            <a:r>
              <a:rPr lang="ru-RU" sz="2800" dirty="0"/>
              <a:t> </a:t>
            </a:r>
            <a:r>
              <a:rPr lang="ru-RU" sz="2800" dirty="0" err="1"/>
              <a:t>внутрішньої</a:t>
            </a:r>
            <a:r>
              <a:rPr lang="ru-RU" sz="2800" dirty="0"/>
              <a:t> і </a:t>
            </a:r>
            <a:r>
              <a:rPr lang="ru-RU" sz="2800" dirty="0" err="1"/>
              <a:t>змішаної</a:t>
            </a:r>
            <a:r>
              <a:rPr lang="ru-RU" sz="2800" dirty="0"/>
              <a:t> </a:t>
            </a:r>
            <a:r>
              <a:rPr lang="ru-RU" sz="2800" dirty="0" err="1"/>
              <a:t>секреції</a:t>
            </a:r>
            <a:r>
              <a:rPr lang="ru-RU" sz="2800" dirty="0"/>
              <a:t>.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/>
              <a:t>Г</a:t>
            </a:r>
            <a:r>
              <a:rPr lang="uk-UA" sz="2800" b="1" dirty="0"/>
              <a:t>і</a:t>
            </a:r>
            <a:r>
              <a:rPr lang="ru-RU" sz="2800" b="1" dirty="0" err="1"/>
              <a:t>поталамо-гіпофізарна</a:t>
            </a:r>
            <a:r>
              <a:rPr lang="ru-RU" sz="2800" b="1" dirty="0"/>
              <a:t> система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290888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89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4716016" y="620713"/>
            <a:ext cx="407079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err="1"/>
              <a:t>Потім</a:t>
            </a:r>
            <a:r>
              <a:rPr lang="ru-RU" b="1" dirty="0"/>
              <a:t>, </a:t>
            </a:r>
            <a:r>
              <a:rPr lang="ru-RU" b="1" dirty="0" err="1"/>
              <a:t>збуджуючи</a:t>
            </a:r>
            <a:r>
              <a:rPr lang="ru-RU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гальмуючи</a:t>
            </a:r>
            <a:r>
              <a:rPr lang="ru-RU" b="1" dirty="0"/>
              <a:t> </a:t>
            </a:r>
            <a:r>
              <a:rPr lang="ru-RU" b="1" dirty="0" err="1"/>
              <a:t>гіпофіз</a:t>
            </a:r>
            <a:r>
              <a:rPr lang="ru-RU" b="1" dirty="0"/>
              <a:t> і через </a:t>
            </a:r>
            <a:r>
              <a:rPr lang="ru-RU" b="1" dirty="0" err="1"/>
              <a:t>нього</a:t>
            </a:r>
            <a:r>
              <a:rPr lang="ru-RU" b="1" dirty="0"/>
              <a:t> </a:t>
            </a:r>
            <a:r>
              <a:rPr lang="ru-RU" b="1" dirty="0" err="1"/>
              <a:t>відповідну</a:t>
            </a:r>
            <a:r>
              <a:rPr lang="ru-RU" b="1" dirty="0"/>
              <a:t> </a:t>
            </a:r>
            <a:r>
              <a:rPr lang="ru-RU" b="1" dirty="0" err="1"/>
              <a:t>залозу</a:t>
            </a:r>
            <a:r>
              <a:rPr lang="ru-RU" b="1" dirty="0"/>
              <a:t> </a:t>
            </a:r>
            <a:r>
              <a:rPr lang="ru-RU" b="1" dirty="0" err="1"/>
              <a:t>внутрішньої</a:t>
            </a:r>
            <a:r>
              <a:rPr lang="ru-RU" b="1" dirty="0"/>
              <a:t> </a:t>
            </a:r>
            <a:r>
              <a:rPr lang="ru-RU" b="1" dirty="0" err="1"/>
              <a:t>секреції</a:t>
            </a:r>
            <a:r>
              <a:rPr lang="ru-RU" b="1" dirty="0"/>
              <a:t>, </a:t>
            </a:r>
            <a:r>
              <a:rPr lang="ru-RU" b="1" dirty="0" err="1"/>
              <a:t>гіпоталамус</a:t>
            </a:r>
            <a:r>
              <a:rPr lang="ru-RU" b="1" dirty="0"/>
              <a:t> переводить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функцію</a:t>
            </a:r>
            <a:r>
              <a:rPr lang="ru-RU" b="1" dirty="0"/>
              <a:t> на </a:t>
            </a:r>
            <a:r>
              <a:rPr lang="ru-RU" b="1" dirty="0" err="1"/>
              <a:t>потрібний</a:t>
            </a:r>
            <a:r>
              <a:rPr lang="ru-RU" b="1" dirty="0"/>
              <a:t> </a:t>
            </a:r>
            <a:r>
              <a:rPr lang="ru-RU" b="1" dirty="0" err="1"/>
              <a:t>рівень</a:t>
            </a:r>
            <a:r>
              <a:rPr lang="ru-RU" b="1" dirty="0"/>
              <a:t>.</a:t>
            </a:r>
          </a:p>
          <a:p>
            <a:pPr eaLnBrk="1" hangingPunct="1"/>
            <a:endParaRPr lang="ru-RU" b="1" dirty="0"/>
          </a:p>
          <a:p>
            <a:pPr eaLnBrk="1" hangingPunct="1"/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гіпоталамуса</a:t>
            </a:r>
            <a:r>
              <a:rPr lang="ru-RU" b="1" dirty="0"/>
              <a:t> </a:t>
            </a:r>
            <a:r>
              <a:rPr lang="ru-RU" b="1" dirty="0" err="1"/>
              <a:t>здійснюється</a:t>
            </a:r>
            <a:r>
              <a:rPr lang="ru-RU" b="1" dirty="0"/>
              <a:t> </a:t>
            </a:r>
            <a:r>
              <a:rPr lang="ru-RU" b="1" dirty="0" err="1"/>
              <a:t>двома</a:t>
            </a:r>
            <a:r>
              <a:rPr lang="ru-RU" b="1" dirty="0"/>
              <a:t> шляхами. </a:t>
            </a:r>
            <a:r>
              <a:rPr lang="ru-RU" b="1" dirty="0" err="1"/>
              <a:t>Вироблені</a:t>
            </a:r>
            <a:r>
              <a:rPr lang="ru-RU" b="1" dirty="0"/>
              <a:t> ним </a:t>
            </a:r>
            <a:r>
              <a:rPr lang="ru-RU" b="1" dirty="0" err="1"/>
              <a:t>нейрогормони</a:t>
            </a:r>
            <a:r>
              <a:rPr lang="ru-RU" b="1" dirty="0"/>
              <a:t> по </a:t>
            </a:r>
            <a:r>
              <a:rPr lang="ru-RU" b="1" dirty="0" err="1"/>
              <a:t>спеціальних</a:t>
            </a:r>
            <a:r>
              <a:rPr lang="ru-RU" b="1" dirty="0"/>
              <a:t> </a:t>
            </a:r>
            <a:r>
              <a:rPr lang="ru-RU" b="1" dirty="0" err="1"/>
              <a:t>капілярах</a:t>
            </a:r>
            <a:r>
              <a:rPr lang="ru-RU" b="1" dirty="0"/>
              <a:t> </a:t>
            </a:r>
            <a:r>
              <a:rPr lang="ru-RU" b="1" dirty="0" err="1"/>
              <a:t>потрапляють</a:t>
            </a:r>
            <a:r>
              <a:rPr lang="ru-RU" b="1" dirty="0"/>
              <a:t> прямо в </a:t>
            </a:r>
            <a:r>
              <a:rPr lang="ru-RU" b="1" dirty="0" err="1"/>
              <a:t>передню</a:t>
            </a:r>
            <a:r>
              <a:rPr lang="ru-RU" b="1" dirty="0"/>
              <a:t> </a:t>
            </a:r>
            <a:r>
              <a:rPr lang="ru-RU" b="1" dirty="0" err="1"/>
              <a:t>частку</a:t>
            </a:r>
            <a:r>
              <a:rPr lang="ru-RU" b="1" dirty="0"/>
              <a:t> </a:t>
            </a:r>
            <a:r>
              <a:rPr lang="ru-RU" b="1" dirty="0" err="1"/>
              <a:t>гіпофіза</a:t>
            </a:r>
            <a:r>
              <a:rPr lang="ru-RU" b="1" dirty="0"/>
              <a:t>, а </a:t>
            </a:r>
            <a:r>
              <a:rPr lang="ru-RU" b="1" dirty="0" err="1"/>
              <a:t>вплив</a:t>
            </a:r>
            <a:r>
              <a:rPr lang="ru-RU" b="1" dirty="0"/>
              <a:t> на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задню</a:t>
            </a:r>
            <a:r>
              <a:rPr lang="ru-RU" b="1" dirty="0"/>
              <a:t> </a:t>
            </a:r>
            <a:r>
              <a:rPr lang="ru-RU" b="1" dirty="0" err="1"/>
              <a:t>частку</a:t>
            </a:r>
            <a:r>
              <a:rPr lang="ru-RU" b="1" dirty="0"/>
              <a:t> </a:t>
            </a:r>
            <a:r>
              <a:rPr lang="ru-RU" b="1" dirty="0" err="1"/>
              <a:t>здійснюється</a:t>
            </a:r>
            <a:r>
              <a:rPr lang="ru-RU" b="1" dirty="0"/>
              <a:t>  </a:t>
            </a:r>
            <a:r>
              <a:rPr lang="ru-RU" b="1" dirty="0" err="1"/>
              <a:t>спеціальними</a:t>
            </a:r>
            <a:r>
              <a:rPr lang="ru-RU" b="1" dirty="0"/>
              <a:t> </a:t>
            </a:r>
            <a:r>
              <a:rPr lang="ru-RU" b="1" dirty="0" err="1"/>
              <a:t>нервовими</a:t>
            </a:r>
            <a:r>
              <a:rPr lang="ru-RU" b="1" dirty="0"/>
              <a:t> волокнами.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0713"/>
            <a:ext cx="3970338" cy="6048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/>
              <a:t>Г</a:t>
            </a:r>
            <a:r>
              <a:rPr lang="uk-UA" sz="2400" b="1" dirty="0"/>
              <a:t>і</a:t>
            </a:r>
            <a:r>
              <a:rPr lang="ru-RU" sz="2400" b="1" dirty="0" err="1"/>
              <a:t>поталамо-гіпофізарна</a:t>
            </a:r>
            <a:r>
              <a:rPr lang="ru-RU" sz="2400" b="1" dirty="0"/>
              <a:t>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63552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297363" y="980728"/>
            <a:ext cx="43053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58775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 dirty="0" err="1"/>
              <a:t>Гіпоталамо-гіпофізарна</a:t>
            </a:r>
            <a:r>
              <a:rPr lang="ru-RU" sz="3200" dirty="0"/>
              <a:t> система є </a:t>
            </a:r>
            <a:r>
              <a:rPr lang="ru-RU" sz="3200" dirty="0" err="1"/>
              <a:t>типовим</a:t>
            </a:r>
            <a:r>
              <a:rPr lang="ru-RU" sz="3200" dirty="0"/>
              <a:t> прикладом </a:t>
            </a:r>
            <a:r>
              <a:rPr lang="ru-RU" sz="3200" dirty="0" err="1"/>
              <a:t>тісного</a:t>
            </a:r>
            <a:r>
              <a:rPr lang="ru-RU" sz="3200" dirty="0"/>
              <a:t> </a:t>
            </a:r>
            <a:r>
              <a:rPr lang="ru-RU" sz="3200" dirty="0" err="1"/>
              <a:t>об'єднання</a:t>
            </a:r>
            <a:r>
              <a:rPr lang="ru-RU" sz="3200" dirty="0"/>
              <a:t> </a:t>
            </a:r>
            <a:r>
              <a:rPr lang="ru-RU" sz="3200" dirty="0" err="1"/>
              <a:t>нервового</a:t>
            </a:r>
            <a:r>
              <a:rPr lang="ru-RU" sz="3200" dirty="0"/>
              <a:t> та гуморального </a:t>
            </a:r>
            <a:r>
              <a:rPr lang="ru-RU" sz="3200" dirty="0" err="1"/>
              <a:t>способів</a:t>
            </a:r>
            <a:r>
              <a:rPr lang="ru-RU" sz="3200" dirty="0"/>
              <a:t> </a:t>
            </a:r>
            <a:r>
              <a:rPr lang="ru-RU" sz="3200" dirty="0" err="1"/>
              <a:t>регуляції</a:t>
            </a:r>
            <a:r>
              <a:rPr lang="ru-RU" sz="3200" dirty="0"/>
              <a:t> </a:t>
            </a:r>
            <a:r>
              <a:rPr lang="ru-RU" sz="3200" dirty="0" err="1"/>
              <a:t>функцій</a:t>
            </a:r>
            <a:r>
              <a:rPr lang="ru-RU" sz="3200" dirty="0"/>
              <a:t> </a:t>
            </a:r>
            <a:r>
              <a:rPr lang="ru-RU" sz="3200" dirty="0" err="1"/>
              <a:t>нашого</a:t>
            </a:r>
            <a:r>
              <a:rPr lang="ru-RU" sz="3200" dirty="0"/>
              <a:t> </a:t>
            </a:r>
            <a:r>
              <a:rPr lang="ru-RU" sz="3200" dirty="0" err="1"/>
              <a:t>організму</a:t>
            </a:r>
            <a:r>
              <a:rPr lang="ru-RU" sz="3200" dirty="0"/>
              <a:t>.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36861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/>
              <a:t>Г</a:t>
            </a:r>
            <a:r>
              <a:rPr lang="uk-UA" sz="2400" b="1" dirty="0"/>
              <a:t>і</a:t>
            </a:r>
            <a:r>
              <a:rPr lang="ru-RU" sz="2400" b="1" dirty="0" err="1"/>
              <a:t>поталамо-гіпофізарна</a:t>
            </a:r>
            <a:r>
              <a:rPr lang="ru-RU" sz="2400" b="1" dirty="0"/>
              <a:t> система</a:t>
            </a:r>
          </a:p>
        </p:txBody>
      </p:sp>
    </p:spTree>
    <p:extLst>
      <p:ext uri="{BB962C8B-B14F-4D97-AF65-F5344CB8AC3E}">
        <p14:creationId xmlns:p14="http://schemas.microsoft.com/office/powerpoint/2010/main" val="775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908721"/>
            <a:ext cx="7175351" cy="1944216"/>
          </a:xfrm>
        </p:spPr>
        <p:txBody>
          <a:bodyPr/>
          <a:lstStyle/>
          <a:p>
            <a:pPr algn="ctr"/>
            <a:r>
              <a:rPr lang="ru-RU" dirty="0"/>
              <a:t>План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2420888"/>
            <a:ext cx="7772400" cy="2088232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Статеві</a:t>
            </a:r>
            <a:r>
              <a:rPr lang="ru-RU" sz="3200" b="1" dirty="0"/>
              <a:t> </a:t>
            </a:r>
            <a:r>
              <a:rPr lang="ru-RU" sz="3200" b="1" dirty="0" err="1"/>
              <a:t>гормони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наднирників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щитовидної</a:t>
            </a:r>
            <a:r>
              <a:rPr lang="ru-RU" sz="3200" b="1" dirty="0"/>
              <a:t> </a:t>
            </a:r>
            <a:r>
              <a:rPr lang="ru-RU" sz="3200" b="1" dirty="0" err="1"/>
              <a:t>залози</a:t>
            </a:r>
            <a:endParaRPr lang="ru-RU" sz="3200" b="1" dirty="0"/>
          </a:p>
          <a:p>
            <a:r>
              <a:rPr lang="ru-RU" sz="3200" b="1" dirty="0" err="1"/>
              <a:t>Гормони</a:t>
            </a:r>
            <a:r>
              <a:rPr lang="ru-RU" sz="3200" b="1" dirty="0"/>
              <a:t> </a:t>
            </a:r>
            <a:r>
              <a:rPr lang="ru-RU" sz="3200" b="1" dirty="0" err="1"/>
              <a:t>нейрогипоф</a:t>
            </a:r>
            <a:r>
              <a:rPr lang="uk-UA" sz="3200" b="1" dirty="0" err="1"/>
              <a:t>ізу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623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714750" y="796925"/>
            <a:ext cx="51435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 err="1"/>
              <a:t>Гіпофізарні</a:t>
            </a:r>
            <a:r>
              <a:rPr lang="ru-RU" i="1" dirty="0"/>
              <a:t> </a:t>
            </a:r>
            <a:r>
              <a:rPr lang="ru-RU" i="1" dirty="0" err="1"/>
              <a:t>гормони</a:t>
            </a:r>
            <a:r>
              <a:rPr lang="ru-RU" i="1" dirty="0"/>
              <a:t>.</a:t>
            </a:r>
          </a:p>
          <a:p>
            <a:pPr algn="ctr">
              <a:defRPr/>
            </a:pPr>
            <a:endParaRPr lang="ru-RU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ru-RU" i="1" dirty="0"/>
              <a:t> </a:t>
            </a:r>
            <a:r>
              <a:rPr lang="ru-RU" i="1" dirty="0" err="1"/>
              <a:t>Тиреотропний</a:t>
            </a:r>
            <a:r>
              <a:rPr lang="ru-RU" i="1" dirty="0"/>
              <a:t> гормон (ТТГ) - </a:t>
            </a:r>
            <a:r>
              <a:rPr lang="ru-RU" dirty="0" err="1"/>
              <a:t>впливає</a:t>
            </a:r>
            <a:r>
              <a:rPr lang="ru-RU" dirty="0"/>
              <a:t> на </a:t>
            </a:r>
            <a:r>
              <a:rPr lang="ru-RU" dirty="0" err="1"/>
              <a:t>щитовидну</a:t>
            </a:r>
            <a:r>
              <a:rPr lang="ru-RU" dirty="0"/>
              <a:t> </a:t>
            </a:r>
            <a:r>
              <a:rPr lang="ru-RU" dirty="0" err="1"/>
              <a:t>залозу</a:t>
            </a:r>
            <a:r>
              <a:rPr lang="ru-RU" dirty="0"/>
              <a:t>,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тироксину і </a:t>
            </a:r>
            <a:r>
              <a:rPr lang="ru-RU" dirty="0" err="1"/>
              <a:t>трийодтироніну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ru-RU" i="1" dirty="0"/>
              <a:t> </a:t>
            </a:r>
            <a:r>
              <a:rPr lang="ru-RU" i="1" dirty="0" err="1"/>
              <a:t>Адренокортикотропний</a:t>
            </a:r>
            <a:r>
              <a:rPr lang="ru-RU" i="1" dirty="0"/>
              <a:t> (АКТГ) – </a:t>
            </a:r>
            <a:r>
              <a:rPr lang="ru-RU" i="1" dirty="0" err="1"/>
              <a:t>впливає</a:t>
            </a:r>
            <a:r>
              <a:rPr lang="ru-RU" i="1" dirty="0"/>
              <a:t> </a:t>
            </a:r>
            <a:r>
              <a:rPr lang="ru-RU" dirty="0"/>
              <a:t>на кору </a:t>
            </a:r>
            <a:r>
              <a:rPr lang="ru-RU" dirty="0" err="1"/>
              <a:t>надниркових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, </a:t>
            </a:r>
            <a:r>
              <a:rPr lang="ru-RU" dirty="0" err="1"/>
              <a:t>викликаючи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мінералокортикоїдів</a:t>
            </a:r>
            <a:r>
              <a:rPr lang="ru-RU" dirty="0"/>
              <a:t>, </a:t>
            </a:r>
            <a:r>
              <a:rPr lang="ru-RU" dirty="0" err="1"/>
              <a:t>глюкокортикоїдів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ru-RU" i="1" dirty="0"/>
              <a:t> </a:t>
            </a:r>
            <a:r>
              <a:rPr lang="ru-RU" i="1" dirty="0" err="1"/>
              <a:t>Фолікулостимулюючий</a:t>
            </a:r>
            <a:r>
              <a:rPr lang="ru-RU" i="1" dirty="0"/>
              <a:t> гормон </a:t>
            </a:r>
            <a:r>
              <a:rPr lang="ru-RU" i="1" dirty="0" err="1"/>
              <a:t>аденогіпофіза</a:t>
            </a:r>
            <a:r>
              <a:rPr lang="ru-RU" i="1" dirty="0"/>
              <a:t> (ФСГ) </a:t>
            </a:r>
            <a:r>
              <a:rPr lang="ru-RU" dirty="0" err="1"/>
              <a:t>стимулює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i="1" dirty="0"/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ru-RU" i="1" dirty="0" err="1"/>
              <a:t>Лютеїнізуючий</a:t>
            </a:r>
            <a:r>
              <a:rPr lang="ru-RU" i="1" dirty="0"/>
              <a:t> (ЛГ) -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ru-RU" i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ru-RU" i="1" dirty="0"/>
              <a:t> </a:t>
            </a:r>
            <a:r>
              <a:rPr lang="ru-RU" i="1" dirty="0" err="1"/>
              <a:t>Пролактотропний</a:t>
            </a:r>
            <a:r>
              <a:rPr lang="ru-RU" i="1" dirty="0"/>
              <a:t> гормон </a:t>
            </a:r>
            <a:r>
              <a:rPr lang="ru-RU" dirty="0" err="1"/>
              <a:t>секретується</a:t>
            </a:r>
            <a:r>
              <a:rPr lang="ru-RU" dirty="0"/>
              <a:t>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вагітності</a:t>
            </a:r>
            <a:r>
              <a:rPr lang="ru-RU" dirty="0"/>
              <a:t> і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вироблення</a:t>
            </a:r>
            <a:r>
              <a:rPr lang="ru-RU" dirty="0"/>
              <a:t> молока.</a:t>
            </a:r>
            <a:endParaRPr lang="ru-RU" sz="18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dirty="0" err="1"/>
              <a:t>Гіпоталамо-гіпофізарна</a:t>
            </a:r>
            <a:r>
              <a:rPr lang="ru-RU" sz="2800" dirty="0"/>
              <a:t> система</a:t>
            </a:r>
          </a:p>
        </p:txBody>
      </p:sp>
      <p:pic>
        <p:nvPicPr>
          <p:cNvPr id="1536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3449637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Статеві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 - </a:t>
            </a:r>
            <a:r>
              <a:rPr lang="ru-RU" dirty="0" err="1"/>
              <a:t>метаболічні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48883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9851" y="1916832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Статеві гормони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708920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Пряма дія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80111" y="2708920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Непряма дія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99992" y="3429000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Кісткова тканина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4149080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Ендокринні залози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4722088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Макрофаги і моноцити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55485" y="5373216"/>
            <a:ext cx="3104729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/>
              <a:t>НейроЕндокринні</a:t>
            </a:r>
            <a:r>
              <a:rPr lang="uk-UA" sz="2000" b="1" dirty="0"/>
              <a:t> залози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9851" y="6066616"/>
            <a:ext cx="2808312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Імунна відповідь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08720" y="3429000"/>
            <a:ext cx="2808312" cy="2376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Органи імунної системи</a:t>
            </a:r>
          </a:p>
          <a:p>
            <a:pPr algn="ctr"/>
            <a:r>
              <a:rPr lang="uk-UA" b="1" dirty="0"/>
              <a:t>(кістковий мозок, </a:t>
            </a:r>
            <a:r>
              <a:rPr lang="uk-UA" b="1" dirty="0" err="1"/>
              <a:t>тимус</a:t>
            </a:r>
            <a:r>
              <a:rPr lang="uk-UA" b="1" dirty="0"/>
              <a:t>, селезінка, лімфатичні вузли , </a:t>
            </a:r>
            <a:r>
              <a:rPr lang="uk-UA" b="1" dirty="0" err="1"/>
              <a:t>лімфоїдна</a:t>
            </a:r>
            <a:r>
              <a:rPr lang="uk-UA" b="1" dirty="0"/>
              <a:t> тканина, асоційована з слизовими оболонками)</a:t>
            </a:r>
          </a:p>
        </p:txBody>
      </p:sp>
    </p:spTree>
    <p:extLst>
      <p:ext uri="{BB962C8B-B14F-4D97-AF65-F5344CB8AC3E}">
        <p14:creationId xmlns:p14="http://schemas.microsoft.com/office/powerpoint/2010/main" val="15505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4283968" cy="877784"/>
          </a:xfrm>
        </p:spPr>
        <p:txBody>
          <a:bodyPr/>
          <a:lstStyle/>
          <a:p>
            <a:r>
              <a:rPr lang="ru-RU" dirty="0" err="1"/>
              <a:t>статеві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56792"/>
            <a:ext cx="4211960" cy="4752528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Розрізняють</a:t>
            </a:r>
            <a:r>
              <a:rPr lang="ru-RU" b="1" dirty="0"/>
              <a:t> </a:t>
            </a:r>
            <a:r>
              <a:rPr lang="ru-RU" b="1" dirty="0" err="1"/>
              <a:t>чоловічі</a:t>
            </a:r>
            <a:r>
              <a:rPr lang="ru-RU" b="1" dirty="0"/>
              <a:t> (</a:t>
            </a:r>
            <a:r>
              <a:rPr lang="ru-RU" b="1" dirty="0" err="1"/>
              <a:t>андрогени</a:t>
            </a:r>
            <a:r>
              <a:rPr lang="ru-RU" b="1" dirty="0"/>
              <a:t>) і </a:t>
            </a:r>
            <a:r>
              <a:rPr lang="ru-RU" b="1" dirty="0" err="1"/>
              <a:t>жіночі</a:t>
            </a:r>
            <a:r>
              <a:rPr lang="ru-RU" b="1" dirty="0"/>
              <a:t> (</a:t>
            </a:r>
            <a:r>
              <a:rPr lang="ru-RU" b="1" dirty="0" err="1"/>
              <a:t>естрогени</a:t>
            </a:r>
            <a:r>
              <a:rPr lang="ru-RU" b="1" dirty="0"/>
              <a:t>) </a:t>
            </a:r>
            <a:r>
              <a:rPr lang="ru-RU" b="1" dirty="0" err="1"/>
              <a:t>гормони</a:t>
            </a:r>
            <a:r>
              <a:rPr lang="ru-RU" b="1" dirty="0"/>
              <a:t>.</a:t>
            </a:r>
          </a:p>
          <a:p>
            <a:r>
              <a:rPr lang="ru-RU" b="1" dirty="0"/>
              <a:t>Але вони </a:t>
            </a:r>
            <a:r>
              <a:rPr lang="ru-RU" b="1" dirty="0" err="1"/>
              <a:t>обидва</a:t>
            </a:r>
            <a:r>
              <a:rPr lang="ru-RU" b="1" dirty="0"/>
              <a:t> є в </a:t>
            </a:r>
            <a:r>
              <a:rPr lang="ru-RU" b="1" dirty="0" err="1"/>
              <a:t>крові</a:t>
            </a:r>
            <a:r>
              <a:rPr lang="ru-RU" b="1" dirty="0"/>
              <a:t> як </a:t>
            </a:r>
            <a:r>
              <a:rPr lang="ru-RU" b="1" dirty="0" err="1"/>
              <a:t>чоловіків</a:t>
            </a:r>
            <a:r>
              <a:rPr lang="ru-RU" b="1" dirty="0"/>
              <a:t>, так і </a:t>
            </a:r>
            <a:r>
              <a:rPr lang="ru-RU" b="1" dirty="0" err="1"/>
              <a:t>жінок</a:t>
            </a:r>
            <a:r>
              <a:rPr lang="ru-RU" b="1" dirty="0"/>
              <a:t>.</a:t>
            </a:r>
          </a:p>
          <a:p>
            <a:r>
              <a:rPr lang="ru-RU" b="1" dirty="0"/>
              <a:t>У постнатальному </a:t>
            </a:r>
            <a:r>
              <a:rPr lang="ru-RU" b="1" dirty="0" err="1"/>
              <a:t>періоді</a:t>
            </a:r>
            <a:r>
              <a:rPr lang="ru-RU" b="1" dirty="0"/>
              <a:t> в </a:t>
            </a:r>
            <a:r>
              <a:rPr lang="ru-RU" b="1" dirty="0" err="1"/>
              <a:t>нормі</a:t>
            </a:r>
            <a:r>
              <a:rPr lang="ru-RU" b="1" dirty="0"/>
              <a:t> у </a:t>
            </a:r>
            <a:r>
              <a:rPr lang="ru-RU" b="1" dirty="0" err="1"/>
              <a:t>чоловіків</a:t>
            </a:r>
            <a:r>
              <a:rPr lang="ru-RU" b="1" dirty="0"/>
              <a:t> </a:t>
            </a:r>
            <a:r>
              <a:rPr lang="ru-RU" b="1" dirty="0" err="1"/>
              <a:t>переважає</a:t>
            </a:r>
            <a:r>
              <a:rPr lang="ru-RU" b="1" dirty="0"/>
              <a:t> синтез </a:t>
            </a:r>
            <a:r>
              <a:rPr lang="ru-RU" b="1" dirty="0" err="1"/>
              <a:t>андрогенів</a:t>
            </a:r>
            <a:r>
              <a:rPr lang="ru-RU" b="1" dirty="0"/>
              <a:t>, а у </a:t>
            </a:r>
            <a:r>
              <a:rPr lang="ru-RU" b="1" dirty="0" err="1"/>
              <a:t>жінок</a:t>
            </a:r>
            <a:r>
              <a:rPr lang="ru-RU" b="1" dirty="0"/>
              <a:t> - </a:t>
            </a:r>
            <a:r>
              <a:rPr lang="ru-RU" b="1" dirty="0" err="1"/>
              <a:t>естрогену</a:t>
            </a:r>
            <a:r>
              <a:rPr lang="ru-RU" b="1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0"/>
            <a:ext cx="5112568" cy="6669360"/>
          </a:xfrm>
        </p:spPr>
        <p:txBody>
          <a:bodyPr>
            <a:noAutofit/>
          </a:bodyPr>
          <a:lstStyle/>
          <a:p>
            <a:r>
              <a:rPr lang="ru-RU" dirty="0"/>
              <a:t>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будовою</a:t>
            </a:r>
            <a:r>
              <a:rPr lang="ru-RU" dirty="0"/>
              <a:t> </a:t>
            </a:r>
            <a:r>
              <a:rPr lang="ru-RU" dirty="0" err="1"/>
              <a:t>статеві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 належать до - </a:t>
            </a:r>
            <a:r>
              <a:rPr lang="ru-RU" dirty="0" err="1"/>
              <a:t>стероїдів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/>
              <a:t>Stereos - </a:t>
            </a:r>
            <a:r>
              <a:rPr lang="ru-RU" dirty="0" err="1"/>
              <a:t>твердий</a:t>
            </a:r>
            <a:r>
              <a:rPr lang="ru-RU" dirty="0"/>
              <a:t>, з холестерину) і </a:t>
            </a:r>
            <a:r>
              <a:rPr lang="ru-RU" dirty="0" err="1"/>
              <a:t>пептидів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- </a:t>
            </a:r>
            <a:r>
              <a:rPr lang="ru-RU" dirty="0" err="1"/>
              <a:t>стероїди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/>
              <a:t>проникати</a:t>
            </a:r>
            <a:r>
              <a:rPr lang="ru-RU" dirty="0"/>
              <a:t> </a:t>
            </a:r>
            <a:r>
              <a:rPr lang="ru-RU" dirty="0" err="1"/>
              <a:t>всередину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і </a:t>
            </a:r>
            <a:r>
              <a:rPr lang="ru-RU" dirty="0" err="1"/>
              <a:t>впливати</a:t>
            </a:r>
            <a:r>
              <a:rPr lang="ru-RU" dirty="0"/>
              <a:t> на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транскрипції</a:t>
            </a:r>
            <a:r>
              <a:rPr lang="ru-RU" dirty="0"/>
              <a:t> і </a:t>
            </a:r>
            <a:r>
              <a:rPr lang="ru-RU" dirty="0" err="1"/>
              <a:t>трансляції</a:t>
            </a:r>
            <a:r>
              <a:rPr lang="ru-RU" dirty="0"/>
              <a:t>.</a:t>
            </a:r>
          </a:p>
          <a:p>
            <a:r>
              <a:rPr lang="ru-RU" dirty="0" err="1"/>
              <a:t>Стероїдні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, </a:t>
            </a:r>
            <a:r>
              <a:rPr lang="ru-RU" dirty="0" err="1"/>
              <a:t>виробляються</a:t>
            </a:r>
            <a:r>
              <a:rPr lang="ru-RU" dirty="0"/>
              <a:t> </a:t>
            </a:r>
            <a:r>
              <a:rPr lang="ru-RU" dirty="0" err="1"/>
              <a:t>статевими</a:t>
            </a:r>
            <a:r>
              <a:rPr lang="ru-RU" dirty="0"/>
              <a:t> </a:t>
            </a:r>
            <a:r>
              <a:rPr lang="ru-RU" dirty="0" err="1"/>
              <a:t>залозами</a:t>
            </a:r>
            <a:r>
              <a:rPr lang="ru-RU" dirty="0"/>
              <a:t> і </a:t>
            </a:r>
            <a:r>
              <a:rPr lang="ru-RU" dirty="0" err="1"/>
              <a:t>корою</a:t>
            </a:r>
            <a:r>
              <a:rPr lang="ru-RU" dirty="0"/>
              <a:t> </a:t>
            </a:r>
            <a:r>
              <a:rPr lang="ru-RU" dirty="0" err="1"/>
              <a:t>наднирників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8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443581"/>
          </a:xfrm>
        </p:spPr>
        <p:txBody>
          <a:bodyPr>
            <a:normAutofit fontScale="90000"/>
          </a:bodyPr>
          <a:lstStyle/>
          <a:p>
            <a:r>
              <a:rPr lang="uk-UA" sz="2800" dirty="0"/>
              <a:t>Хімія статевих гормонів</a:t>
            </a:r>
            <a:endParaRPr lang="uk-UA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312368" cy="34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188640"/>
            <a:ext cx="3888432" cy="6120680"/>
          </a:xfrm>
        </p:spPr>
        <p:txBody>
          <a:bodyPr>
            <a:normAutofit/>
          </a:bodyPr>
          <a:lstStyle/>
          <a:p>
            <a:r>
              <a:rPr lang="uk-UA" dirty="0"/>
              <a:t>Андрогени і естрогени (стероїди) близькі по хімічній природі (рис.), Тому вони легко трансформуються один в одного (в мозку, печінки, жирових клітинах).</a:t>
            </a:r>
            <a:endParaRPr lang="ru-RU" dirty="0"/>
          </a:p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504056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2420888"/>
            <a:ext cx="14401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Естрадіол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3933056"/>
            <a:ext cx="1440160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Тестостерон</a:t>
            </a:r>
          </a:p>
        </p:txBody>
      </p:sp>
    </p:spTree>
    <p:extLst>
      <p:ext uri="{BB962C8B-B14F-4D97-AF65-F5344CB8AC3E}">
        <p14:creationId xmlns:p14="http://schemas.microsoft.com/office/powerpoint/2010/main" val="28971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388"/>
            <a:ext cx="8748464" cy="696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39952" y="692696"/>
            <a:ext cx="4752528" cy="5403304"/>
          </a:xfrm>
        </p:spPr>
        <p:txBody>
          <a:bodyPr/>
          <a:lstStyle/>
          <a:p>
            <a:pPr marL="68580" indent="0">
              <a:buNone/>
            </a:pPr>
            <a:r>
              <a:rPr lang="uk-UA" sz="3200" dirty="0" err="1"/>
              <a:t>дигідротестостерон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24744"/>
            <a:ext cx="37444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 </a:t>
            </a:r>
            <a:r>
              <a:rPr lang="uk-UA" sz="3200" dirty="0"/>
              <a:t>Низький рівень тестостерону пов'язують з хворобою Альцгеймера та іншими розладами пам'яті, хворобами серця і зниженням щільності кісток.</a:t>
            </a:r>
            <a:endParaRPr lang="ru-RU" sz="4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01383"/>
            <a:ext cx="4248472" cy="327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5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4176464" cy="720080"/>
          </a:xfrm>
        </p:spPr>
        <p:txBody>
          <a:bodyPr/>
          <a:lstStyle/>
          <a:p>
            <a:r>
              <a:rPr lang="ru-RU" dirty="0" err="1">
                <a:latin typeface="+mn-lt"/>
              </a:rPr>
              <a:t>Функція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андрогенів</a:t>
            </a:r>
            <a:endParaRPr lang="ru-RU" dirty="0">
              <a:latin typeface="+mn-l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2"/>
          </p:nvPr>
        </p:nvSpPr>
        <p:spPr>
          <a:xfrm>
            <a:off x="323528" y="836712"/>
            <a:ext cx="6048672" cy="5760640"/>
          </a:xfrm>
        </p:spPr>
        <p:txBody>
          <a:bodyPr>
            <a:normAutofit/>
          </a:bodyPr>
          <a:lstStyle/>
          <a:p>
            <a:r>
              <a:rPr lang="uk-UA" sz="2800" dirty="0"/>
              <a:t>Андрогени (тестостерон) </a:t>
            </a:r>
            <a:r>
              <a:rPr lang="uk-UA" sz="2800" dirty="0" err="1"/>
              <a:t>секретуются</a:t>
            </a:r>
            <a:r>
              <a:rPr lang="uk-UA" sz="2800" dirty="0"/>
              <a:t> в клітинах </a:t>
            </a:r>
            <a:r>
              <a:rPr lang="uk-UA" sz="2800" dirty="0" err="1"/>
              <a:t>Лейдіга</a:t>
            </a:r>
            <a:r>
              <a:rPr lang="uk-UA" sz="2800" dirty="0"/>
              <a:t>. Процес сперматогенезу в клітинах </a:t>
            </a:r>
            <a:r>
              <a:rPr lang="uk-UA" sz="2800" dirty="0" err="1"/>
              <a:t>Сертолі</a:t>
            </a:r>
            <a:r>
              <a:rPr lang="uk-UA" sz="2800" dirty="0"/>
              <a:t> регулюється ФСГ і </a:t>
            </a:r>
            <a:r>
              <a:rPr lang="uk-UA" sz="2800" b="1" i="1" dirty="0"/>
              <a:t>тестостероном</a:t>
            </a:r>
            <a:r>
              <a:rPr lang="uk-UA" sz="2800" dirty="0"/>
              <a:t> (</a:t>
            </a:r>
            <a:r>
              <a:rPr lang="uk-UA" sz="2800" dirty="0" err="1"/>
              <a:t>паракринний</a:t>
            </a:r>
            <a:r>
              <a:rPr lang="uk-UA" sz="2800" dirty="0"/>
              <a:t> ефект сусідніх клітин </a:t>
            </a:r>
            <a:r>
              <a:rPr lang="uk-UA" sz="2800" dirty="0" err="1"/>
              <a:t>Лейдіга</a:t>
            </a:r>
            <a:r>
              <a:rPr lang="uk-UA" sz="2800" dirty="0"/>
              <a:t>). Крім того, для функціонування простати і проток, так само потрібна висока концентрація андрогенів: тут з тестостерону утворюється активна його форма (</a:t>
            </a:r>
            <a:r>
              <a:rPr lang="uk-UA" sz="2800" i="1" u="sng" dirty="0"/>
              <a:t>5</a:t>
            </a:r>
            <a:r>
              <a:rPr lang="el-GR" sz="2800" b="1" i="1" u="sng" dirty="0">
                <a:sym typeface="Symbol"/>
              </a:rPr>
              <a:t></a:t>
            </a:r>
            <a:r>
              <a:rPr lang="uk-UA" sz="2800" i="1" u="sng" dirty="0"/>
              <a:t>, -ДГТ </a:t>
            </a:r>
            <a:r>
              <a:rPr lang="uk-UA" sz="2800" i="1" u="sng" dirty="0" err="1"/>
              <a:t>-дігідротестостерон</a:t>
            </a:r>
            <a:r>
              <a:rPr lang="uk-UA" sz="2800" dirty="0"/>
              <a:t>)</a:t>
            </a:r>
            <a:endParaRPr lang="ru-RU" sz="2000" b="1" dirty="0"/>
          </a:p>
          <a:p>
            <a:endParaRPr lang="ru-RU" dirty="0"/>
          </a:p>
          <a:p>
            <a:endParaRPr lang="ru-RU" dirty="0"/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84168" y="980728"/>
            <a:ext cx="2952328" cy="5616624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Рецептори</a:t>
            </a:r>
            <a:r>
              <a:rPr lang="ru-RU" dirty="0"/>
              <a:t> до </a:t>
            </a:r>
            <a:r>
              <a:rPr lang="ru-RU" dirty="0" err="1"/>
              <a:t>андрогенів</a:t>
            </a:r>
            <a:r>
              <a:rPr lang="ru-RU" dirty="0"/>
              <a:t> є і в </a:t>
            </a:r>
            <a:r>
              <a:rPr lang="ru-RU" dirty="0" err="1"/>
              <a:t>ретикулярній</a:t>
            </a:r>
            <a:r>
              <a:rPr lang="ru-RU" dirty="0"/>
              <a:t> </a:t>
            </a:r>
            <a:r>
              <a:rPr lang="ru-RU" dirty="0" err="1"/>
              <a:t>формації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r>
              <a:rPr lang="ru-RU" dirty="0" err="1"/>
              <a:t>Андрогени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так само і на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латералізації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0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60032" y="908720"/>
            <a:ext cx="4055368" cy="5098380"/>
          </a:xfrm>
        </p:spPr>
        <p:txBody>
          <a:bodyPr>
            <a:normAutofit/>
          </a:bodyPr>
          <a:lstStyle/>
          <a:p>
            <a:r>
              <a:rPr lang="uk-UA" dirty="0"/>
              <a:t>У мозку андрогени (як у чоловіків, так і у жінок) через гіпоталамус забезпечують </a:t>
            </a:r>
            <a:r>
              <a:rPr lang="uk-UA" dirty="0" err="1"/>
              <a:t>гетеросексуальний</a:t>
            </a:r>
            <a:r>
              <a:rPr lang="uk-UA" dirty="0"/>
              <a:t> потяг.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395536" y="188640"/>
            <a:ext cx="4824536" cy="5818460"/>
          </a:xfrm>
        </p:spPr>
        <p:txBody>
          <a:bodyPr>
            <a:noAutofit/>
          </a:bodyPr>
          <a:lstStyle/>
          <a:p>
            <a:r>
              <a:rPr lang="uk-UA" sz="3200" dirty="0"/>
              <a:t>Рецептори до андрогенів широко представлені в багатьох відділах ЦНС (аж до кори великих півкуль), структурах </a:t>
            </a:r>
            <a:r>
              <a:rPr lang="uk-UA" sz="3200" dirty="0" err="1"/>
              <a:t>лімбічної</a:t>
            </a:r>
            <a:r>
              <a:rPr lang="uk-UA" sz="3200" dirty="0"/>
              <a:t> системи, активність яких забезпечує появу емоцій, що забезпечують їх зв'язок з статевими рефлексами.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93064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16632"/>
            <a:ext cx="9144000" cy="655272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ru-RU" sz="5800" b="1" dirty="0" err="1"/>
              <a:t>Андрогени</a:t>
            </a:r>
            <a:r>
              <a:rPr lang="ru-RU" sz="5800" b="1" dirty="0"/>
              <a:t> </a:t>
            </a:r>
            <a:r>
              <a:rPr lang="ru-RU" sz="4400" dirty="0"/>
              <a:t>—   </a:t>
            </a:r>
            <a:r>
              <a:rPr lang="ru-RU" sz="4400" dirty="0" err="1" smtClean="0"/>
              <a:t>проявляють</a:t>
            </a:r>
            <a:r>
              <a:rPr lang="ru-RU" sz="4400" dirty="0" smtClean="0"/>
              <a:t> </a:t>
            </a:r>
            <a:r>
              <a:rPr lang="ru-RU" sz="4400" dirty="0" err="1" smtClean="0"/>
              <a:t>сильну</a:t>
            </a:r>
            <a:r>
              <a:rPr lang="ru-RU" sz="4400" dirty="0" smtClean="0"/>
              <a:t> </a:t>
            </a:r>
            <a:r>
              <a:rPr lang="ru-RU" sz="4400" dirty="0" err="1" smtClean="0"/>
              <a:t>анаболічну</a:t>
            </a:r>
            <a:r>
              <a:rPr lang="ru-RU" sz="4400" dirty="0" smtClean="0"/>
              <a:t> </a:t>
            </a:r>
            <a:r>
              <a:rPr lang="ru-RU" sz="4400" dirty="0"/>
              <a:t>і </a:t>
            </a:r>
            <a:r>
              <a:rPr lang="ru-RU" sz="4400" dirty="0" err="1"/>
              <a:t>антикатаболічну</a:t>
            </a:r>
            <a:r>
              <a:rPr lang="ru-RU" sz="4400" dirty="0"/>
              <a:t> </a:t>
            </a:r>
            <a:r>
              <a:rPr lang="ru-RU" sz="4400" dirty="0" err="1"/>
              <a:t>дію</a:t>
            </a:r>
            <a:r>
              <a:rPr lang="ru-RU" sz="4400" dirty="0"/>
              <a:t>, </a:t>
            </a:r>
            <a:r>
              <a:rPr lang="ru-RU" sz="4400" dirty="0" err="1"/>
              <a:t>підвищують</a:t>
            </a:r>
            <a:r>
              <a:rPr lang="ru-RU" sz="4400" dirty="0"/>
              <a:t> синтез </a:t>
            </a:r>
            <a:r>
              <a:rPr lang="ru-RU" sz="4400" dirty="0" err="1"/>
              <a:t>білків</a:t>
            </a:r>
            <a:r>
              <a:rPr lang="ru-RU" sz="4400" dirty="0"/>
              <a:t> і </a:t>
            </a:r>
            <a:r>
              <a:rPr lang="ru-RU" sz="4400" dirty="0" err="1"/>
              <a:t>гальмують</a:t>
            </a:r>
            <a:r>
              <a:rPr lang="ru-RU" sz="4400" dirty="0"/>
              <a:t> </a:t>
            </a:r>
            <a:r>
              <a:rPr lang="ru-RU" sz="4400" dirty="0" err="1"/>
              <a:t>їх</a:t>
            </a:r>
            <a:r>
              <a:rPr lang="ru-RU" sz="4400" dirty="0"/>
              <a:t> </a:t>
            </a:r>
            <a:r>
              <a:rPr lang="ru-RU" sz="4400" dirty="0" err="1"/>
              <a:t>розпад</a:t>
            </a:r>
            <a:r>
              <a:rPr lang="ru-RU" sz="4400" dirty="0"/>
              <a:t>. </a:t>
            </a:r>
            <a:r>
              <a:rPr lang="ru-RU" sz="4400" dirty="0" err="1"/>
              <a:t>Підвищують</a:t>
            </a:r>
            <a:r>
              <a:rPr lang="ru-RU" sz="4400" dirty="0"/>
              <a:t> </a:t>
            </a:r>
            <a:r>
              <a:rPr lang="ru-RU" sz="4400" dirty="0" err="1"/>
              <a:t>утилізацію</a:t>
            </a:r>
            <a:r>
              <a:rPr lang="ru-RU" sz="4400" dirty="0"/>
              <a:t> </a:t>
            </a:r>
            <a:r>
              <a:rPr lang="ru-RU" sz="4400" dirty="0" err="1"/>
              <a:t>глюкози</a:t>
            </a:r>
            <a:r>
              <a:rPr lang="ru-RU" sz="4400" dirty="0"/>
              <a:t>. </a:t>
            </a:r>
            <a:r>
              <a:rPr lang="ru-RU" sz="4400" dirty="0" err="1"/>
              <a:t>Знижують</a:t>
            </a:r>
            <a:r>
              <a:rPr lang="ru-RU" sz="4400" dirty="0"/>
              <a:t> </a:t>
            </a:r>
            <a:r>
              <a:rPr lang="ru-RU" sz="4400" dirty="0" err="1"/>
              <a:t>рівень</a:t>
            </a:r>
            <a:r>
              <a:rPr lang="ru-RU" sz="4400" dirty="0"/>
              <a:t> </a:t>
            </a:r>
            <a:r>
              <a:rPr lang="ru-RU" sz="4400" dirty="0" err="1"/>
              <a:t>глюкози</a:t>
            </a:r>
            <a:r>
              <a:rPr lang="ru-RU" sz="4400" dirty="0"/>
              <a:t> в </a:t>
            </a:r>
            <a:r>
              <a:rPr lang="ru-RU" sz="4400" dirty="0" err="1"/>
              <a:t>крові</a:t>
            </a:r>
            <a:r>
              <a:rPr lang="ru-RU" sz="4400" dirty="0"/>
              <a:t>. </a:t>
            </a:r>
            <a:r>
              <a:rPr lang="ru-RU" sz="4400" dirty="0" err="1"/>
              <a:t>Збільшують</a:t>
            </a:r>
            <a:r>
              <a:rPr lang="ru-RU" sz="4400" dirty="0"/>
              <a:t> </a:t>
            </a:r>
            <a:r>
              <a:rPr lang="ru-RU" sz="4400" dirty="0" err="1"/>
              <a:t>м'язову</a:t>
            </a:r>
            <a:r>
              <a:rPr lang="ru-RU" sz="4400" dirty="0"/>
              <a:t> </a:t>
            </a:r>
            <a:r>
              <a:rPr lang="ru-RU" sz="4400" dirty="0" err="1"/>
              <a:t>масу</a:t>
            </a:r>
            <a:r>
              <a:rPr lang="ru-RU" sz="4400" dirty="0"/>
              <a:t> і силу.</a:t>
            </a:r>
          </a:p>
          <a:p>
            <a:pPr>
              <a:lnSpc>
                <a:spcPct val="80000"/>
              </a:lnSpc>
            </a:pPr>
            <a:endParaRPr lang="ru-RU" sz="4400" dirty="0"/>
          </a:p>
          <a:p>
            <a:pPr>
              <a:lnSpc>
                <a:spcPct val="80000"/>
              </a:lnSpc>
            </a:pPr>
            <a:r>
              <a:rPr lang="ru-RU" sz="4400" dirty="0"/>
              <a:t> </a:t>
            </a:r>
            <a:r>
              <a:rPr lang="ru-RU" sz="4400" dirty="0" err="1"/>
              <a:t>Сприяють</a:t>
            </a:r>
            <a:r>
              <a:rPr lang="ru-RU" sz="4400" dirty="0"/>
              <a:t> </a:t>
            </a:r>
            <a:r>
              <a:rPr lang="ru-RU" sz="4400" dirty="0" err="1"/>
              <a:t>зниженню</a:t>
            </a:r>
            <a:r>
              <a:rPr lang="ru-RU" sz="4400" dirty="0"/>
              <a:t> </a:t>
            </a:r>
            <a:r>
              <a:rPr lang="ru-RU" sz="4400" dirty="0" err="1"/>
              <a:t>загальної</a:t>
            </a:r>
            <a:r>
              <a:rPr lang="ru-RU" sz="4400" dirty="0"/>
              <a:t> </a:t>
            </a:r>
            <a:r>
              <a:rPr lang="ru-RU" sz="4400" dirty="0" err="1"/>
              <a:t>кількості</a:t>
            </a:r>
            <a:r>
              <a:rPr lang="ru-RU" sz="4400" dirty="0"/>
              <a:t> </a:t>
            </a:r>
            <a:r>
              <a:rPr lang="ru-RU" sz="4400" dirty="0" err="1"/>
              <a:t>підшкірного</a:t>
            </a:r>
            <a:r>
              <a:rPr lang="ru-RU" sz="4400" dirty="0"/>
              <a:t> жиру і </a:t>
            </a:r>
            <a:r>
              <a:rPr lang="ru-RU" sz="4400" dirty="0" err="1"/>
              <a:t>зменшення</a:t>
            </a:r>
            <a:r>
              <a:rPr lang="ru-RU" sz="4400" dirty="0"/>
              <a:t> </a:t>
            </a:r>
            <a:r>
              <a:rPr lang="ru-RU" sz="4400" dirty="0" err="1"/>
              <a:t>жирової</a:t>
            </a:r>
            <a:r>
              <a:rPr lang="ru-RU" sz="4400" dirty="0"/>
              <a:t> </a:t>
            </a:r>
            <a:r>
              <a:rPr lang="ru-RU" sz="4400" dirty="0" err="1"/>
              <a:t>маси</a:t>
            </a:r>
            <a:r>
              <a:rPr lang="ru-RU" sz="4400" dirty="0"/>
              <a:t> по </a:t>
            </a:r>
            <a:r>
              <a:rPr lang="ru-RU" sz="4400" dirty="0" err="1"/>
              <a:t>відношенню</a:t>
            </a:r>
            <a:r>
              <a:rPr lang="ru-RU" sz="4400" dirty="0"/>
              <a:t> до </a:t>
            </a:r>
            <a:r>
              <a:rPr lang="ru-RU" sz="4400" dirty="0" err="1"/>
              <a:t>м'язової</a:t>
            </a:r>
            <a:r>
              <a:rPr lang="ru-RU" sz="4400" dirty="0"/>
              <a:t> </a:t>
            </a:r>
            <a:r>
              <a:rPr lang="ru-RU" sz="4400" dirty="0" err="1"/>
              <a:t>маси</a:t>
            </a:r>
            <a:r>
              <a:rPr lang="ru-RU" sz="4400" dirty="0"/>
              <a:t>, але </a:t>
            </a:r>
            <a:r>
              <a:rPr lang="ru-RU" sz="4400" dirty="0" err="1"/>
              <a:t>можуть</a:t>
            </a:r>
            <a:r>
              <a:rPr lang="ru-RU" sz="4400" dirty="0"/>
              <a:t> </a:t>
            </a:r>
            <a:r>
              <a:rPr lang="ru-RU" sz="4400" dirty="0" err="1"/>
              <a:t>збільшити</a:t>
            </a:r>
            <a:r>
              <a:rPr lang="ru-RU" sz="4400" dirty="0"/>
              <a:t> </a:t>
            </a:r>
            <a:r>
              <a:rPr lang="ru-RU" sz="4400" dirty="0" err="1"/>
              <a:t>відкладення</a:t>
            </a:r>
            <a:r>
              <a:rPr lang="ru-RU" sz="4400" dirty="0"/>
              <a:t> жиру за </a:t>
            </a:r>
            <a:r>
              <a:rPr lang="ru-RU" sz="4400" dirty="0" err="1"/>
              <a:t>чоловічим</a:t>
            </a:r>
            <a:r>
              <a:rPr lang="ru-RU" sz="4400" dirty="0"/>
              <a:t> типом (на </a:t>
            </a:r>
            <a:r>
              <a:rPr lang="ru-RU" sz="4400" dirty="0" err="1"/>
              <a:t>животі</a:t>
            </a:r>
            <a:r>
              <a:rPr lang="ru-RU" sz="4400" dirty="0"/>
              <a:t>) при </a:t>
            </a:r>
            <a:r>
              <a:rPr lang="ru-RU" sz="4400" dirty="0" err="1"/>
              <a:t>одночасному</a:t>
            </a:r>
            <a:r>
              <a:rPr lang="ru-RU" sz="4400" dirty="0"/>
              <a:t> </a:t>
            </a:r>
            <a:r>
              <a:rPr lang="ru-RU" sz="4400" dirty="0" err="1"/>
              <a:t>зменшенні</a:t>
            </a:r>
            <a:r>
              <a:rPr lang="ru-RU" sz="4400" dirty="0"/>
              <a:t> </a:t>
            </a:r>
            <a:r>
              <a:rPr lang="ru-RU" sz="4400" dirty="0" err="1"/>
              <a:t>відкладень</a:t>
            </a:r>
            <a:r>
              <a:rPr lang="ru-RU" sz="4400" dirty="0"/>
              <a:t> жиру в </a:t>
            </a:r>
            <a:r>
              <a:rPr lang="ru-RU" sz="4400" dirty="0" err="1"/>
              <a:t>типово</a:t>
            </a:r>
            <a:r>
              <a:rPr lang="ru-RU" sz="4400" dirty="0"/>
              <a:t> </a:t>
            </a:r>
            <a:r>
              <a:rPr lang="ru-RU" sz="4400" dirty="0" err="1"/>
              <a:t>жіночих</a:t>
            </a:r>
            <a:r>
              <a:rPr lang="ru-RU" sz="4400" dirty="0"/>
              <a:t> </a:t>
            </a:r>
            <a:r>
              <a:rPr lang="ru-RU" sz="4400" dirty="0" err="1"/>
              <a:t>місцях</a:t>
            </a:r>
            <a:r>
              <a:rPr lang="ru-RU" sz="4400" dirty="0"/>
              <a:t> (</a:t>
            </a:r>
            <a:r>
              <a:rPr lang="ru-RU" sz="4400" dirty="0" err="1"/>
              <a:t>сідниці</a:t>
            </a:r>
            <a:r>
              <a:rPr lang="ru-RU" sz="4400" dirty="0"/>
              <a:t> і стегна, груди).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44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06489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31840" y="980728"/>
            <a:ext cx="12961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Підборіддя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1277144"/>
            <a:ext cx="12961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Підборіддя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84240" y="2492896"/>
            <a:ext cx="8557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Живіт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00664" y="2774464"/>
            <a:ext cx="85571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Живіт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92280" y="1988840"/>
            <a:ext cx="93610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Грудна залоза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092280" y="3284984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На горбку Венери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56276" y="4005064"/>
            <a:ext cx="162018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На передній поверхні стегна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27984" y="1277144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Потилиця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1560" y="1052736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Потилиця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39952" y="2129840"/>
            <a:ext cx="1728192" cy="507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bg1"/>
                </a:solidFill>
              </a:rPr>
              <a:t>Окрім дельтоподібного </a:t>
            </a:r>
            <a:r>
              <a:rPr lang="uk-UA" sz="1200" dirty="0" err="1">
                <a:solidFill>
                  <a:schemeClr val="bg1"/>
                </a:solidFill>
              </a:rPr>
              <a:t>мязу</a:t>
            </a:r>
            <a:r>
              <a:rPr lang="uk-UA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1857304"/>
            <a:ext cx="1728192" cy="507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solidFill>
                  <a:schemeClr val="bg1"/>
                </a:solidFill>
              </a:rPr>
              <a:t>Окрім дельтоподібного </a:t>
            </a:r>
            <a:r>
              <a:rPr lang="uk-UA" sz="1200" dirty="0" err="1">
                <a:solidFill>
                  <a:schemeClr val="bg1"/>
                </a:solidFill>
              </a:rPr>
              <a:t>мязу</a:t>
            </a:r>
            <a:r>
              <a:rPr lang="uk-UA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2421672"/>
            <a:ext cx="1567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Бокова поверхня тіла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139952" y="2673700"/>
            <a:ext cx="1567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Бокова поверхня тіла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3528" y="2996952"/>
            <a:ext cx="1567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Сіднична область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139952" y="3212976"/>
            <a:ext cx="156740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>
                <a:solidFill>
                  <a:schemeClr val="bg1"/>
                </a:solidFill>
              </a:rPr>
              <a:t>Сіднична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68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5175"/>
          </a:xfrm>
        </p:spPr>
        <p:txBody>
          <a:bodyPr/>
          <a:lstStyle/>
          <a:p>
            <a:pPr>
              <a:defRPr/>
            </a:pPr>
            <a:r>
              <a:rPr lang="ru-RU" sz="3200" dirty="0" err="1">
                <a:latin typeface="+mn-lt"/>
              </a:rPr>
              <a:t>Регуляція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кальцієвого</a:t>
            </a:r>
            <a:r>
              <a:rPr lang="ru-RU" sz="3200" dirty="0">
                <a:latin typeface="+mn-lt"/>
              </a:rPr>
              <a:t> гомеостазу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620713"/>
            <a:ext cx="4211638" cy="2517775"/>
          </a:xfrm>
        </p:spPr>
        <p:txBody>
          <a:bodyPr>
            <a:normAutofit lnSpcReduction="10000"/>
          </a:bodyPr>
          <a:lstStyle/>
          <a:p>
            <a:r>
              <a:rPr lang="uk-UA" sz="2000" dirty="0"/>
              <a:t>Підтримують концентрацію кальцію в крові на константному рівні три гормони: </a:t>
            </a:r>
            <a:r>
              <a:rPr lang="uk-UA" sz="2000" dirty="0" err="1">
                <a:solidFill>
                  <a:srgbClr val="FF0000"/>
                </a:solidFill>
              </a:rPr>
              <a:t>кальцитонін</a:t>
            </a:r>
            <a:r>
              <a:rPr lang="uk-UA" sz="2000" dirty="0">
                <a:solidFill>
                  <a:srgbClr val="FF0000"/>
                </a:solidFill>
              </a:rPr>
              <a:t>, </a:t>
            </a:r>
            <a:r>
              <a:rPr lang="uk-UA" sz="2000" dirty="0" err="1">
                <a:solidFill>
                  <a:srgbClr val="FF0000"/>
                </a:solidFill>
              </a:rPr>
              <a:t>паратгормон</a:t>
            </a:r>
            <a:r>
              <a:rPr lang="uk-UA" sz="2000" dirty="0">
                <a:solidFill>
                  <a:srgbClr val="FF0000"/>
                </a:solidFill>
              </a:rPr>
              <a:t> і вітамін D. </a:t>
            </a:r>
            <a:r>
              <a:rPr lang="uk-UA" sz="2000" dirty="0"/>
              <a:t>Основним регулятором секреції </a:t>
            </a:r>
            <a:r>
              <a:rPr lang="uk-UA" sz="2000" dirty="0" err="1"/>
              <a:t>кальцитоніну</a:t>
            </a:r>
            <a:r>
              <a:rPr lang="uk-UA" sz="2000" dirty="0"/>
              <a:t> і </a:t>
            </a:r>
            <a:r>
              <a:rPr lang="uk-UA" sz="2000" dirty="0" err="1"/>
              <a:t>паратгормону</a:t>
            </a:r>
            <a:r>
              <a:rPr lang="uk-UA" sz="2000" dirty="0"/>
              <a:t> є сам кальцій крові.</a:t>
            </a:r>
          </a:p>
          <a:p>
            <a:r>
              <a:rPr lang="uk-UA" sz="2000" dirty="0"/>
              <a:t> </a:t>
            </a:r>
            <a:r>
              <a:rPr lang="uk-UA" sz="2000" dirty="0" err="1">
                <a:solidFill>
                  <a:srgbClr val="FF0000"/>
                </a:solidFill>
              </a:rPr>
              <a:t>Паращитовидна</a:t>
            </a:r>
            <a:r>
              <a:rPr lang="uk-UA" sz="2000" dirty="0">
                <a:solidFill>
                  <a:srgbClr val="FF0000"/>
                </a:solidFill>
              </a:rPr>
              <a:t> залоза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27313" y="620713"/>
            <a:ext cx="6516687" cy="6237287"/>
          </a:xfrm>
        </p:spPr>
        <p:txBody>
          <a:bodyPr>
            <a:normAutofit lnSpcReduction="10000"/>
          </a:bodyPr>
          <a:lstStyle/>
          <a:p>
            <a:pPr>
              <a:defRPr/>
            </a:pPr>
            <a:endParaRPr lang="ru-RU" sz="2000" dirty="0"/>
          </a:p>
          <a:p>
            <a:pPr marL="0" indent="0">
              <a:buFontTx/>
              <a:buNone/>
              <a:defRPr/>
            </a:pPr>
            <a:endParaRPr lang="ru-RU" sz="2000" dirty="0"/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620713"/>
            <a:ext cx="4541838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Прямоугольник 1"/>
          <p:cNvSpPr>
            <a:spLocks noChangeArrowheads="1"/>
          </p:cNvSpPr>
          <p:nvPr/>
        </p:nvSpPr>
        <p:spPr bwMode="auto">
          <a:xfrm>
            <a:off x="250825" y="3644900"/>
            <a:ext cx="39608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До </a:t>
            </a:r>
            <a:r>
              <a:rPr lang="ru-RU" dirty="0" err="1">
                <a:solidFill>
                  <a:srgbClr val="FFC000"/>
                </a:solidFill>
              </a:rPr>
              <a:t>щитовидної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залози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прилягають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чотири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маленькі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паращитовидні</a:t>
            </a:r>
            <a:r>
              <a:rPr lang="ru-RU" dirty="0">
                <a:solidFill>
                  <a:srgbClr val="FFC000"/>
                </a:solidFill>
              </a:rPr>
              <a:t> (</a:t>
            </a:r>
            <a:r>
              <a:rPr lang="ru-RU" dirty="0" err="1">
                <a:solidFill>
                  <a:srgbClr val="FFC000"/>
                </a:solidFill>
              </a:rPr>
              <a:t>білящитовидні</a:t>
            </a:r>
            <a:r>
              <a:rPr lang="ru-RU" dirty="0">
                <a:solidFill>
                  <a:srgbClr val="FFC000"/>
                </a:solidFill>
              </a:rPr>
              <a:t>) </a:t>
            </a:r>
            <a:r>
              <a:rPr lang="ru-RU" dirty="0" err="1">
                <a:solidFill>
                  <a:srgbClr val="FFC000"/>
                </a:solidFill>
              </a:rPr>
              <a:t>залози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що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виділяють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паратгормон</a:t>
            </a:r>
            <a:r>
              <a:rPr lang="ru-RU" dirty="0">
                <a:solidFill>
                  <a:srgbClr val="FFC000"/>
                </a:solidFill>
              </a:rPr>
              <a:t>, </a:t>
            </a:r>
            <a:r>
              <a:rPr lang="ru-RU" dirty="0" err="1">
                <a:solidFill>
                  <a:srgbClr val="FFC000"/>
                </a:solidFill>
              </a:rPr>
              <a:t>антагоніст</a:t>
            </a:r>
            <a:r>
              <a:rPr lang="ru-RU" dirty="0">
                <a:solidFill>
                  <a:srgbClr val="FFC000"/>
                </a:solidFill>
              </a:rPr>
              <a:t> </a:t>
            </a:r>
            <a:r>
              <a:rPr lang="ru-RU" dirty="0" err="1">
                <a:solidFill>
                  <a:srgbClr val="FFC000"/>
                </a:solidFill>
              </a:rPr>
              <a:t>кальцитоніну</a:t>
            </a:r>
            <a:r>
              <a:rPr lang="ru-RU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36296" y="908720"/>
            <a:ext cx="165618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Щитовидна</a:t>
            </a:r>
          </a:p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залоза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13454" y="4798192"/>
            <a:ext cx="165618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Стравохід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454088" y="620712"/>
            <a:ext cx="2422168" cy="936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Верхні </a:t>
            </a:r>
            <a:r>
              <a:rPr lang="uk-UA" b="1" dirty="0" err="1">
                <a:solidFill>
                  <a:schemeClr val="tx2">
                    <a:lumMod val="25000"/>
                  </a:schemeClr>
                </a:solidFill>
              </a:rPr>
              <a:t>паращитовидні</a:t>
            </a:r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 залози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38496" y="4720184"/>
            <a:ext cx="2422168" cy="936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Нижні </a:t>
            </a:r>
            <a:r>
              <a:rPr lang="uk-UA" b="1" dirty="0" err="1">
                <a:solidFill>
                  <a:schemeClr val="tx2">
                    <a:lumMod val="25000"/>
                  </a:schemeClr>
                </a:solidFill>
              </a:rPr>
              <a:t>паращитовидні</a:t>
            </a:r>
            <a:r>
              <a:rPr lang="uk-UA" b="1" dirty="0">
                <a:solidFill>
                  <a:schemeClr val="tx2">
                    <a:lumMod val="25000"/>
                  </a:schemeClr>
                </a:solidFill>
              </a:rPr>
              <a:t> залози</a:t>
            </a:r>
          </a:p>
        </p:txBody>
      </p:sp>
    </p:spTree>
    <p:extLst>
      <p:ext uri="{BB962C8B-B14F-4D97-AF65-F5344CB8AC3E}">
        <p14:creationId xmlns:p14="http://schemas.microsoft.com/office/powerpoint/2010/main" val="29341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404664"/>
            <a:ext cx="8447856" cy="56024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err="1"/>
              <a:t>Знижують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холестерину і </a:t>
            </a:r>
            <a:r>
              <a:rPr lang="ru-RU" dirty="0" err="1"/>
              <a:t>ліпідів</a:t>
            </a:r>
            <a:r>
              <a:rPr lang="ru-RU" dirty="0"/>
              <a:t> у </a:t>
            </a:r>
            <a:r>
              <a:rPr lang="ru-RU" dirty="0" err="1"/>
              <a:t>крові</a:t>
            </a:r>
            <a:r>
              <a:rPr lang="ru-RU" dirty="0"/>
              <a:t>, </a:t>
            </a:r>
            <a:r>
              <a:rPr lang="ru-RU" dirty="0" err="1"/>
              <a:t>гальмують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атеросклерозу і </a:t>
            </a:r>
            <a:r>
              <a:rPr lang="ru-RU" dirty="0" err="1"/>
              <a:t>серцево-судинних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, але в </a:t>
            </a:r>
            <a:r>
              <a:rPr lang="ru-RU" dirty="0" err="1"/>
              <a:t>меншій</a:t>
            </a:r>
            <a:r>
              <a:rPr lang="ru-RU" dirty="0"/>
              <a:t> </a:t>
            </a:r>
            <a:r>
              <a:rPr lang="ru-RU" dirty="0" err="1"/>
              <a:t>мірі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естрогени</a:t>
            </a:r>
            <a:r>
              <a:rPr lang="ru-RU" dirty="0"/>
              <a:t> (</a:t>
            </a:r>
            <a:r>
              <a:rPr lang="ru-RU" dirty="0" err="1"/>
              <a:t>частково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тому у </a:t>
            </a:r>
            <a:r>
              <a:rPr lang="ru-RU" dirty="0" err="1"/>
              <a:t>чоловіків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 і </a:t>
            </a:r>
            <a:r>
              <a:rPr lang="ru-RU" dirty="0" err="1"/>
              <a:t>серцево-судинні</a:t>
            </a:r>
            <a:r>
              <a:rPr lang="ru-RU" dirty="0"/>
              <a:t> </a:t>
            </a:r>
            <a:r>
              <a:rPr lang="ru-RU" dirty="0" err="1"/>
              <a:t>захворювання</a:t>
            </a:r>
            <a:r>
              <a:rPr lang="ru-RU" dirty="0"/>
              <a:t> </a:t>
            </a:r>
            <a:r>
              <a:rPr lang="ru-RU" dirty="0" err="1"/>
              <a:t>частіше</a:t>
            </a:r>
            <a:r>
              <a:rPr lang="ru-RU" dirty="0"/>
              <a:t> і </a:t>
            </a:r>
            <a:r>
              <a:rPr lang="ru-RU" dirty="0" err="1"/>
              <a:t>розвиваються</a:t>
            </a:r>
            <a:r>
              <a:rPr lang="ru-RU" dirty="0"/>
              <a:t> в </a:t>
            </a:r>
            <a:r>
              <a:rPr lang="ru-RU" dirty="0" err="1"/>
              <a:t>більш</a:t>
            </a:r>
            <a:r>
              <a:rPr lang="ru-RU" dirty="0"/>
              <a:t> молодому </a:t>
            </a:r>
            <a:r>
              <a:rPr lang="ru-RU" dirty="0" err="1"/>
              <a:t>віці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</a:t>
            </a:r>
            <a:r>
              <a:rPr lang="ru-RU" dirty="0" err="1"/>
              <a:t>жінок</a:t>
            </a:r>
            <a:r>
              <a:rPr lang="ru-RU" dirty="0"/>
              <a:t>) .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 err="1"/>
              <a:t>Андрогени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збудливість</a:t>
            </a:r>
            <a:r>
              <a:rPr lang="ru-RU" dirty="0"/>
              <a:t> </a:t>
            </a:r>
            <a:r>
              <a:rPr lang="ru-RU" dirty="0" err="1"/>
              <a:t>психосексуальних</a:t>
            </a:r>
            <a:r>
              <a:rPr lang="ru-RU" dirty="0"/>
              <a:t> </a:t>
            </a:r>
            <a:r>
              <a:rPr lang="ru-RU" dirty="0" err="1"/>
              <a:t>центрів</a:t>
            </a:r>
            <a:r>
              <a:rPr lang="ru-RU" dirty="0"/>
              <a:t> ЦНС, </a:t>
            </a:r>
            <a:r>
              <a:rPr lang="ru-RU" dirty="0" err="1"/>
              <a:t>лібідо</a:t>
            </a:r>
            <a:r>
              <a:rPr lang="ru-RU" dirty="0"/>
              <a:t> у </a:t>
            </a:r>
            <a:r>
              <a:rPr lang="ru-RU" dirty="0" err="1"/>
              <a:t>обох</a:t>
            </a:r>
            <a:r>
              <a:rPr lang="ru-RU" dirty="0"/>
              <a:t> статей, частоту і силу </a:t>
            </a:r>
            <a:r>
              <a:rPr lang="ru-RU" dirty="0" err="1"/>
              <a:t>ерекції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52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116632"/>
            <a:ext cx="9144000" cy="640871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err="1">
                <a:solidFill>
                  <a:srgbClr val="C00000"/>
                </a:solidFill>
              </a:rPr>
              <a:t>Андрогени</a:t>
            </a:r>
            <a:endParaRPr lang="ru-RU" sz="2800" b="1" dirty="0">
              <a:solidFill>
                <a:srgbClr val="C00000"/>
              </a:solidFill>
            </a:endParaRPr>
          </a:p>
          <a:p>
            <a:pPr>
              <a:lnSpc>
                <a:spcPct val="80000"/>
              </a:lnSpc>
            </a:pPr>
            <a:r>
              <a:rPr lang="uk-UA" dirty="0"/>
              <a:t>У жінок андрогени в характерних для чоловіків концентраціях викликають часткову атрофію молочних залоз, матки і яєчників, припинення менструацій і </a:t>
            </a:r>
            <a:r>
              <a:rPr lang="uk-UA" dirty="0" err="1"/>
              <a:t>овуляцій</a:t>
            </a:r>
            <a:r>
              <a:rPr lang="uk-UA" dirty="0"/>
              <a:t>, безпліддя. У вагітної на ранніх стадіях високі концентрації андрогенів викликають викидень у зв'язку із зупинкою росту розмірів матки і створюється в матці «</a:t>
            </a:r>
            <a:r>
              <a:rPr lang="uk-UA" dirty="0" smtClean="0"/>
              <a:t>тісноти» </a:t>
            </a:r>
            <a:r>
              <a:rPr lang="uk-UA" dirty="0"/>
              <a:t>для плода, незважаючи на те, що самі по собі андрогени викликають розслаблення мускулатури матки подібно </a:t>
            </a:r>
            <a:r>
              <a:rPr lang="uk-UA" dirty="0" err="1"/>
              <a:t>прогестерону</a:t>
            </a:r>
            <a:r>
              <a:rPr lang="uk-UA" dirty="0"/>
              <a:t>.</a:t>
            </a:r>
          </a:p>
          <a:p>
            <a:pPr>
              <a:lnSpc>
                <a:spcPct val="80000"/>
              </a:lnSpc>
            </a:pPr>
            <a:r>
              <a:rPr lang="uk-UA" dirty="0"/>
              <a:t> Також андрогени можуть викликати розвиток у зародка жіночої статі "чоловічого" типу ЦНС</a:t>
            </a:r>
            <a:r>
              <a:rPr lang="ru-RU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77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4" y="294488"/>
            <a:ext cx="9001392" cy="65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620688"/>
            <a:ext cx="936104" cy="5040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/>
              <a:t>Плід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404664"/>
            <a:ext cx="1520160" cy="1080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Ново</a:t>
            </a:r>
          </a:p>
          <a:p>
            <a:pPr algn="ctr"/>
            <a:r>
              <a:rPr lang="uk-UA" sz="2400" b="1" dirty="0"/>
              <a:t>народжений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47944" y="521060"/>
            <a:ext cx="1144136" cy="8197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Підліток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34870"/>
            <a:ext cx="1368152" cy="8197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Дорослий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70672" y="521060"/>
            <a:ext cx="1016496" cy="81970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Літній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5224" y="6159878"/>
            <a:ext cx="1736576" cy="4374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Триместри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60928" y="6377724"/>
            <a:ext cx="1736576" cy="4374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Народження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55428" y="6159878"/>
            <a:ext cx="2323492" cy="4374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Вік (роки)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1992002" y="2409614"/>
            <a:ext cx="4680520" cy="6706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Концентрація тестостерону</a:t>
            </a:r>
          </a:p>
          <a:p>
            <a:pPr algn="ctr"/>
            <a:r>
              <a:rPr lang="uk-UA" sz="2000" b="1" dirty="0"/>
              <a:t>В плазмі (</a:t>
            </a:r>
            <a:r>
              <a:rPr lang="uk-UA" sz="2000" b="1" dirty="0" err="1"/>
              <a:t>нМоль</a:t>
            </a:r>
            <a:r>
              <a:rPr lang="uk-UA" sz="2000" b="1" dirty="0"/>
              <a:t>/л)</a:t>
            </a: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6167450" y="2512690"/>
            <a:ext cx="4680520" cy="6706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Продукція сперматозоїдів (%максимальної)</a:t>
            </a:r>
          </a:p>
        </p:txBody>
      </p:sp>
    </p:spTree>
    <p:extLst>
      <p:ext uri="{BB962C8B-B14F-4D97-AF65-F5344CB8AC3E}">
        <p14:creationId xmlns:p14="http://schemas.microsoft.com/office/powerpoint/2010/main" val="19380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54014"/>
            <a:ext cx="4018408" cy="1694781"/>
          </a:xfrm>
        </p:spPr>
        <p:txBody>
          <a:bodyPr/>
          <a:lstStyle/>
          <a:p>
            <a:pPr algn="just">
              <a:defRPr/>
            </a:pPr>
            <a:r>
              <a:rPr lang="ru-RU" sz="2800" b="1" u="sng" dirty="0">
                <a:latin typeface="+mn-lt"/>
              </a:rPr>
              <a:t/>
            </a:r>
            <a:br>
              <a:rPr lang="ru-RU" sz="2800" b="1" u="sng" dirty="0">
                <a:latin typeface="+mn-lt"/>
              </a:rPr>
            </a:br>
            <a:r>
              <a:rPr lang="ru-RU" sz="2800" b="1" u="sng" dirty="0" err="1">
                <a:latin typeface="+mn-lt"/>
              </a:rPr>
              <a:t>Статеві</a:t>
            </a:r>
            <a:r>
              <a:rPr lang="ru-RU" sz="2800" b="1" u="sng" dirty="0">
                <a:latin typeface="+mn-lt"/>
              </a:rPr>
              <a:t> </a:t>
            </a:r>
            <a:r>
              <a:rPr lang="ru-RU" sz="2800" b="1" u="sng" dirty="0" err="1">
                <a:latin typeface="+mn-lt"/>
              </a:rPr>
              <a:t>гормони</a:t>
            </a:r>
            <a:r>
              <a:rPr lang="ru-RU" sz="2800" b="1" u="sng" dirty="0">
                <a:latin typeface="+mn-lt"/>
              </a:rPr>
              <a:t> та стать</a:t>
            </a:r>
            <a:endParaRPr lang="ru-RU" sz="2400" dirty="0">
              <a:latin typeface="+mn-lt"/>
            </a:endParaRPr>
          </a:p>
        </p:txBody>
      </p:sp>
      <p:sp>
        <p:nvSpPr>
          <p:cNvPr id="35843" name="Объект 2"/>
          <p:cNvSpPr>
            <a:spLocks noGrp="1"/>
          </p:cNvSpPr>
          <p:nvPr>
            <p:ph sz="half" idx="1"/>
          </p:nvPr>
        </p:nvSpPr>
        <p:spPr>
          <a:xfrm>
            <a:off x="1259632" y="1052736"/>
            <a:ext cx="7884368" cy="5616352"/>
          </a:xfrm>
        </p:spPr>
        <p:txBody>
          <a:bodyPr>
            <a:noAutofit/>
          </a:bodyPr>
          <a:lstStyle/>
          <a:p>
            <a:r>
              <a:rPr lang="ru-RU" sz="2800" b="1" u="sng" dirty="0" err="1"/>
              <a:t>Спочатку</a:t>
            </a:r>
            <a:r>
              <a:rPr lang="ru-RU" sz="2800" b="1" u="sng" dirty="0"/>
              <a:t> </a:t>
            </a:r>
            <a:r>
              <a:rPr lang="ru-RU" sz="2800" b="1" u="sng" dirty="0" err="1"/>
              <a:t>зародок</a:t>
            </a:r>
            <a:r>
              <a:rPr lang="ru-RU" sz="2800" b="1" u="sng" dirty="0"/>
              <a:t> </a:t>
            </a:r>
            <a:r>
              <a:rPr lang="ru-RU" sz="2800" b="1" u="sng" dirty="0" err="1"/>
              <a:t>розвивається</a:t>
            </a:r>
            <a:r>
              <a:rPr lang="ru-RU" sz="2800" b="1" u="sng" dirty="0"/>
              <a:t> за </a:t>
            </a:r>
            <a:r>
              <a:rPr lang="ru-RU" sz="2800" b="1" u="sng" dirty="0" err="1"/>
              <a:t>жіночим</a:t>
            </a:r>
            <a:r>
              <a:rPr lang="ru-RU" sz="2800" b="1" u="sng" dirty="0"/>
              <a:t> типом </a:t>
            </a:r>
            <a:r>
              <a:rPr lang="ru-RU" sz="2800" b="1" u="sng" dirty="0" err="1"/>
              <a:t>незалежно</a:t>
            </a:r>
            <a:r>
              <a:rPr lang="ru-RU" sz="2800" b="1" u="sng" dirty="0"/>
              <a:t> </a:t>
            </a:r>
            <a:r>
              <a:rPr lang="ru-RU" sz="2800" b="1" u="sng" dirty="0" err="1"/>
              <a:t>від</a:t>
            </a:r>
            <a:r>
              <a:rPr lang="ru-RU" sz="2800" b="1" u="sng" dirty="0"/>
              <a:t> генного набору.</a:t>
            </a:r>
          </a:p>
          <a:p>
            <a:r>
              <a:rPr lang="ru-RU" sz="2800" b="1" dirty="0"/>
              <a:t>При </a:t>
            </a:r>
            <a:r>
              <a:rPr lang="ru-RU" sz="2800" b="1" dirty="0" err="1"/>
              <a:t>наявності</a:t>
            </a:r>
            <a:r>
              <a:rPr lang="ru-RU" sz="2800" b="1" dirty="0"/>
              <a:t> </a:t>
            </a:r>
            <a:r>
              <a:rPr lang="en-US" sz="2800" b="1" dirty="0"/>
              <a:t>XY-</a:t>
            </a:r>
            <a:r>
              <a:rPr lang="ru-RU" sz="2800" b="1" dirty="0" err="1"/>
              <a:t>хромосоми</a:t>
            </a:r>
            <a:r>
              <a:rPr lang="ru-RU" sz="2800" b="1" dirty="0"/>
              <a:t> в перший раз </a:t>
            </a:r>
            <a:r>
              <a:rPr lang="ru-RU" sz="2800" b="1" dirty="0" err="1"/>
              <a:t>виявляється</a:t>
            </a:r>
            <a:r>
              <a:rPr lang="ru-RU" sz="2800" b="1" dirty="0"/>
              <a:t> </a:t>
            </a:r>
            <a:r>
              <a:rPr lang="ru-RU" sz="2800" b="1" dirty="0" err="1"/>
              <a:t>ефект</a:t>
            </a:r>
            <a:r>
              <a:rPr lang="ru-RU" sz="2800" b="1" dirty="0"/>
              <a:t> </a:t>
            </a:r>
            <a:r>
              <a:rPr lang="ru-RU" sz="2800" b="1" dirty="0" err="1"/>
              <a:t>клітин</a:t>
            </a:r>
            <a:r>
              <a:rPr lang="ru-RU" sz="2800" b="1" dirty="0"/>
              <a:t> </a:t>
            </a:r>
            <a:r>
              <a:rPr lang="ru-RU" sz="2800" b="1" dirty="0" err="1"/>
              <a:t>Сертолі</a:t>
            </a:r>
            <a:r>
              <a:rPr lang="ru-RU" sz="2800" b="1" dirty="0"/>
              <a:t> (</a:t>
            </a:r>
            <a:r>
              <a:rPr lang="ru-RU" sz="2800" b="1" dirty="0" err="1"/>
              <a:t>сустентоцити</a:t>
            </a:r>
            <a:r>
              <a:rPr lang="ru-RU" sz="2800" b="1" dirty="0"/>
              <a:t>). Вони </a:t>
            </a:r>
            <a:r>
              <a:rPr lang="ru-RU" sz="2800" b="1" dirty="0" err="1"/>
              <a:t>виробляють</a:t>
            </a:r>
            <a:r>
              <a:rPr lang="ru-RU" sz="2800" b="1" dirty="0"/>
              <a:t> </a:t>
            </a:r>
            <a:r>
              <a:rPr lang="ru-RU" sz="2800" b="1" dirty="0" err="1"/>
              <a:t>білкову</a:t>
            </a:r>
            <a:r>
              <a:rPr lang="ru-RU" sz="2800" b="1" dirty="0"/>
              <a:t> </a:t>
            </a:r>
            <a:r>
              <a:rPr lang="ru-RU" sz="2800" b="1" dirty="0" err="1"/>
              <a:t>речовину</a:t>
            </a:r>
            <a:r>
              <a:rPr lang="ru-RU" sz="2800" b="1" dirty="0"/>
              <a:t> - </a:t>
            </a:r>
            <a:r>
              <a:rPr lang="ru-RU" sz="2800" b="1" i="1" dirty="0"/>
              <a:t>фактор, </a:t>
            </a:r>
            <a:r>
              <a:rPr lang="ru-RU" sz="2800" b="1" i="1" dirty="0" err="1"/>
              <a:t>що</a:t>
            </a:r>
            <a:r>
              <a:rPr lang="ru-RU" sz="2800" b="1" i="1" dirty="0"/>
              <a:t> </a:t>
            </a:r>
            <a:r>
              <a:rPr lang="ru-RU" sz="2800" b="1" i="1" dirty="0" err="1"/>
              <a:t>інгібує</a:t>
            </a:r>
            <a:r>
              <a:rPr lang="ru-RU" sz="2800" b="1" i="1" dirty="0"/>
              <a:t> </a:t>
            </a:r>
            <a:r>
              <a:rPr lang="ru-RU" sz="2800" b="1" i="1" dirty="0" err="1"/>
              <a:t>Мюллеровий</a:t>
            </a:r>
            <a:r>
              <a:rPr lang="ru-RU" sz="2800" b="1" i="1" dirty="0"/>
              <a:t> проток (ФІМ) і тестостерон </a:t>
            </a:r>
            <a:r>
              <a:rPr lang="ru-RU" sz="2800" b="1" dirty="0"/>
              <a:t>в </a:t>
            </a:r>
            <a:r>
              <a:rPr lang="ru-RU" sz="2800" b="1" dirty="0" err="1"/>
              <a:t>ембріональному</a:t>
            </a:r>
            <a:r>
              <a:rPr lang="ru-RU" sz="2800" b="1" dirty="0"/>
              <a:t> </a:t>
            </a:r>
            <a:r>
              <a:rPr lang="ru-RU" sz="2800" b="1" dirty="0" err="1"/>
              <a:t>періоді</a:t>
            </a:r>
            <a:r>
              <a:rPr lang="ru-RU" sz="2800" b="1" dirty="0"/>
              <a:t> (3-6 </a:t>
            </a:r>
            <a:r>
              <a:rPr lang="ru-RU" sz="2800" b="1" dirty="0" err="1"/>
              <a:t>міс</a:t>
            </a:r>
            <a:r>
              <a:rPr lang="ru-RU" sz="2800" b="1" dirty="0"/>
              <a:t>.), </a:t>
            </a:r>
            <a:r>
              <a:rPr lang="ru-RU" sz="2800" b="1" dirty="0" err="1"/>
              <a:t>Переводячи</a:t>
            </a:r>
            <a:r>
              <a:rPr lang="ru-RU" sz="2800" b="1" dirty="0"/>
              <a:t> </a:t>
            </a:r>
            <a:r>
              <a:rPr lang="ru-RU" sz="2800" b="1" dirty="0" err="1"/>
              <a:t>жіночий</a:t>
            </a:r>
            <a:r>
              <a:rPr lang="ru-RU" sz="2800" b="1" dirty="0"/>
              <a:t> </a:t>
            </a:r>
            <a:r>
              <a:rPr lang="ru-RU" sz="2800" b="1" dirty="0" err="1"/>
              <a:t>зародок</a:t>
            </a:r>
            <a:r>
              <a:rPr lang="ru-RU" sz="2800" b="1" dirty="0"/>
              <a:t> в </a:t>
            </a:r>
            <a:r>
              <a:rPr lang="ru-RU" sz="2800" b="1" dirty="0" err="1"/>
              <a:t>чоловічий</a:t>
            </a:r>
            <a:r>
              <a:rPr lang="ru-RU" sz="2800" b="1" dirty="0"/>
              <a:t>. </a:t>
            </a:r>
          </a:p>
          <a:p>
            <a:r>
              <a:rPr lang="ru-RU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1851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99592" y="404664"/>
            <a:ext cx="8015808" cy="619268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Крім того вплив тестостерону на головний мозок:</a:t>
            </a:r>
          </a:p>
          <a:p>
            <a:r>
              <a:rPr lang="uk-UA" dirty="0"/>
              <a:t> а) затримується розвиток лівої півкулі; </a:t>
            </a:r>
          </a:p>
          <a:p>
            <a:r>
              <a:rPr lang="uk-UA" dirty="0"/>
              <a:t>б) формується «чоловічий» гіпоталамус. «Чоловічий» гіпоталамус у дорослого - відсутність місячної циклічності і </a:t>
            </a:r>
            <a:r>
              <a:rPr lang="uk-UA" dirty="0" err="1"/>
              <a:t>гетеросексуальни</a:t>
            </a:r>
            <a:r>
              <a:rPr lang="uk-UA" dirty="0"/>
              <a:t> статевий потяг.</a:t>
            </a:r>
          </a:p>
          <a:p>
            <a:pPr marL="68580" indent="0">
              <a:buNone/>
            </a:pPr>
            <a:r>
              <a:rPr lang="uk-UA" dirty="0"/>
              <a:t> Другий раз тестостерон проявляється відразу після народження. </a:t>
            </a:r>
          </a:p>
          <a:p>
            <a:pPr marL="68580" indent="0">
              <a:buNone/>
            </a:pPr>
            <a:r>
              <a:rPr lang="uk-UA" dirty="0"/>
              <a:t>Третій раз його вплив проявляється в період статевого дозрівання (поздовжній ріст, розвиток вторинних статевих ознак, скелетних м'язів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4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4534272" cy="515590"/>
          </a:xfrm>
        </p:spPr>
        <p:txBody>
          <a:bodyPr>
            <a:noAutofit/>
          </a:bodyPr>
          <a:lstStyle/>
          <a:p>
            <a:r>
              <a:rPr lang="ru-RU" sz="3200" dirty="0" err="1"/>
              <a:t>Механізми</a:t>
            </a:r>
            <a:r>
              <a:rPr lang="ru-RU" sz="3200" dirty="0"/>
              <a:t> </a:t>
            </a:r>
            <a:r>
              <a:rPr lang="ru-RU" sz="3200" dirty="0" err="1"/>
              <a:t>регуляції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23928" y="764704"/>
            <a:ext cx="5112568" cy="5898282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Характерною особливістю сім'яників є наявність </a:t>
            </a:r>
            <a:r>
              <a:rPr lang="uk-UA" i="1" dirty="0" err="1"/>
              <a:t>гематотестикулярного</a:t>
            </a:r>
            <a:r>
              <a:rPr lang="uk-UA" i="1" dirty="0"/>
              <a:t> бар'єру</a:t>
            </a:r>
            <a:r>
              <a:rPr lang="uk-UA" dirty="0"/>
              <a:t>. Функціональне призначення його таке ж, як у </a:t>
            </a:r>
            <a:r>
              <a:rPr lang="uk-UA" dirty="0" err="1"/>
              <a:t>гематоенцефалічного</a:t>
            </a:r>
            <a:r>
              <a:rPr lang="uk-UA" dirty="0"/>
              <a:t> бар'єру - обмежити надходження з крові </a:t>
            </a:r>
            <a:r>
              <a:rPr lang="uk-UA" dirty="0" err="1"/>
              <a:t>субстанцій</a:t>
            </a:r>
            <a:r>
              <a:rPr lang="uk-UA" dirty="0"/>
              <a:t>, які могли б істотно порушити функцію цієї залози. </a:t>
            </a:r>
          </a:p>
          <a:p>
            <a:r>
              <a:rPr lang="uk-UA" dirty="0"/>
              <a:t>Порушення даного бар'єра може бути однією з причин чоловічого безпліддя.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" y="116632"/>
            <a:ext cx="3918164" cy="65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1916832"/>
            <a:ext cx="144090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b="1" dirty="0"/>
              <a:t>Гіпоталамус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6512" y="116632"/>
            <a:ext cx="1192088" cy="4320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b="1" dirty="0"/>
              <a:t>Вплив на </a:t>
            </a:r>
          </a:p>
          <a:p>
            <a:r>
              <a:rPr lang="uk-UA" sz="1600" b="1" dirty="0"/>
              <a:t>поведінку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760" y="3501008"/>
            <a:ext cx="144090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b="1" dirty="0" err="1"/>
              <a:t>Аденогіпофіз</a:t>
            </a:r>
            <a:endParaRPr lang="uk-UA" sz="1600" b="1" dirty="0"/>
          </a:p>
        </p:txBody>
      </p:sp>
    </p:spTree>
    <p:extLst>
      <p:ext uri="{BB962C8B-B14F-4D97-AF65-F5344CB8AC3E}">
        <p14:creationId xmlns:p14="http://schemas.microsoft.com/office/powerpoint/2010/main" val="35564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34"/>
            <a:ext cx="5266928" cy="836712"/>
          </a:xfrm>
        </p:spPr>
        <p:txBody>
          <a:bodyPr>
            <a:normAutofit/>
          </a:bodyPr>
          <a:lstStyle/>
          <a:p>
            <a:r>
              <a:rPr lang="uk-UA" sz="3200" dirty="0"/>
              <a:t>Статеві гормони у жінок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4320479" cy="590465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внутрішньоутробному</a:t>
            </a:r>
            <a:r>
              <a:rPr lang="ru-RU" b="1" dirty="0"/>
              <a:t> </a:t>
            </a:r>
            <a:r>
              <a:rPr lang="ru-RU" b="1" dirty="0" err="1"/>
              <a:t>періоді</a:t>
            </a:r>
            <a:r>
              <a:rPr lang="ru-RU" b="1" dirty="0"/>
              <a:t> при </a:t>
            </a:r>
            <a:r>
              <a:rPr lang="ru-RU" b="1" dirty="0" err="1"/>
              <a:t>наявність</a:t>
            </a:r>
            <a:r>
              <a:rPr lang="ru-RU" b="1" dirty="0"/>
              <a:t> ХХ-хромосом </a:t>
            </a:r>
            <a:r>
              <a:rPr lang="ru-RU" b="1" i="1" u="sng" dirty="0"/>
              <a:t>не </a:t>
            </a:r>
            <a:r>
              <a:rPr lang="ru-RU" b="1" i="1" u="sng" dirty="0" err="1"/>
              <a:t>потрібний</a:t>
            </a:r>
            <a:r>
              <a:rPr lang="ru-RU" b="1" i="1" u="sng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гормонів</a:t>
            </a:r>
            <a:r>
              <a:rPr lang="ru-RU" b="1" dirty="0"/>
              <a:t>.</a:t>
            </a:r>
          </a:p>
          <a:p>
            <a:r>
              <a:rPr lang="ru-RU" b="1" dirty="0" err="1"/>
              <a:t>Істотний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</a:t>
            </a:r>
            <a:r>
              <a:rPr lang="ru-RU" b="1" dirty="0" err="1"/>
              <a:t>позначається</a:t>
            </a:r>
            <a:r>
              <a:rPr lang="ru-RU" b="1" dirty="0"/>
              <a:t> в </a:t>
            </a:r>
            <a:r>
              <a:rPr lang="ru-RU" b="1" dirty="0" err="1"/>
              <a:t>період</a:t>
            </a:r>
            <a:r>
              <a:rPr lang="ru-RU" b="1" dirty="0"/>
              <a:t> </a:t>
            </a:r>
            <a:r>
              <a:rPr lang="ru-RU" b="1" dirty="0" err="1"/>
              <a:t>статевого</a:t>
            </a:r>
            <a:r>
              <a:rPr lang="ru-RU" b="1" dirty="0"/>
              <a:t> </a:t>
            </a:r>
            <a:r>
              <a:rPr lang="ru-RU" b="1" dirty="0" err="1"/>
              <a:t>дозрівання</a:t>
            </a:r>
            <a:r>
              <a:rPr lang="ru-RU" b="1" dirty="0"/>
              <a:t> (</a:t>
            </a:r>
            <a:r>
              <a:rPr lang="ru-RU" b="1" dirty="0" err="1"/>
              <a:t>поздовжній</a:t>
            </a:r>
            <a:r>
              <a:rPr lang="ru-RU" b="1" dirty="0"/>
              <a:t> </a:t>
            </a:r>
            <a:r>
              <a:rPr lang="ru-RU" b="1" dirty="0" err="1"/>
              <a:t>ріст</a:t>
            </a:r>
            <a:r>
              <a:rPr lang="ru-RU" b="1" dirty="0"/>
              <a:t> і </a:t>
            </a:r>
            <a:r>
              <a:rPr lang="ru-RU" b="1" dirty="0" err="1"/>
              <a:t>розвиток</a:t>
            </a:r>
            <a:r>
              <a:rPr lang="ru-RU" b="1" dirty="0"/>
              <a:t> </a:t>
            </a:r>
            <a:r>
              <a:rPr lang="ru-RU" b="1" dirty="0" err="1"/>
              <a:t>вторинних</a:t>
            </a:r>
            <a:r>
              <a:rPr lang="ru-RU" b="1" dirty="0"/>
              <a:t> </a:t>
            </a:r>
            <a:r>
              <a:rPr lang="ru-RU" b="1" dirty="0" err="1"/>
              <a:t>статевих</a:t>
            </a:r>
            <a:r>
              <a:rPr lang="ru-RU" b="1" dirty="0"/>
              <a:t> </a:t>
            </a:r>
            <a:r>
              <a:rPr lang="ru-RU" b="1" dirty="0" err="1"/>
              <a:t>ознак</a:t>
            </a:r>
            <a:r>
              <a:rPr lang="ru-RU" b="1" dirty="0"/>
              <a:t>).</a:t>
            </a:r>
          </a:p>
          <a:p>
            <a:r>
              <a:rPr lang="ru-RU" b="1" dirty="0" err="1"/>
              <a:t>Естрогени</a:t>
            </a:r>
            <a:r>
              <a:rPr lang="ru-RU" b="1" dirty="0"/>
              <a:t> </a:t>
            </a:r>
            <a:r>
              <a:rPr lang="ru-RU" b="1" dirty="0" err="1"/>
              <a:t>синтезуються</a:t>
            </a:r>
            <a:r>
              <a:rPr lang="ru-RU" b="1" dirty="0"/>
              <a:t> в </a:t>
            </a:r>
            <a:r>
              <a:rPr lang="ru-RU" b="1" dirty="0" err="1"/>
              <a:t>яєчниках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 ЛГ </a:t>
            </a:r>
            <a:r>
              <a:rPr lang="ru-RU" b="1" dirty="0" err="1"/>
              <a:t>гіпофіза</a:t>
            </a:r>
            <a:r>
              <a:rPr lang="ru-RU" b="1" dirty="0"/>
              <a:t>.</a:t>
            </a:r>
          </a:p>
          <a:p>
            <a:r>
              <a:rPr lang="ru-RU" b="1" i="1" dirty="0" err="1"/>
              <a:t>Розвиток</a:t>
            </a:r>
            <a:r>
              <a:rPr lang="ru-RU" b="1" i="1" dirty="0"/>
              <a:t> </a:t>
            </a:r>
            <a:r>
              <a:rPr lang="ru-RU" b="1" i="1" dirty="0" err="1"/>
              <a:t>фолікулів</a:t>
            </a:r>
            <a:r>
              <a:rPr lang="ru-RU" b="1" i="1" dirty="0"/>
              <a:t> </a:t>
            </a:r>
            <a:r>
              <a:rPr lang="ru-RU" b="1" dirty="0"/>
              <a:t>з </a:t>
            </a:r>
            <a:r>
              <a:rPr lang="ru-RU" b="1" dirty="0" err="1"/>
              <a:t>одночасним</a:t>
            </a:r>
            <a:r>
              <a:rPr lang="ru-RU" b="1" dirty="0"/>
              <a:t> </a:t>
            </a:r>
            <a:r>
              <a:rPr lang="ru-RU" b="1" dirty="0" err="1"/>
              <a:t>дозріванням</a:t>
            </a:r>
            <a:r>
              <a:rPr lang="ru-RU" b="1" dirty="0"/>
              <a:t> в них </a:t>
            </a:r>
            <a:r>
              <a:rPr lang="ru-RU" b="1" dirty="0" err="1"/>
              <a:t>яйцеклітини</a:t>
            </a:r>
            <a:r>
              <a:rPr lang="ru-RU" b="1" dirty="0"/>
              <a:t> і </a:t>
            </a:r>
            <a:r>
              <a:rPr lang="ru-RU" b="1" i="1" dirty="0" err="1"/>
              <a:t>утворенням</a:t>
            </a:r>
            <a:r>
              <a:rPr lang="ru-RU" b="1" i="1" dirty="0"/>
              <a:t> прогестерону </a:t>
            </a:r>
            <a:r>
              <a:rPr lang="ru-RU" b="1" dirty="0" err="1"/>
              <a:t>відбувається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 ФСГ.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19464" y="476672"/>
            <a:ext cx="4824536" cy="6192688"/>
          </a:xfrm>
        </p:spPr>
        <p:txBody>
          <a:bodyPr>
            <a:noAutofit/>
          </a:bodyPr>
          <a:lstStyle/>
          <a:p>
            <a:endParaRPr lang="ru-RU" b="1" dirty="0">
              <a:latin typeface="Arial Narrow" pitchFamily="34" charset="0"/>
            </a:endParaRPr>
          </a:p>
          <a:p>
            <a:r>
              <a:rPr lang="ru-RU" b="1" dirty="0" err="1">
                <a:latin typeface="Arial Narrow" pitchFamily="34" charset="0"/>
              </a:rPr>
              <a:t>Поряд</a:t>
            </a:r>
            <a:r>
              <a:rPr lang="ru-RU" b="1" dirty="0">
                <a:latin typeface="Arial Narrow" pitchFamily="34" charset="0"/>
              </a:rPr>
              <a:t> з </a:t>
            </a:r>
            <a:r>
              <a:rPr lang="ru-RU" b="1" dirty="0" err="1">
                <a:latin typeface="Arial Narrow" pitchFamily="34" charset="0"/>
              </a:rPr>
              <a:t>естрогенами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яєчниках</a:t>
            </a:r>
            <a:r>
              <a:rPr lang="ru-RU" b="1" dirty="0">
                <a:latin typeface="Arial Narrow" pitchFamily="34" charset="0"/>
              </a:rPr>
              <a:t> (так само як і в </a:t>
            </a:r>
            <a:r>
              <a:rPr lang="ru-RU" b="1" dirty="0" err="1">
                <a:latin typeface="Arial Narrow" pitchFamily="34" charset="0"/>
              </a:rPr>
              <a:t>надниркових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залозах</a:t>
            </a:r>
            <a:r>
              <a:rPr lang="ru-RU" b="1" dirty="0">
                <a:latin typeface="Arial Narrow" pitchFamily="34" charset="0"/>
              </a:rPr>
              <a:t>) </a:t>
            </a:r>
            <a:r>
              <a:rPr lang="ru-RU" b="1" dirty="0" err="1">
                <a:latin typeface="Arial Narrow" pitchFamily="34" charset="0"/>
              </a:rPr>
              <a:t>утвориться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деяка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кількість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андрогенів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ru-RU" b="1" dirty="0" err="1">
                <a:latin typeface="Arial Narrow" pitchFamily="34" charset="0"/>
              </a:rPr>
              <a:t>що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забезпечують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анаболічний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ефект</a:t>
            </a:r>
            <a:r>
              <a:rPr lang="ru-RU" b="1" dirty="0">
                <a:latin typeface="Arial Narrow" pitchFamily="34" charset="0"/>
              </a:rPr>
              <a:t>, </a:t>
            </a:r>
            <a:r>
              <a:rPr lang="ru-RU" b="1" dirty="0" err="1">
                <a:latin typeface="Arial Narrow" pitchFamily="34" charset="0"/>
              </a:rPr>
              <a:t>який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яскраво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виявляється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синтезі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м'язових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білків</a:t>
            </a:r>
            <a:r>
              <a:rPr lang="ru-RU" b="1" dirty="0">
                <a:latin typeface="Arial Narrow" pitchFamily="34" charset="0"/>
              </a:rPr>
              <a:t>.</a:t>
            </a:r>
          </a:p>
          <a:p>
            <a:r>
              <a:rPr lang="ru-RU" b="1" dirty="0" err="1">
                <a:latin typeface="Arial Narrow" pitchFamily="34" charset="0"/>
              </a:rPr>
              <a:t>Однак</a:t>
            </a:r>
            <a:r>
              <a:rPr lang="ru-RU" b="1" dirty="0">
                <a:latin typeface="Arial Narrow" pitchFamily="34" charset="0"/>
              </a:rPr>
              <a:t> в </a:t>
            </a:r>
            <a:r>
              <a:rPr lang="ru-RU" b="1" dirty="0" err="1">
                <a:latin typeface="Arial Narrow" pitchFamily="34" charset="0"/>
              </a:rPr>
              <a:t>організмі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здорової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дорослої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жінки</a:t>
            </a:r>
            <a:r>
              <a:rPr lang="ru-RU" b="1" dirty="0">
                <a:latin typeface="Arial Narrow" pitchFamily="34" charset="0"/>
              </a:rPr>
              <a:t> тестостерон </a:t>
            </a:r>
            <a:r>
              <a:rPr lang="ru-RU" b="1" dirty="0" err="1">
                <a:latin typeface="Arial Narrow" pitchFamily="34" charset="0"/>
              </a:rPr>
              <a:t>надходить</a:t>
            </a:r>
            <a:r>
              <a:rPr lang="ru-RU" b="1" dirty="0">
                <a:latin typeface="Arial Narrow" pitchFamily="34" charset="0"/>
              </a:rPr>
              <a:t> в кров </a:t>
            </a:r>
            <a:r>
              <a:rPr lang="ru-RU" b="1" dirty="0" err="1">
                <a:latin typeface="Arial Narrow" pitchFamily="34" charset="0"/>
              </a:rPr>
              <a:t>головним</a:t>
            </a:r>
            <a:r>
              <a:rPr lang="ru-RU" b="1" dirty="0">
                <a:latin typeface="Arial Narrow" pitchFamily="34" charset="0"/>
              </a:rPr>
              <a:t> чином з </a:t>
            </a:r>
            <a:r>
              <a:rPr lang="ru-RU" b="1" dirty="0" err="1">
                <a:latin typeface="Arial Narrow" pitchFamily="34" charset="0"/>
              </a:rPr>
              <a:t>надниркових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err="1">
                <a:latin typeface="Arial Narrow" pitchFamily="34" charset="0"/>
              </a:rPr>
              <a:t>залоз</a:t>
            </a:r>
            <a:r>
              <a:rPr lang="ru-RU" b="1" dirty="0">
                <a:latin typeface="Arial Narrow" pitchFamily="34" charset="0"/>
              </a:rPr>
              <a:t>. </a:t>
            </a:r>
            <a:endParaRPr lang="uk-UA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60649"/>
            <a:ext cx="8496944" cy="6035816"/>
          </a:xfrm>
        </p:spPr>
        <p:txBody>
          <a:bodyPr>
            <a:normAutofit/>
          </a:bodyPr>
          <a:lstStyle/>
          <a:p>
            <a:pPr marL="68580" indent="0">
              <a:lnSpc>
                <a:spcPct val="80000"/>
              </a:lnSpc>
              <a:buNone/>
            </a:pPr>
            <a:r>
              <a:rPr lang="ru-RU" sz="3200" b="1" dirty="0">
                <a:solidFill>
                  <a:srgbClr val="FF0000"/>
                </a:solidFill>
              </a:rPr>
              <a:t>   </a:t>
            </a:r>
            <a:r>
              <a:rPr lang="ru-RU" sz="3200" b="1" dirty="0" err="1">
                <a:solidFill>
                  <a:srgbClr val="FF0000"/>
                </a:solidFill>
              </a:rPr>
              <a:t>Естрогени</a:t>
            </a:r>
            <a:r>
              <a:rPr lang="ru-RU" sz="3200" dirty="0">
                <a:solidFill>
                  <a:srgbClr val="FF0000"/>
                </a:solidFill>
              </a:rPr>
              <a:t> </a:t>
            </a:r>
            <a:r>
              <a:rPr lang="ru-RU" dirty="0"/>
              <a:t>— </a:t>
            </a:r>
            <a:r>
              <a:rPr lang="ru-RU" sz="3200" dirty="0" err="1"/>
              <a:t>загальна</a:t>
            </a:r>
            <a:r>
              <a:rPr lang="ru-RU" sz="3200" dirty="0"/>
              <a:t> </a:t>
            </a:r>
            <a:r>
              <a:rPr lang="ru-RU" sz="3200" dirty="0" err="1"/>
              <a:t>збірна</a:t>
            </a:r>
            <a:r>
              <a:rPr lang="ru-RU" sz="3200" dirty="0"/>
              <a:t> </a:t>
            </a:r>
            <a:r>
              <a:rPr lang="ru-RU" sz="3200" dirty="0" err="1"/>
              <a:t>назва</a:t>
            </a:r>
            <a:r>
              <a:rPr lang="ru-RU" sz="3200" dirty="0"/>
              <a:t> </a:t>
            </a:r>
            <a:r>
              <a:rPr lang="ru-RU" sz="3200" dirty="0" err="1"/>
              <a:t>підкласу</a:t>
            </a:r>
            <a:r>
              <a:rPr lang="ru-RU" sz="3200" dirty="0"/>
              <a:t> </a:t>
            </a:r>
            <a:r>
              <a:rPr lang="ru-RU" sz="3200" dirty="0" err="1"/>
              <a:t>стероїдних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виробляються</a:t>
            </a:r>
            <a:r>
              <a:rPr lang="ru-RU" sz="3200" dirty="0"/>
              <a:t> в основному </a:t>
            </a:r>
            <a:r>
              <a:rPr lang="ru-RU" sz="3200" dirty="0" err="1"/>
              <a:t>фолікулярним</a:t>
            </a:r>
            <a:r>
              <a:rPr lang="ru-RU" sz="3200" dirty="0"/>
              <a:t> </a:t>
            </a:r>
            <a:r>
              <a:rPr lang="ru-RU" sz="3200" dirty="0" err="1"/>
              <a:t>апаратом</a:t>
            </a:r>
            <a:r>
              <a:rPr lang="ru-RU" sz="3200" dirty="0"/>
              <a:t> </a:t>
            </a:r>
            <a:r>
              <a:rPr lang="ru-RU" sz="3200" dirty="0" err="1"/>
              <a:t>яєчників</a:t>
            </a:r>
            <a:r>
              <a:rPr lang="ru-RU" sz="3200" dirty="0"/>
              <a:t> у </a:t>
            </a:r>
            <a:r>
              <a:rPr lang="ru-RU" sz="3200" dirty="0" err="1"/>
              <a:t>жінок</a:t>
            </a:r>
            <a:r>
              <a:rPr lang="ru-RU" sz="3200" dirty="0"/>
              <a:t>. У невеликих </a:t>
            </a:r>
            <a:r>
              <a:rPr lang="ru-RU" sz="3200" dirty="0" err="1"/>
              <a:t>кількостях</a:t>
            </a:r>
            <a:r>
              <a:rPr lang="ru-RU" sz="3200" dirty="0"/>
              <a:t> </a:t>
            </a:r>
            <a:r>
              <a:rPr lang="ru-RU" sz="3200" dirty="0" err="1"/>
              <a:t>естрогени</a:t>
            </a:r>
            <a:r>
              <a:rPr lang="ru-RU" sz="3200" dirty="0"/>
              <a:t> </a:t>
            </a:r>
            <a:r>
              <a:rPr lang="ru-RU" sz="3200" dirty="0" err="1"/>
              <a:t>виробляються</a:t>
            </a:r>
            <a:r>
              <a:rPr lang="ru-RU" sz="3200" dirty="0"/>
              <a:t>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яєчками</a:t>
            </a:r>
            <a:r>
              <a:rPr lang="ru-RU" sz="3200" dirty="0"/>
              <a:t> у </a:t>
            </a:r>
            <a:r>
              <a:rPr lang="ru-RU" sz="3200" dirty="0" err="1"/>
              <a:t>чоловіків</a:t>
            </a:r>
            <a:r>
              <a:rPr lang="ru-RU" sz="3200" dirty="0"/>
              <a:t> і </a:t>
            </a:r>
            <a:r>
              <a:rPr lang="ru-RU" sz="3200" dirty="0" err="1"/>
              <a:t>корою</a:t>
            </a:r>
            <a:r>
              <a:rPr lang="ru-RU" sz="3200" dirty="0"/>
              <a:t> </a:t>
            </a:r>
            <a:r>
              <a:rPr lang="ru-RU" sz="3200" dirty="0" err="1"/>
              <a:t>наднирників</a:t>
            </a:r>
            <a:r>
              <a:rPr lang="ru-RU" sz="3200" dirty="0"/>
              <a:t> у </a:t>
            </a:r>
            <a:r>
              <a:rPr lang="ru-RU" sz="3200" dirty="0" err="1"/>
              <a:t>обох</a:t>
            </a:r>
            <a:r>
              <a:rPr lang="ru-RU" sz="3200" dirty="0"/>
              <a:t> статей.</a:t>
            </a:r>
          </a:p>
          <a:p>
            <a:pPr marL="68580" indent="0">
              <a:lnSpc>
                <a:spcPct val="80000"/>
              </a:lnSpc>
              <a:buNone/>
            </a:pPr>
            <a:r>
              <a:rPr lang="ru-RU" sz="3200" dirty="0"/>
              <a:t>   У </a:t>
            </a:r>
            <a:r>
              <a:rPr lang="ru-RU" sz="3200" dirty="0" err="1"/>
              <a:t>клітинах</a:t>
            </a:r>
            <a:r>
              <a:rPr lang="ru-RU" sz="3200" dirty="0"/>
              <a:t> </a:t>
            </a:r>
            <a:r>
              <a:rPr lang="ru-RU" sz="3200" dirty="0" err="1"/>
              <a:t>органів-мішеней</a:t>
            </a:r>
            <a:r>
              <a:rPr lang="ru-RU" sz="3200" dirty="0"/>
              <a:t> </a:t>
            </a:r>
            <a:r>
              <a:rPr lang="ru-RU" sz="3200" dirty="0" err="1"/>
              <a:t>естрогени</a:t>
            </a:r>
            <a:r>
              <a:rPr lang="ru-RU" sz="3200" dirty="0"/>
              <a:t> </a:t>
            </a:r>
            <a:r>
              <a:rPr lang="ru-RU" sz="3200" dirty="0" err="1"/>
              <a:t>утворюють</a:t>
            </a:r>
            <a:r>
              <a:rPr lang="ru-RU" sz="3200" dirty="0"/>
              <a:t> комплекс </a:t>
            </a:r>
            <a:r>
              <a:rPr lang="ru-RU" sz="3200" dirty="0" err="1"/>
              <a:t>зі</a:t>
            </a:r>
            <a:r>
              <a:rPr lang="ru-RU" sz="3200" dirty="0"/>
              <a:t> </a:t>
            </a:r>
            <a:r>
              <a:rPr lang="ru-RU" sz="3200" dirty="0" err="1"/>
              <a:t>специфічними</a:t>
            </a:r>
            <a:r>
              <a:rPr lang="ru-RU" sz="3200" dirty="0"/>
              <a:t> рецепторами. Комплекс рецептор-</a:t>
            </a:r>
            <a:r>
              <a:rPr lang="ru-RU" sz="3200" dirty="0" err="1"/>
              <a:t>ліганд</a:t>
            </a:r>
            <a:r>
              <a:rPr lang="ru-RU" sz="3200" dirty="0"/>
              <a:t> </a:t>
            </a:r>
            <a:r>
              <a:rPr lang="ru-RU" sz="3200" dirty="0" err="1"/>
              <a:t>взаємодіє</a:t>
            </a:r>
            <a:r>
              <a:rPr lang="ru-RU" sz="3200" dirty="0"/>
              <a:t> з </a:t>
            </a:r>
            <a:r>
              <a:rPr lang="ru-RU" sz="3200" dirty="0" err="1"/>
              <a:t>естроген-ефекторними</a:t>
            </a:r>
            <a:r>
              <a:rPr lang="ru-RU" sz="3200" dirty="0"/>
              <a:t> </a:t>
            </a:r>
            <a:r>
              <a:rPr lang="ru-RU" sz="3200" dirty="0" err="1"/>
              <a:t>елементами</a:t>
            </a:r>
            <a:r>
              <a:rPr lang="ru-RU" sz="3200" dirty="0"/>
              <a:t> геному і </a:t>
            </a:r>
            <a:r>
              <a:rPr lang="ru-RU" sz="3200" dirty="0" err="1"/>
              <a:t>специфічними</a:t>
            </a:r>
            <a:r>
              <a:rPr lang="ru-RU" sz="3200" dirty="0"/>
              <a:t> </a:t>
            </a:r>
            <a:r>
              <a:rPr lang="ru-RU" sz="3200" dirty="0" err="1"/>
              <a:t>внутрішньоклітинними</a:t>
            </a:r>
            <a:r>
              <a:rPr lang="ru-RU" sz="3200" dirty="0"/>
              <a:t> </a:t>
            </a:r>
            <a:r>
              <a:rPr lang="ru-RU" sz="3200" dirty="0" err="1"/>
              <a:t>білками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індукують</a:t>
            </a:r>
            <a:r>
              <a:rPr lang="ru-RU" sz="3200" dirty="0"/>
              <a:t> синтез </a:t>
            </a:r>
            <a:r>
              <a:rPr lang="ru-RU" sz="3200" dirty="0" err="1"/>
              <a:t>мРНК</a:t>
            </a:r>
            <a:r>
              <a:rPr lang="ru-RU" sz="3200" dirty="0"/>
              <a:t>, </a:t>
            </a:r>
            <a:r>
              <a:rPr lang="ru-RU" sz="3200" dirty="0" err="1"/>
              <a:t>білків</a:t>
            </a:r>
            <a:r>
              <a:rPr lang="ru-RU" sz="3200" dirty="0"/>
              <a:t> і </a:t>
            </a:r>
            <a:r>
              <a:rPr lang="ru-RU" sz="3200" dirty="0" err="1"/>
              <a:t>вивільнення</a:t>
            </a:r>
            <a:r>
              <a:rPr lang="ru-RU" sz="3200" dirty="0"/>
              <a:t> </a:t>
            </a:r>
            <a:r>
              <a:rPr lang="ru-RU" sz="3200" dirty="0" err="1"/>
              <a:t>цитокінів</a:t>
            </a:r>
            <a:r>
              <a:rPr lang="ru-RU" sz="3200" dirty="0"/>
              <a:t> і </a:t>
            </a:r>
            <a:r>
              <a:rPr lang="ru-RU" sz="3200" dirty="0" err="1"/>
              <a:t>факторів</a:t>
            </a:r>
            <a:r>
              <a:rPr lang="ru-RU" sz="3200" dirty="0"/>
              <a:t> росту.. </a:t>
            </a:r>
          </a:p>
          <a:p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77181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9144000" cy="5963809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r>
              <a:rPr lang="ru-RU" sz="12800" dirty="0" err="1">
                <a:solidFill>
                  <a:srgbClr val="FF0000"/>
                </a:solidFill>
              </a:rPr>
              <a:t>Естрогени</a:t>
            </a:r>
            <a:r>
              <a:rPr lang="ru-RU" sz="12800" dirty="0">
                <a:solidFill>
                  <a:srgbClr val="FF0000"/>
                </a:solidFill>
              </a:rPr>
              <a:t> </a:t>
            </a:r>
            <a:r>
              <a:rPr lang="ru-RU" sz="12800" dirty="0" err="1">
                <a:solidFill>
                  <a:srgbClr val="FF0000"/>
                </a:solidFill>
              </a:rPr>
              <a:t>роблять</a:t>
            </a:r>
            <a:r>
              <a:rPr lang="ru-RU" sz="12800" dirty="0">
                <a:solidFill>
                  <a:srgbClr val="FF0000"/>
                </a:solidFill>
              </a:rPr>
              <a:t> </a:t>
            </a:r>
            <a:r>
              <a:rPr lang="ru-RU" sz="12800" dirty="0" err="1">
                <a:solidFill>
                  <a:srgbClr val="FF0000"/>
                </a:solidFill>
              </a:rPr>
              <a:t>сильний</a:t>
            </a:r>
            <a:r>
              <a:rPr lang="ru-RU" sz="12800" dirty="0">
                <a:solidFill>
                  <a:srgbClr val="FF0000"/>
                </a:solidFill>
              </a:rPr>
              <a:t> </a:t>
            </a:r>
            <a:r>
              <a:rPr lang="ru-RU" sz="12800" dirty="0" err="1">
                <a:solidFill>
                  <a:srgbClr val="FF0000"/>
                </a:solidFill>
              </a:rPr>
              <a:t>фемінізуючий</a:t>
            </a:r>
            <a:r>
              <a:rPr lang="ru-RU" sz="12800" dirty="0">
                <a:solidFill>
                  <a:srgbClr val="FF0000"/>
                </a:solidFill>
              </a:rPr>
              <a:t> </a:t>
            </a:r>
            <a:r>
              <a:rPr lang="ru-RU" sz="11200" dirty="0" err="1"/>
              <a:t>вплив</a:t>
            </a:r>
            <a:r>
              <a:rPr lang="ru-RU" sz="11200" dirty="0"/>
              <a:t> на </a:t>
            </a:r>
            <a:r>
              <a:rPr lang="ru-RU" sz="11200" dirty="0" err="1"/>
              <a:t>організм</a:t>
            </a:r>
            <a:r>
              <a:rPr lang="ru-RU" sz="11200" dirty="0"/>
              <a:t>. Вони </a:t>
            </a:r>
            <a:r>
              <a:rPr lang="ru-RU" sz="11200" dirty="0" err="1"/>
              <a:t>стимулюють</a:t>
            </a:r>
            <a:r>
              <a:rPr lang="ru-RU" sz="11200" dirty="0"/>
              <a:t> </a:t>
            </a:r>
            <a:r>
              <a:rPr lang="ru-RU" sz="11200" dirty="0" err="1"/>
              <a:t>розвиток</a:t>
            </a:r>
            <a:r>
              <a:rPr lang="ru-RU" sz="11200" dirty="0"/>
              <a:t> матки, </a:t>
            </a:r>
            <a:r>
              <a:rPr lang="ru-RU" sz="11200" dirty="0" err="1"/>
              <a:t>маткових</a:t>
            </a:r>
            <a:r>
              <a:rPr lang="ru-RU" sz="11200" dirty="0"/>
              <a:t> труб, </a:t>
            </a:r>
            <a:r>
              <a:rPr lang="ru-RU" sz="11200" dirty="0" err="1"/>
              <a:t>піхви</a:t>
            </a:r>
            <a:r>
              <a:rPr lang="ru-RU" sz="11200" dirty="0"/>
              <a:t>, </a:t>
            </a:r>
            <a:r>
              <a:rPr lang="ru-RU" sz="11200" dirty="0" err="1"/>
              <a:t>строми</a:t>
            </a:r>
            <a:r>
              <a:rPr lang="ru-RU" sz="11200" dirty="0"/>
              <a:t> і проток </a:t>
            </a:r>
            <a:r>
              <a:rPr lang="ru-RU" sz="11200" dirty="0" err="1"/>
              <a:t>молочних</a:t>
            </a:r>
            <a:r>
              <a:rPr lang="ru-RU" sz="11200" dirty="0"/>
              <a:t> </a:t>
            </a:r>
            <a:r>
              <a:rPr lang="ru-RU" sz="11200" dirty="0" err="1"/>
              <a:t>залоз</a:t>
            </a:r>
            <a:r>
              <a:rPr lang="ru-RU" sz="11200" dirty="0"/>
              <a:t>, </a:t>
            </a:r>
            <a:r>
              <a:rPr lang="ru-RU" sz="11200" dirty="0" err="1"/>
              <a:t>пігментацію</a:t>
            </a:r>
            <a:r>
              <a:rPr lang="ru-RU" sz="11200" dirty="0"/>
              <a:t> в </a:t>
            </a:r>
            <a:r>
              <a:rPr lang="ru-RU" sz="11200" dirty="0" err="1"/>
              <a:t>області</a:t>
            </a:r>
            <a:r>
              <a:rPr lang="ru-RU" sz="11200" dirty="0"/>
              <a:t> </a:t>
            </a:r>
            <a:r>
              <a:rPr lang="ru-RU" sz="11200" dirty="0" err="1"/>
              <a:t>сосків</a:t>
            </a:r>
            <a:r>
              <a:rPr lang="ru-RU" sz="11200" dirty="0"/>
              <a:t> і </a:t>
            </a:r>
            <a:r>
              <a:rPr lang="ru-RU" sz="11200" dirty="0" err="1"/>
              <a:t>статевих</a:t>
            </a:r>
            <a:r>
              <a:rPr lang="ru-RU" sz="11200" dirty="0"/>
              <a:t> </a:t>
            </a:r>
            <a:r>
              <a:rPr lang="ru-RU" sz="11200" dirty="0" err="1"/>
              <a:t>органів</a:t>
            </a:r>
            <a:r>
              <a:rPr lang="ru-RU" sz="11200" dirty="0"/>
              <a:t>, </a:t>
            </a:r>
            <a:r>
              <a:rPr lang="ru-RU" sz="11200" dirty="0" err="1"/>
              <a:t>формування</a:t>
            </a:r>
            <a:r>
              <a:rPr lang="ru-RU" sz="11200" dirty="0"/>
              <a:t> </a:t>
            </a:r>
            <a:r>
              <a:rPr lang="ru-RU" sz="11200" dirty="0" err="1"/>
              <a:t>вторинних</a:t>
            </a:r>
            <a:r>
              <a:rPr lang="ru-RU" sz="11200" dirty="0"/>
              <a:t> </a:t>
            </a:r>
            <a:r>
              <a:rPr lang="ru-RU" sz="11200" dirty="0" err="1"/>
              <a:t>статевих</a:t>
            </a:r>
            <a:r>
              <a:rPr lang="ru-RU" sz="11200" dirty="0"/>
              <a:t> </a:t>
            </a:r>
            <a:r>
              <a:rPr lang="ru-RU" sz="11200" dirty="0" err="1"/>
              <a:t>ознак</a:t>
            </a:r>
            <a:r>
              <a:rPr lang="ru-RU" sz="11200" dirty="0"/>
              <a:t> за </a:t>
            </a:r>
            <a:r>
              <a:rPr lang="ru-RU" sz="11200" dirty="0" err="1"/>
              <a:t>жіночим</a:t>
            </a:r>
            <a:r>
              <a:rPr lang="ru-RU" sz="11200" dirty="0"/>
              <a:t> типом, </a:t>
            </a:r>
            <a:r>
              <a:rPr lang="ru-RU" sz="11200" dirty="0" err="1"/>
              <a:t>ріст</a:t>
            </a:r>
            <a:r>
              <a:rPr lang="ru-RU" sz="11200" dirty="0"/>
              <a:t> і </a:t>
            </a:r>
            <a:r>
              <a:rPr lang="ru-RU" sz="11200" dirty="0" err="1"/>
              <a:t>закриття</a:t>
            </a:r>
            <a:r>
              <a:rPr lang="ru-RU" sz="11200" dirty="0"/>
              <a:t> </a:t>
            </a:r>
            <a:r>
              <a:rPr lang="ru-RU" sz="11200" dirty="0" err="1"/>
              <a:t>епіфізів</a:t>
            </a:r>
            <a:r>
              <a:rPr lang="ru-RU" sz="11200" dirty="0"/>
              <a:t> </a:t>
            </a:r>
            <a:r>
              <a:rPr lang="ru-RU" sz="11200" dirty="0" err="1"/>
              <a:t>довгих</a:t>
            </a:r>
            <a:r>
              <a:rPr lang="ru-RU" sz="11200" dirty="0"/>
              <a:t> </a:t>
            </a:r>
            <a:r>
              <a:rPr lang="ru-RU" sz="11200" dirty="0" err="1"/>
              <a:t>трубчастих</a:t>
            </a:r>
            <a:r>
              <a:rPr lang="ru-RU" sz="11200" dirty="0"/>
              <a:t> </a:t>
            </a:r>
            <a:r>
              <a:rPr lang="ru-RU" sz="11200" dirty="0" err="1"/>
              <a:t>кісток</a:t>
            </a:r>
            <a:r>
              <a:rPr lang="ru-RU" sz="11200" dirty="0"/>
              <a:t>.</a:t>
            </a:r>
          </a:p>
          <a:p>
            <a:pPr marL="68580" indent="0">
              <a:buNone/>
            </a:pPr>
            <a:r>
              <a:rPr lang="ru-RU" sz="11200" dirty="0"/>
              <a:t> </a:t>
            </a:r>
            <a:r>
              <a:rPr lang="ru-RU" sz="11200" dirty="0" err="1"/>
              <a:t>Сприяють</a:t>
            </a:r>
            <a:r>
              <a:rPr lang="ru-RU" sz="11200" dirty="0"/>
              <a:t> </a:t>
            </a:r>
            <a:r>
              <a:rPr lang="ru-RU" sz="11200" dirty="0" err="1"/>
              <a:t>своєчасному</a:t>
            </a:r>
            <a:r>
              <a:rPr lang="ru-RU" sz="11200" dirty="0"/>
              <a:t> </a:t>
            </a:r>
            <a:r>
              <a:rPr lang="ru-RU" sz="11200" dirty="0" err="1"/>
              <a:t>відторгнення</a:t>
            </a:r>
            <a:r>
              <a:rPr lang="ru-RU" sz="11200" dirty="0"/>
              <a:t> </a:t>
            </a:r>
            <a:r>
              <a:rPr lang="ru-RU" sz="11200" dirty="0" err="1"/>
              <a:t>ендометрію</a:t>
            </a:r>
            <a:r>
              <a:rPr lang="ru-RU" sz="11200" dirty="0"/>
              <a:t> і </a:t>
            </a:r>
            <a:r>
              <a:rPr lang="ru-RU" sz="11200" dirty="0" err="1"/>
              <a:t>регулярним</a:t>
            </a:r>
            <a:r>
              <a:rPr lang="ru-RU" sz="11200" dirty="0"/>
              <a:t> </a:t>
            </a:r>
            <a:r>
              <a:rPr lang="ru-RU" sz="11200" dirty="0" err="1"/>
              <a:t>кровотечам</a:t>
            </a:r>
            <a:r>
              <a:rPr lang="ru-RU" sz="11200" dirty="0"/>
              <a:t>, у великих </a:t>
            </a:r>
            <a:r>
              <a:rPr lang="ru-RU" sz="11200" dirty="0" err="1"/>
              <a:t>концентраціях</a:t>
            </a:r>
            <a:r>
              <a:rPr lang="ru-RU" sz="11200" dirty="0"/>
              <a:t> </a:t>
            </a:r>
            <a:r>
              <a:rPr lang="ru-RU" sz="11200" dirty="0" err="1"/>
              <a:t>викликають</a:t>
            </a:r>
            <a:r>
              <a:rPr lang="ru-RU" sz="11200" dirty="0"/>
              <a:t> </a:t>
            </a:r>
            <a:r>
              <a:rPr lang="ru-RU" sz="11200" dirty="0" err="1"/>
              <a:t>гіперплазію</a:t>
            </a:r>
            <a:r>
              <a:rPr lang="ru-RU" sz="11200" dirty="0"/>
              <a:t> і </a:t>
            </a:r>
            <a:r>
              <a:rPr lang="ru-RU" sz="11200" dirty="0" err="1"/>
              <a:t>кістозно-залозисте</a:t>
            </a:r>
            <a:r>
              <a:rPr lang="ru-RU" sz="11200" dirty="0"/>
              <a:t> </a:t>
            </a:r>
            <a:r>
              <a:rPr lang="ru-RU" sz="11200" dirty="0" err="1"/>
              <a:t>переродження</a:t>
            </a:r>
            <a:r>
              <a:rPr lang="ru-RU" sz="11200" dirty="0"/>
              <a:t> </a:t>
            </a:r>
            <a:r>
              <a:rPr lang="ru-RU" sz="11200" dirty="0" err="1"/>
              <a:t>ендометрію</a:t>
            </a:r>
            <a:r>
              <a:rPr lang="ru-RU" sz="11200" dirty="0"/>
              <a:t>, </a:t>
            </a:r>
            <a:r>
              <a:rPr lang="ru-RU" sz="11200" dirty="0" err="1"/>
              <a:t>пригнічують</a:t>
            </a:r>
            <a:r>
              <a:rPr lang="ru-RU" sz="11200" dirty="0"/>
              <a:t> </a:t>
            </a:r>
            <a:r>
              <a:rPr lang="ru-RU" sz="11200" dirty="0" err="1"/>
              <a:t>лактацію</a:t>
            </a:r>
            <a:r>
              <a:rPr lang="ru-RU" sz="11200" dirty="0"/>
              <a:t>, </a:t>
            </a:r>
            <a:r>
              <a:rPr lang="ru-RU" sz="11200" dirty="0" err="1"/>
              <a:t>пригнічують</a:t>
            </a:r>
            <a:r>
              <a:rPr lang="ru-RU" sz="11200" dirty="0"/>
              <a:t> </a:t>
            </a:r>
            <a:r>
              <a:rPr lang="ru-RU" sz="11200" dirty="0" err="1"/>
              <a:t>резорбцію</a:t>
            </a:r>
            <a:r>
              <a:rPr lang="ru-RU" sz="11200" dirty="0"/>
              <a:t> </a:t>
            </a:r>
            <a:r>
              <a:rPr lang="ru-RU" sz="11200" dirty="0" err="1"/>
              <a:t>кісткової</a:t>
            </a:r>
            <a:r>
              <a:rPr lang="ru-RU" sz="11200" dirty="0"/>
              <a:t> </a:t>
            </a:r>
            <a:r>
              <a:rPr lang="ru-RU" sz="11200" dirty="0" err="1"/>
              <a:t>тканини</a:t>
            </a:r>
            <a:r>
              <a:rPr lang="ru-RU" sz="11200" dirty="0"/>
              <a:t>, </a:t>
            </a:r>
            <a:r>
              <a:rPr lang="ru-RU" sz="11200" dirty="0" err="1"/>
              <a:t>стимулюють</a:t>
            </a:r>
            <a:r>
              <a:rPr lang="ru-RU" sz="11200" dirty="0"/>
              <a:t> синтез ряду </a:t>
            </a:r>
            <a:r>
              <a:rPr lang="ru-RU" sz="11200" dirty="0" err="1"/>
              <a:t>транспортних</a:t>
            </a:r>
            <a:r>
              <a:rPr lang="ru-RU" sz="11200" dirty="0"/>
              <a:t> </a:t>
            </a:r>
            <a:r>
              <a:rPr lang="ru-RU" sz="11200" dirty="0" err="1"/>
              <a:t>білків</a:t>
            </a:r>
            <a:r>
              <a:rPr lang="ru-RU" sz="11200" dirty="0"/>
              <a:t> </a:t>
            </a:r>
            <a:r>
              <a:rPr lang="ru-RU" sz="11200" dirty="0" err="1"/>
              <a:t>фібриногену</a:t>
            </a:r>
            <a:r>
              <a:rPr lang="ru-RU" sz="11200" dirty="0"/>
              <a:t>.</a:t>
            </a:r>
          </a:p>
          <a:p>
            <a:pPr marL="68580" indent="0">
              <a:buNone/>
            </a:pPr>
            <a:r>
              <a:rPr lang="ru-RU" sz="11200" dirty="0" err="1"/>
              <a:t>Надають</a:t>
            </a:r>
            <a:r>
              <a:rPr lang="ru-RU" sz="11200" dirty="0"/>
              <a:t> </a:t>
            </a:r>
            <a:r>
              <a:rPr lang="ru-RU" sz="11200" dirty="0" err="1"/>
              <a:t>прокоагулянтну</a:t>
            </a:r>
            <a:r>
              <a:rPr lang="ru-RU" sz="11200" dirty="0"/>
              <a:t> </a:t>
            </a:r>
            <a:r>
              <a:rPr lang="ru-RU" sz="11200" dirty="0" err="1"/>
              <a:t>дію</a:t>
            </a:r>
            <a:r>
              <a:rPr lang="ru-RU" sz="11200" dirty="0"/>
              <a:t>, </a:t>
            </a:r>
            <a:r>
              <a:rPr lang="ru-RU" sz="11200" dirty="0" err="1"/>
              <a:t>індукують</a:t>
            </a:r>
            <a:r>
              <a:rPr lang="ru-RU" sz="11200" dirty="0"/>
              <a:t> синтез в </a:t>
            </a:r>
            <a:r>
              <a:rPr lang="ru-RU" sz="11200" dirty="0" err="1"/>
              <a:t>печінці</a:t>
            </a:r>
            <a:r>
              <a:rPr lang="ru-RU" sz="11200" dirty="0"/>
              <a:t> </a:t>
            </a:r>
            <a:r>
              <a:rPr lang="ru-RU" sz="11200" dirty="0" err="1"/>
              <a:t>вітамін</a:t>
            </a:r>
            <a:r>
              <a:rPr lang="ru-RU" sz="11200" dirty="0"/>
              <a:t> К-</a:t>
            </a:r>
            <a:r>
              <a:rPr lang="ru-RU" sz="11200" dirty="0" err="1"/>
              <a:t>залежних</a:t>
            </a:r>
            <a:r>
              <a:rPr lang="ru-RU" sz="11200" dirty="0"/>
              <a:t> </a:t>
            </a:r>
            <a:r>
              <a:rPr lang="ru-RU" sz="11200" dirty="0" err="1"/>
              <a:t>факторів</a:t>
            </a:r>
            <a:r>
              <a:rPr lang="ru-RU" sz="11200" dirty="0"/>
              <a:t> </a:t>
            </a:r>
            <a:r>
              <a:rPr lang="ru-RU" sz="11200" dirty="0" err="1"/>
              <a:t>згортання</a:t>
            </a:r>
            <a:r>
              <a:rPr lang="ru-RU" sz="11200" dirty="0"/>
              <a:t> </a:t>
            </a:r>
            <a:r>
              <a:rPr lang="ru-RU" sz="11200" dirty="0" err="1"/>
              <a:t>крові</a:t>
            </a:r>
            <a:r>
              <a:rPr lang="ru-RU" sz="11200" dirty="0"/>
              <a:t> (</a:t>
            </a:r>
            <a:r>
              <a:rPr lang="en-US" sz="11200" dirty="0"/>
              <a:t>II, VII, IX, X), </a:t>
            </a:r>
            <a:r>
              <a:rPr lang="ru-RU" sz="11200" dirty="0" err="1"/>
              <a:t>знижують</a:t>
            </a:r>
            <a:r>
              <a:rPr lang="ru-RU" sz="11200" dirty="0"/>
              <a:t> </a:t>
            </a:r>
            <a:r>
              <a:rPr lang="ru-RU" sz="11200" dirty="0" err="1"/>
              <a:t>концентрацію</a:t>
            </a:r>
            <a:r>
              <a:rPr lang="ru-RU" sz="11200" dirty="0"/>
              <a:t> </a:t>
            </a:r>
            <a:r>
              <a:rPr lang="ru-RU" sz="11200" dirty="0" err="1"/>
              <a:t>антитромбіну</a:t>
            </a:r>
            <a:r>
              <a:rPr lang="ru-RU" sz="11200" dirty="0"/>
              <a:t> </a:t>
            </a:r>
            <a:r>
              <a:rPr lang="en-US" sz="11200" dirty="0"/>
              <a:t>III.</a:t>
            </a:r>
            <a:endParaRPr lang="uk-UA" sz="11200" dirty="0"/>
          </a:p>
        </p:txBody>
      </p:sp>
    </p:spTree>
    <p:extLst>
      <p:ext uri="{BB962C8B-B14F-4D97-AF65-F5344CB8AC3E}">
        <p14:creationId xmlns:p14="http://schemas.microsoft.com/office/powerpoint/2010/main" val="17954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548680"/>
            <a:ext cx="8424936" cy="6120679"/>
          </a:xfrm>
        </p:spPr>
        <p:txBody>
          <a:bodyPr>
            <a:normAutofit/>
          </a:bodyPr>
          <a:lstStyle/>
          <a:p>
            <a:pPr marL="68580" indent="0">
              <a:lnSpc>
                <a:spcPct val="80000"/>
              </a:lnSpc>
              <a:buNone/>
            </a:pPr>
            <a:r>
              <a:rPr lang="ru-RU" sz="3600" dirty="0"/>
              <a:t>   </a:t>
            </a:r>
            <a:r>
              <a:rPr lang="ru-RU" sz="3600" dirty="0" err="1"/>
              <a:t>Естрогени</a:t>
            </a:r>
            <a:r>
              <a:rPr lang="ru-RU" sz="3600" dirty="0"/>
              <a:t> </a:t>
            </a:r>
            <a:r>
              <a:rPr lang="ru-RU" sz="3600" dirty="0" err="1"/>
              <a:t>підвищують</a:t>
            </a:r>
            <a:r>
              <a:rPr lang="ru-RU" sz="3600" dirty="0"/>
              <a:t> </a:t>
            </a:r>
            <a:r>
              <a:rPr lang="ru-RU" sz="3600" dirty="0" err="1"/>
              <a:t>концентрації</a:t>
            </a:r>
            <a:r>
              <a:rPr lang="ru-RU" sz="3600" dirty="0"/>
              <a:t> в </a:t>
            </a:r>
            <a:r>
              <a:rPr lang="ru-RU" sz="3600" dirty="0" err="1"/>
              <a:t>крові</a:t>
            </a:r>
            <a:r>
              <a:rPr lang="ru-RU" sz="3600" dirty="0"/>
              <a:t> тироксину, </a:t>
            </a:r>
            <a:r>
              <a:rPr lang="ru-RU" sz="3600" dirty="0" err="1"/>
              <a:t>заліза</a:t>
            </a:r>
            <a:r>
              <a:rPr lang="ru-RU" sz="3600" dirty="0"/>
              <a:t>, </a:t>
            </a:r>
            <a:r>
              <a:rPr lang="ru-RU" sz="3600" dirty="0" err="1"/>
              <a:t>міді</a:t>
            </a:r>
            <a:r>
              <a:rPr lang="ru-RU" sz="3600" dirty="0"/>
              <a:t>. </a:t>
            </a:r>
            <a:r>
              <a:rPr lang="ru-RU" sz="3600" dirty="0" err="1"/>
              <a:t>Надають</a:t>
            </a:r>
            <a:r>
              <a:rPr lang="ru-RU" sz="3600" dirty="0"/>
              <a:t> </a:t>
            </a:r>
            <a:r>
              <a:rPr lang="ru-RU" sz="3600" dirty="0" err="1"/>
              <a:t>антиатеросклеротичну</a:t>
            </a:r>
            <a:r>
              <a:rPr lang="ru-RU" sz="3600" dirty="0"/>
              <a:t> </a:t>
            </a:r>
            <a:r>
              <a:rPr lang="ru-RU" sz="3600" dirty="0" err="1"/>
              <a:t>дію</a:t>
            </a:r>
            <a:r>
              <a:rPr lang="ru-RU" sz="3600" dirty="0"/>
              <a:t>, </a:t>
            </a:r>
            <a:r>
              <a:rPr lang="ru-RU" sz="3600" dirty="0" err="1"/>
              <a:t>збільшують</a:t>
            </a:r>
            <a:r>
              <a:rPr lang="ru-RU" sz="3600" dirty="0"/>
              <a:t> </a:t>
            </a:r>
            <a:r>
              <a:rPr lang="ru-RU" sz="3600" dirty="0" err="1"/>
              <a:t>вміст</a:t>
            </a:r>
            <a:r>
              <a:rPr lang="ru-RU" sz="3600" dirty="0"/>
              <a:t> ЛПВЩ, </a:t>
            </a:r>
            <a:r>
              <a:rPr lang="ru-RU" sz="3600" dirty="0" err="1"/>
              <a:t>зменшує</a:t>
            </a:r>
            <a:r>
              <a:rPr lang="ru-RU" sz="3600" dirty="0"/>
              <a:t> ЛПНЩ і холестерину.</a:t>
            </a:r>
          </a:p>
          <a:p>
            <a:pPr marL="68580" indent="0">
              <a:lnSpc>
                <a:spcPct val="80000"/>
              </a:lnSpc>
              <a:buNone/>
            </a:pPr>
            <a:r>
              <a:rPr lang="ru-RU" sz="3600" dirty="0"/>
              <a:t>   </a:t>
            </a:r>
            <a:r>
              <a:rPr lang="ru-RU" sz="3600" dirty="0" err="1"/>
              <a:t>Естрогени</a:t>
            </a:r>
            <a:r>
              <a:rPr lang="ru-RU" sz="3600" dirty="0"/>
              <a:t> </a:t>
            </a:r>
            <a:r>
              <a:rPr lang="ru-RU" sz="3600" dirty="0" err="1"/>
              <a:t>модулюють</a:t>
            </a:r>
            <a:r>
              <a:rPr lang="ru-RU" sz="3600" dirty="0"/>
              <a:t> </a:t>
            </a:r>
            <a:r>
              <a:rPr lang="ru-RU" sz="3600" dirty="0" err="1"/>
              <a:t>чутливість</a:t>
            </a:r>
            <a:r>
              <a:rPr lang="ru-RU" sz="3600" dirty="0"/>
              <a:t> </a:t>
            </a:r>
            <a:r>
              <a:rPr lang="ru-RU" sz="3600" dirty="0" err="1"/>
              <a:t>рецепторів</a:t>
            </a:r>
            <a:r>
              <a:rPr lang="ru-RU" sz="3600" dirty="0"/>
              <a:t> до </a:t>
            </a:r>
            <a:r>
              <a:rPr lang="ru-RU" sz="3600" dirty="0" err="1"/>
              <a:t>прогестинів</a:t>
            </a:r>
            <a:r>
              <a:rPr lang="ru-RU" sz="3600" dirty="0"/>
              <a:t> і </a:t>
            </a:r>
            <a:r>
              <a:rPr lang="ru-RU" sz="3600" dirty="0" err="1"/>
              <a:t>симпатичну</a:t>
            </a:r>
            <a:r>
              <a:rPr lang="ru-RU" sz="3600" dirty="0"/>
              <a:t> </a:t>
            </a:r>
            <a:r>
              <a:rPr lang="ru-RU" sz="3600" dirty="0" err="1"/>
              <a:t>регуляцію</a:t>
            </a:r>
            <a:r>
              <a:rPr lang="ru-RU" sz="3600" dirty="0"/>
              <a:t> тонусу </a:t>
            </a:r>
            <a:r>
              <a:rPr lang="ru-RU" sz="3600" dirty="0" err="1"/>
              <a:t>гладкої</a:t>
            </a:r>
            <a:r>
              <a:rPr lang="ru-RU" sz="3600" dirty="0"/>
              <a:t> </a:t>
            </a:r>
            <a:r>
              <a:rPr lang="ru-RU" sz="3600" dirty="0" err="1"/>
              <a:t>мускулатури</a:t>
            </a:r>
            <a:r>
              <a:rPr lang="ru-RU" sz="3600" dirty="0"/>
              <a:t>, </a:t>
            </a:r>
            <a:r>
              <a:rPr lang="ru-RU" sz="3600" dirty="0" err="1"/>
              <a:t>стимулюють</a:t>
            </a:r>
            <a:r>
              <a:rPr lang="ru-RU" sz="3600" dirty="0"/>
              <a:t> </a:t>
            </a:r>
            <a:r>
              <a:rPr lang="ru-RU" sz="3600" dirty="0" err="1"/>
              <a:t>перехід</a:t>
            </a:r>
            <a:r>
              <a:rPr lang="ru-RU" sz="3600" dirty="0"/>
              <a:t> </a:t>
            </a:r>
            <a:r>
              <a:rPr lang="ru-RU" sz="3600" dirty="0" err="1"/>
              <a:t>внутрішньосудинної</a:t>
            </a:r>
            <a:r>
              <a:rPr lang="ru-RU" sz="3600" dirty="0"/>
              <a:t> </a:t>
            </a:r>
            <a:r>
              <a:rPr lang="ru-RU" sz="3600" dirty="0" err="1"/>
              <a:t>рідини</a:t>
            </a:r>
            <a:r>
              <a:rPr lang="ru-RU" sz="3600" dirty="0"/>
              <a:t> в </a:t>
            </a:r>
            <a:r>
              <a:rPr lang="ru-RU" sz="3600" dirty="0" err="1"/>
              <a:t>тканини</a:t>
            </a:r>
            <a:r>
              <a:rPr lang="ru-RU" sz="3600" dirty="0"/>
              <a:t> і </a:t>
            </a:r>
            <a:r>
              <a:rPr lang="ru-RU" sz="3600" dirty="0" err="1"/>
              <a:t>викликають</a:t>
            </a:r>
            <a:r>
              <a:rPr lang="ru-RU" sz="3600" dirty="0"/>
              <a:t> </a:t>
            </a:r>
            <a:r>
              <a:rPr lang="ru-RU" sz="3600" dirty="0" err="1"/>
              <a:t>компенсаторну</a:t>
            </a:r>
            <a:r>
              <a:rPr lang="ru-RU" sz="3600" dirty="0"/>
              <a:t> </a:t>
            </a:r>
            <a:r>
              <a:rPr lang="ru-RU" sz="3600" dirty="0" err="1"/>
              <a:t>затримку</a:t>
            </a:r>
            <a:r>
              <a:rPr lang="ru-RU" sz="3600" dirty="0"/>
              <a:t> </a:t>
            </a:r>
            <a:r>
              <a:rPr lang="ru-RU" sz="3600" dirty="0" err="1"/>
              <a:t>натрію</a:t>
            </a:r>
            <a:r>
              <a:rPr lang="ru-RU" sz="3600" dirty="0"/>
              <a:t> і води.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523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ъект 3"/>
          <p:cNvSpPr>
            <a:spLocks noGrp="1"/>
          </p:cNvSpPr>
          <p:nvPr>
            <p:ph sz="half" idx="2"/>
          </p:nvPr>
        </p:nvSpPr>
        <p:spPr>
          <a:xfrm>
            <a:off x="684213" y="404813"/>
            <a:ext cx="7773987" cy="5691187"/>
          </a:xfrm>
        </p:spPr>
        <p:txBody>
          <a:bodyPr/>
          <a:lstStyle/>
          <a:p>
            <a:r>
              <a:rPr lang="uk-UA" dirty="0"/>
              <a:t>У </a:t>
            </a:r>
            <a:r>
              <a:rPr lang="uk-UA" dirty="0" err="1"/>
              <a:t>паращитовидних</a:t>
            </a:r>
            <a:r>
              <a:rPr lang="uk-UA" dirty="0"/>
              <a:t> залозах синтезується білок (мол. Масою 9500) - </a:t>
            </a:r>
            <a:r>
              <a:rPr lang="uk-UA" b="1" i="1" dirty="0" err="1">
                <a:solidFill>
                  <a:srgbClr val="FF0000"/>
                </a:solidFill>
              </a:rPr>
              <a:t>паратгормон</a:t>
            </a:r>
            <a:r>
              <a:rPr lang="uk-UA" b="1" i="1" dirty="0">
                <a:solidFill>
                  <a:srgbClr val="FF0000"/>
                </a:solidFill>
              </a:rPr>
              <a:t>.</a:t>
            </a:r>
          </a:p>
          <a:p>
            <a:r>
              <a:rPr lang="uk-UA" dirty="0"/>
              <a:t>Низька концентрація кальцію в плазмі крові сприяє секреції, а висока - розпаду більшої частини синтезованого гормону. При низькій концентрації кальцію синтез гормону зростає головним чином за рахунок стимуляції проліферації клітин </a:t>
            </a:r>
            <a:r>
              <a:rPr lang="uk-UA" dirty="0" err="1"/>
              <a:t>паращитовидних</a:t>
            </a:r>
            <a:r>
              <a:rPr lang="uk-UA" dirty="0"/>
              <a:t> залоз.</a:t>
            </a:r>
          </a:p>
          <a:p>
            <a:r>
              <a:rPr lang="uk-UA" dirty="0"/>
              <a:t>Основний вплив ПТГ полягає в стимуляції реабсорбції кальцію в канальцях нирок.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5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4344" y="260649"/>
            <a:ext cx="8068096" cy="6035816"/>
          </a:xfrm>
        </p:spPr>
        <p:txBody>
          <a:bodyPr>
            <a:normAutofit/>
          </a:bodyPr>
          <a:lstStyle/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менопаузи</a:t>
            </a:r>
            <a:r>
              <a:rPr lang="ru-RU" dirty="0"/>
              <a:t> 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незначна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.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судинною</a:t>
            </a:r>
            <a:r>
              <a:rPr lang="ru-RU" dirty="0"/>
              <a:t> і </a:t>
            </a:r>
            <a:r>
              <a:rPr lang="ru-RU" dirty="0" err="1"/>
              <a:t>терморегулюючою</a:t>
            </a:r>
            <a:r>
              <a:rPr lang="ru-RU" dirty="0"/>
              <a:t> </a:t>
            </a:r>
            <a:r>
              <a:rPr lang="ru-RU" dirty="0" err="1"/>
              <a:t>нестабільністю</a:t>
            </a:r>
            <a:r>
              <a:rPr lang="ru-RU" dirty="0"/>
              <a:t> ( «</a:t>
            </a:r>
            <a:r>
              <a:rPr lang="ru-RU" dirty="0" err="1"/>
              <a:t>припливи</a:t>
            </a:r>
            <a:r>
              <a:rPr lang="ru-RU" dirty="0"/>
              <a:t>» </a:t>
            </a:r>
            <a:r>
              <a:rPr lang="ru-RU" dirty="0" err="1"/>
              <a:t>крові</a:t>
            </a:r>
            <a:r>
              <a:rPr lang="ru-RU" dirty="0"/>
              <a:t> до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), </a:t>
            </a:r>
            <a:r>
              <a:rPr lang="ru-RU" dirty="0" err="1"/>
              <a:t>розладами</a:t>
            </a:r>
            <a:r>
              <a:rPr lang="ru-RU" dirty="0"/>
              <a:t> сну,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прогресуючою</a:t>
            </a:r>
            <a:r>
              <a:rPr lang="ru-RU" dirty="0"/>
              <a:t> </a:t>
            </a:r>
            <a:r>
              <a:rPr lang="ru-RU" dirty="0" err="1"/>
              <a:t>атрофією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</a:t>
            </a:r>
            <a:r>
              <a:rPr lang="ru-RU" dirty="0" err="1"/>
              <a:t>сечостатевої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</a:p>
          <a:p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дефіциту</a:t>
            </a:r>
            <a:r>
              <a:rPr lang="ru-RU" dirty="0"/>
              <a:t> </a:t>
            </a:r>
            <a:r>
              <a:rPr lang="ru-RU" dirty="0" err="1"/>
              <a:t>естрогенів</a:t>
            </a:r>
            <a:r>
              <a:rPr lang="ru-RU" dirty="0"/>
              <a:t> в </a:t>
            </a:r>
            <a:r>
              <a:rPr lang="ru-RU" dirty="0" err="1"/>
              <a:t>постменопаузному</a:t>
            </a:r>
            <a:r>
              <a:rPr lang="ru-RU" dirty="0"/>
              <a:t> </a:t>
            </a:r>
            <a:r>
              <a:rPr lang="ru-RU" dirty="0" err="1"/>
              <a:t>періоді</a:t>
            </a:r>
            <a:r>
              <a:rPr lang="ru-RU" dirty="0"/>
              <a:t> у </a:t>
            </a:r>
            <a:r>
              <a:rPr lang="ru-RU" dirty="0" err="1"/>
              <a:t>жінок</a:t>
            </a:r>
            <a:r>
              <a:rPr lang="ru-RU" dirty="0"/>
              <a:t> </a:t>
            </a:r>
            <a:r>
              <a:rPr lang="ru-RU" dirty="0" err="1"/>
              <a:t>розвивається</a:t>
            </a:r>
            <a:r>
              <a:rPr lang="ru-RU" dirty="0"/>
              <a:t> остеопороз (</a:t>
            </a:r>
            <a:r>
              <a:rPr lang="ru-RU" dirty="0" err="1"/>
              <a:t>головним</a:t>
            </a:r>
            <a:r>
              <a:rPr lang="ru-RU" dirty="0"/>
              <a:t> чином хребта).</a:t>
            </a:r>
          </a:p>
        </p:txBody>
      </p:sp>
    </p:spTree>
    <p:extLst>
      <p:ext uri="{BB962C8B-B14F-4D97-AF65-F5344CB8AC3E}">
        <p14:creationId xmlns:p14="http://schemas.microsoft.com/office/powerpoint/2010/main" val="30222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5888"/>
            <a:ext cx="8371656" cy="585787"/>
          </a:xfrm>
        </p:spPr>
        <p:txBody>
          <a:bodyPr/>
          <a:lstStyle/>
          <a:p>
            <a:pPr>
              <a:defRPr/>
            </a:pPr>
            <a:r>
              <a:rPr lang="ru-RU" sz="3200" dirty="0" err="1">
                <a:latin typeface="+mn-lt"/>
              </a:rPr>
              <a:t>Динаміка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гормонів</a:t>
            </a:r>
            <a:r>
              <a:rPr lang="ru-RU" sz="3200" dirty="0">
                <a:latin typeface="+mn-lt"/>
              </a:rPr>
              <a:t> в </a:t>
            </a:r>
            <a:r>
              <a:rPr lang="ru-RU" sz="3200" dirty="0" err="1">
                <a:latin typeface="+mn-lt"/>
              </a:rPr>
              <a:t>крові</a:t>
            </a:r>
            <a:r>
              <a:rPr lang="ru-RU" sz="3200" dirty="0">
                <a:latin typeface="+mn-lt"/>
              </a:rPr>
              <a:t> </a:t>
            </a:r>
            <a:r>
              <a:rPr lang="ru-RU" sz="3200" dirty="0" err="1">
                <a:latin typeface="+mn-lt"/>
              </a:rPr>
              <a:t>жінки</a:t>
            </a:r>
            <a:endParaRPr lang="ru-RU" sz="3200" dirty="0">
              <a:latin typeface="+mn-lt"/>
            </a:endParaRP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3475017874"/>
              </p:ext>
            </p:extLst>
          </p:nvPr>
        </p:nvGraphicFramePr>
        <p:xfrm>
          <a:off x="0" y="692150"/>
          <a:ext cx="6456363" cy="608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Точечный рисунок" r:id="rId3" imgW="4296375" imgH="4048690" progId="Paint.Picture">
                  <p:embed/>
                </p:oleObj>
              </mc:Choice>
              <mc:Fallback>
                <p:oleObj name="Точечный рисунок" r:id="rId3" imgW="4296375" imgH="40486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2150"/>
                        <a:ext cx="6456363" cy="608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300192" y="692696"/>
            <a:ext cx="2843808" cy="59766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період</a:t>
            </a:r>
            <a:r>
              <a:rPr lang="ru-RU" b="1" dirty="0"/>
              <a:t> 28-денного циклу </a:t>
            </a:r>
            <a:r>
              <a:rPr lang="ru-RU" b="1" dirty="0" err="1"/>
              <a:t>відбувається</a:t>
            </a:r>
            <a:r>
              <a:rPr lang="ru-RU" b="1" dirty="0"/>
              <a:t> </a:t>
            </a:r>
            <a:r>
              <a:rPr lang="ru-RU" b="1" dirty="0" err="1"/>
              <a:t>чітка</a:t>
            </a:r>
            <a:r>
              <a:rPr lang="ru-RU" b="1" dirty="0"/>
              <a:t> </a:t>
            </a:r>
            <a:r>
              <a:rPr lang="ru-RU" b="1" dirty="0" err="1"/>
              <a:t>взаємодія</a:t>
            </a:r>
            <a:r>
              <a:rPr lang="ru-RU" b="1" dirty="0"/>
              <a:t> </a:t>
            </a:r>
            <a:r>
              <a:rPr lang="ru-RU" b="1" dirty="0" err="1"/>
              <a:t>зазначених</a:t>
            </a:r>
            <a:r>
              <a:rPr lang="ru-RU" b="1" dirty="0"/>
              <a:t> </a:t>
            </a:r>
            <a:r>
              <a:rPr lang="ru-RU" b="1" dirty="0" err="1"/>
              <a:t>регуляторних</a:t>
            </a:r>
            <a:r>
              <a:rPr lang="ru-RU" b="1" dirty="0"/>
              <a:t> </a:t>
            </a:r>
            <a:r>
              <a:rPr lang="ru-RU" b="1" dirty="0" err="1"/>
              <a:t>гормонів</a:t>
            </a:r>
            <a:r>
              <a:rPr lang="ru-RU" b="1" dirty="0"/>
              <a:t> з гормонами </a:t>
            </a:r>
            <a:r>
              <a:rPr lang="ru-RU" b="1" dirty="0" err="1"/>
              <a:t>яєчника</a:t>
            </a:r>
            <a:r>
              <a:rPr lang="ru-RU" b="1" dirty="0"/>
              <a:t>.</a:t>
            </a:r>
          </a:p>
          <a:p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</a:t>
            </a:r>
            <a:r>
              <a:rPr lang="ru-RU" b="1" dirty="0" err="1"/>
              <a:t>розвиток</a:t>
            </a:r>
            <a:r>
              <a:rPr lang="ru-RU" b="1" dirty="0"/>
              <a:t> як </a:t>
            </a:r>
            <a:r>
              <a:rPr lang="ru-RU" b="1" dirty="0" err="1"/>
              <a:t>яйцеклітини</a:t>
            </a:r>
            <a:r>
              <a:rPr lang="ru-RU" b="1" dirty="0"/>
              <a:t>, так і </a:t>
            </a:r>
            <a:r>
              <a:rPr lang="ru-RU" b="1" dirty="0" err="1"/>
              <a:t>слизової</a:t>
            </a:r>
            <a:r>
              <a:rPr lang="ru-RU" b="1" dirty="0"/>
              <a:t> матки.</a:t>
            </a:r>
          </a:p>
          <a:p>
            <a:r>
              <a:rPr lang="ru-RU" b="1" dirty="0"/>
              <a:t>При НЕ </a:t>
            </a:r>
            <a:r>
              <a:rPr lang="ru-RU" b="1" dirty="0" err="1"/>
              <a:t>заплідненні</a:t>
            </a:r>
            <a:r>
              <a:rPr lang="ru-RU" b="1" dirty="0"/>
              <a:t> </a:t>
            </a:r>
            <a:r>
              <a:rPr lang="ru-RU" b="1" dirty="0" err="1"/>
              <a:t>яйцеклітини</a:t>
            </a:r>
            <a:r>
              <a:rPr lang="ru-RU" b="1" dirty="0"/>
              <a:t> -</a:t>
            </a:r>
            <a:r>
              <a:rPr lang="ru-RU" b="1" dirty="0" err="1"/>
              <a:t>менструація</a:t>
            </a:r>
            <a:r>
              <a:rPr lang="ru-RU" b="1" dirty="0"/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844824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Естрадіол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2915816" y="3933056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Овуляція</a:t>
            </a: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771800" y="1484784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Овуляція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576194" y="2343184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Естрадіол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5877272"/>
            <a:ext cx="1584176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Дні циклу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6238096"/>
            <a:ext cx="5688632" cy="5752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Концентрація гормонів в крові жінки 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В залежності під періоду менструального циклу</a:t>
            </a:r>
          </a:p>
        </p:txBody>
      </p:sp>
    </p:spTree>
    <p:extLst>
      <p:ext uri="{BB962C8B-B14F-4D97-AF65-F5344CB8AC3E}">
        <p14:creationId xmlns:p14="http://schemas.microsoft.com/office/powerpoint/2010/main" val="40644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918"/>
            <a:ext cx="4536504" cy="657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lternativa-mc.ru/files/images/polovie_gormoni003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6672"/>
            <a:ext cx="69532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5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ktsent.info/files/image/public_images/211/pivo_ipg_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28" y="1196752"/>
            <a:ext cx="657830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7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Естрогени мають сильний </a:t>
            </a:r>
            <a:r>
              <a:rPr lang="uk-UA" sz="2800" dirty="0" err="1"/>
              <a:t>фемінізуючий</a:t>
            </a:r>
            <a:r>
              <a:rPr lang="uk-UA" sz="2800" dirty="0"/>
              <a:t> вплив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80919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"/>
            <a:ext cx="7486600" cy="764704"/>
          </a:xfrm>
        </p:spPr>
        <p:txBody>
          <a:bodyPr/>
          <a:lstStyle/>
          <a:p>
            <a:r>
              <a:rPr lang="ru-RU" dirty="0" err="1"/>
              <a:t>Гестагени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980728"/>
            <a:ext cx="8496944" cy="561662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err="1"/>
              <a:t>Прогестини</a:t>
            </a:r>
            <a:r>
              <a:rPr lang="ru-RU" sz="2800" b="1" dirty="0"/>
              <a:t>,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гестагени</a:t>
            </a:r>
            <a:r>
              <a:rPr lang="ru-RU" sz="2800" b="1" dirty="0"/>
              <a:t> -</a:t>
            </a:r>
            <a:r>
              <a:rPr lang="ru-RU" sz="2800" b="1" dirty="0" err="1"/>
              <a:t>підклас</a:t>
            </a:r>
            <a:r>
              <a:rPr lang="ru-RU" sz="2800" b="1" dirty="0"/>
              <a:t> </a:t>
            </a:r>
            <a:r>
              <a:rPr lang="ru-RU" sz="2800" b="1" dirty="0" err="1"/>
              <a:t>стероїдних</a:t>
            </a:r>
            <a:r>
              <a:rPr lang="ru-RU" sz="2800" b="1" dirty="0"/>
              <a:t> </a:t>
            </a:r>
            <a:r>
              <a:rPr lang="ru-RU" sz="2800" b="1" dirty="0" err="1"/>
              <a:t>гормонів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</a:t>
            </a:r>
            <a:r>
              <a:rPr lang="ru-RU" sz="2800" b="1" dirty="0" err="1"/>
              <a:t>виробляються</a:t>
            </a:r>
            <a:r>
              <a:rPr lang="ru-RU" sz="2800" b="1" dirty="0"/>
              <a:t> в основному </a:t>
            </a:r>
            <a:r>
              <a:rPr lang="ru-RU" sz="2800" b="1" dirty="0" err="1"/>
              <a:t>жовтим</a:t>
            </a:r>
            <a:r>
              <a:rPr lang="ru-RU" sz="2800" b="1" dirty="0"/>
              <a:t> </a:t>
            </a:r>
            <a:r>
              <a:rPr lang="ru-RU" sz="2800" b="1" dirty="0" err="1"/>
              <a:t>тілом</a:t>
            </a:r>
            <a:r>
              <a:rPr lang="ru-RU" sz="2800" b="1" dirty="0"/>
              <a:t> </a:t>
            </a:r>
            <a:r>
              <a:rPr lang="ru-RU" sz="2800" b="1" dirty="0" err="1"/>
              <a:t>яєчників</a:t>
            </a:r>
            <a:r>
              <a:rPr lang="ru-RU" sz="2800" b="1" dirty="0"/>
              <a:t> і </a:t>
            </a:r>
            <a:r>
              <a:rPr lang="ru-RU" sz="2800" b="1" dirty="0" err="1"/>
              <a:t>частково</a:t>
            </a:r>
            <a:r>
              <a:rPr lang="ru-RU" sz="2800" b="1" dirty="0"/>
              <a:t> </a:t>
            </a:r>
            <a:r>
              <a:rPr lang="ru-RU" sz="2800" b="1" dirty="0" err="1"/>
              <a:t>корою</a:t>
            </a:r>
            <a:r>
              <a:rPr lang="ru-RU" sz="2800" b="1" dirty="0"/>
              <a:t> </a:t>
            </a:r>
            <a:r>
              <a:rPr lang="ru-RU" sz="2800" b="1" dirty="0" err="1"/>
              <a:t>наднирників</a:t>
            </a:r>
            <a:r>
              <a:rPr lang="ru-RU" sz="2800" b="1" dirty="0"/>
              <a:t>, а </a:t>
            </a:r>
            <a:r>
              <a:rPr lang="ru-RU" sz="2800" b="1" dirty="0" err="1"/>
              <a:t>також</a:t>
            </a:r>
            <a:r>
              <a:rPr lang="ru-RU" sz="2800" b="1" dirty="0"/>
              <a:t> плацентою плоду.</a:t>
            </a:r>
          </a:p>
          <a:p>
            <a:pPr marL="68580" indent="0">
              <a:lnSpc>
                <a:spcPct val="80000"/>
              </a:lnSpc>
              <a:buNone/>
            </a:pPr>
            <a:r>
              <a:rPr lang="ru-RU" sz="2800" b="1" dirty="0" err="1"/>
              <a:t>Фізіологічна</a:t>
            </a:r>
            <a:r>
              <a:rPr lang="ru-RU" sz="2800" b="1" dirty="0"/>
              <a:t> </a:t>
            </a:r>
            <a:r>
              <a:rPr lang="ru-RU" sz="2800" b="1" dirty="0" err="1"/>
              <a:t>функція</a:t>
            </a:r>
            <a:r>
              <a:rPr lang="ru-RU" sz="2800" b="1" dirty="0"/>
              <a:t> </a:t>
            </a:r>
            <a:r>
              <a:rPr lang="ru-RU" sz="2800" b="1" dirty="0" err="1"/>
              <a:t>прогестинів</a:t>
            </a:r>
            <a:r>
              <a:rPr lang="ru-RU" sz="2800" b="1" dirty="0"/>
              <a:t> у </a:t>
            </a:r>
            <a:r>
              <a:rPr lang="ru-RU" sz="2800" b="1" dirty="0" err="1"/>
              <a:t>жінок</a:t>
            </a:r>
            <a:r>
              <a:rPr lang="ru-RU" sz="2800" b="1" dirty="0"/>
              <a:t> </a:t>
            </a:r>
            <a:r>
              <a:rPr lang="ru-RU" sz="2800" b="1" dirty="0" err="1"/>
              <a:t>полягає</a:t>
            </a:r>
            <a:r>
              <a:rPr lang="ru-RU" sz="2800" b="1" dirty="0"/>
              <a:t> в основному в </a:t>
            </a:r>
            <a:r>
              <a:rPr lang="ru-RU" sz="2800" b="1" dirty="0" err="1"/>
              <a:t>забезпеченні</a:t>
            </a:r>
            <a:r>
              <a:rPr lang="ru-RU" sz="2800" b="1" dirty="0"/>
              <a:t> </a:t>
            </a:r>
            <a:r>
              <a:rPr lang="ru-RU" sz="2800" b="1" dirty="0" err="1"/>
              <a:t>можливості</a:t>
            </a:r>
            <a:r>
              <a:rPr lang="ru-RU" sz="2800" b="1" dirty="0"/>
              <a:t> </a:t>
            </a:r>
            <a:r>
              <a:rPr lang="ru-RU" sz="2800" b="1" dirty="0" err="1"/>
              <a:t>настання</a:t>
            </a:r>
            <a:r>
              <a:rPr lang="ru-RU" sz="2800" b="1" dirty="0"/>
              <a:t> і </a:t>
            </a:r>
            <a:r>
              <a:rPr lang="ru-RU" sz="2800" b="1" dirty="0" err="1"/>
              <a:t>потім</a:t>
            </a:r>
            <a:r>
              <a:rPr lang="ru-RU" sz="2800" b="1" dirty="0"/>
              <a:t> в </a:t>
            </a:r>
            <a:r>
              <a:rPr lang="ru-RU" sz="2800" b="1" dirty="0" err="1"/>
              <a:t>підтримці</a:t>
            </a:r>
            <a:r>
              <a:rPr lang="ru-RU" sz="2800" b="1" dirty="0"/>
              <a:t> </a:t>
            </a:r>
            <a:r>
              <a:rPr lang="ru-RU" sz="2800" b="1" dirty="0" err="1"/>
              <a:t>вагітності</a:t>
            </a:r>
            <a:r>
              <a:rPr lang="ru-RU" sz="2800" b="1" dirty="0"/>
              <a:t>.</a:t>
            </a:r>
          </a:p>
          <a:p>
            <a:pPr>
              <a:lnSpc>
                <a:spcPct val="80000"/>
              </a:lnSpc>
            </a:pPr>
            <a:r>
              <a:rPr lang="ru-RU" sz="2800" b="1" dirty="0" err="1"/>
              <a:t>Прогестини</a:t>
            </a:r>
            <a:r>
              <a:rPr lang="ru-RU" sz="2800" b="1" dirty="0"/>
              <a:t> </a:t>
            </a:r>
            <a:r>
              <a:rPr lang="ru-RU" sz="2800" b="1" dirty="0" err="1"/>
              <a:t>сприяють</a:t>
            </a:r>
            <a:r>
              <a:rPr lang="ru-RU" sz="2800" b="1" dirty="0"/>
              <a:t> </a:t>
            </a:r>
            <a:r>
              <a:rPr lang="ru-RU" sz="2800" b="1" dirty="0" err="1"/>
              <a:t>утворенню</a:t>
            </a:r>
            <a:r>
              <a:rPr lang="ru-RU" sz="2800" b="1" dirty="0"/>
              <a:t> нормального секреторного </a:t>
            </a:r>
            <a:r>
              <a:rPr lang="ru-RU" sz="2800" b="1" dirty="0" err="1"/>
              <a:t>ендометрію</a:t>
            </a:r>
            <a:r>
              <a:rPr lang="ru-RU" sz="2800" b="1" dirty="0"/>
              <a:t> у </a:t>
            </a:r>
            <a:r>
              <a:rPr lang="ru-RU" sz="2800" b="1" dirty="0" err="1"/>
              <a:t>жінок</a:t>
            </a:r>
            <a:r>
              <a:rPr lang="ru-RU" sz="2800" b="1" dirty="0"/>
              <a:t>. </a:t>
            </a:r>
            <a:r>
              <a:rPr lang="ru-RU" sz="2800" b="1" dirty="0" err="1"/>
              <a:t>Викликають</a:t>
            </a:r>
            <a:r>
              <a:rPr lang="ru-RU" sz="2800" b="1" dirty="0"/>
              <a:t> </a:t>
            </a:r>
            <a:r>
              <a:rPr lang="ru-RU" sz="2800" b="1" dirty="0" err="1"/>
              <a:t>перехід</a:t>
            </a:r>
            <a:r>
              <a:rPr lang="ru-RU" sz="2800" b="1" dirty="0"/>
              <a:t> </a:t>
            </a:r>
            <a:r>
              <a:rPr lang="ru-RU" sz="2800" b="1" dirty="0" err="1"/>
              <a:t>слизової</a:t>
            </a:r>
            <a:r>
              <a:rPr lang="ru-RU" sz="2800" b="1" dirty="0"/>
              <a:t> </a:t>
            </a:r>
            <a:r>
              <a:rPr lang="ru-RU" sz="2800" b="1" dirty="0" err="1"/>
              <a:t>оболонки</a:t>
            </a:r>
            <a:r>
              <a:rPr lang="ru-RU" sz="2800" b="1" dirty="0"/>
              <a:t> матки з </a:t>
            </a:r>
            <a:r>
              <a:rPr lang="ru-RU" sz="2800" b="1" dirty="0" err="1"/>
              <a:t>фази</a:t>
            </a:r>
            <a:r>
              <a:rPr lang="ru-RU" sz="2800" b="1" dirty="0"/>
              <a:t> </a:t>
            </a:r>
            <a:r>
              <a:rPr lang="ru-RU" sz="2800" b="1" dirty="0" err="1"/>
              <a:t>проліферації</a:t>
            </a:r>
            <a:r>
              <a:rPr lang="ru-RU" sz="2800" b="1" dirty="0"/>
              <a:t> в </a:t>
            </a:r>
            <a:r>
              <a:rPr lang="ru-RU" sz="2800" b="1" dirty="0" err="1"/>
              <a:t>секреторну</a:t>
            </a:r>
            <a:r>
              <a:rPr lang="ru-RU" sz="2800" b="1" dirty="0"/>
              <a:t> фазу, а </a:t>
            </a:r>
            <a:r>
              <a:rPr lang="ru-RU" sz="2800" b="1" dirty="0" err="1"/>
              <a:t>після</a:t>
            </a:r>
            <a:r>
              <a:rPr lang="ru-RU" sz="2800" b="1" dirty="0"/>
              <a:t> </a:t>
            </a:r>
            <a:r>
              <a:rPr lang="ru-RU" sz="2800" b="1" dirty="0" err="1"/>
              <a:t>запліднення</a:t>
            </a:r>
            <a:r>
              <a:rPr lang="ru-RU" sz="2800" b="1" dirty="0"/>
              <a:t> </a:t>
            </a:r>
            <a:r>
              <a:rPr lang="ru-RU" sz="2800" b="1" dirty="0" err="1"/>
              <a:t>сприяють</a:t>
            </a:r>
            <a:r>
              <a:rPr lang="ru-RU" sz="2800" b="1" dirty="0"/>
              <a:t> </a:t>
            </a:r>
            <a:r>
              <a:rPr lang="ru-RU" sz="2800" b="1" dirty="0" err="1"/>
              <a:t>її</a:t>
            </a:r>
            <a:r>
              <a:rPr lang="ru-RU" sz="2800" b="1" dirty="0"/>
              <a:t> переходу в стан, </a:t>
            </a:r>
            <a:r>
              <a:rPr lang="ru-RU" sz="2800" b="1" dirty="0" err="1"/>
              <a:t>необхідний</a:t>
            </a:r>
            <a:r>
              <a:rPr lang="ru-RU" sz="2800" b="1" dirty="0"/>
              <a:t> для </a:t>
            </a:r>
            <a:r>
              <a:rPr lang="ru-RU" sz="2800" b="1" dirty="0" err="1"/>
              <a:t>розвитку</a:t>
            </a:r>
            <a:r>
              <a:rPr lang="ru-RU" sz="2800" b="1" dirty="0"/>
              <a:t> </a:t>
            </a:r>
            <a:r>
              <a:rPr lang="ru-RU" sz="2800" b="1" dirty="0" err="1"/>
              <a:t>заплідненої</a:t>
            </a:r>
            <a:r>
              <a:rPr lang="ru-RU" sz="2800" b="1" dirty="0"/>
              <a:t> </a:t>
            </a:r>
            <a:r>
              <a:rPr lang="ru-RU" sz="2800" b="1" dirty="0" err="1"/>
              <a:t>яйцеклітини</a:t>
            </a:r>
            <a:r>
              <a:rPr lang="ru-RU" sz="2800" b="1" dirty="0"/>
              <a:t>.</a:t>
            </a:r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3505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8820472" cy="5907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4000" dirty="0" err="1"/>
              <a:t>Прогестини</a:t>
            </a:r>
            <a:r>
              <a:rPr lang="ru-RU" sz="4000" dirty="0"/>
              <a:t> </a:t>
            </a:r>
            <a:r>
              <a:rPr lang="ru-RU" sz="4000" dirty="0" err="1"/>
              <a:t>знижують</a:t>
            </a:r>
            <a:r>
              <a:rPr lang="ru-RU" sz="4000" dirty="0"/>
              <a:t> </a:t>
            </a:r>
            <a:r>
              <a:rPr lang="ru-RU" sz="4000" dirty="0" err="1"/>
              <a:t>збудливість</a:t>
            </a:r>
            <a:r>
              <a:rPr lang="ru-RU" sz="4000" dirty="0"/>
              <a:t> і </a:t>
            </a:r>
            <a:r>
              <a:rPr lang="ru-RU" sz="4000" dirty="0" err="1"/>
              <a:t>скоротливість</a:t>
            </a:r>
            <a:r>
              <a:rPr lang="ru-RU" sz="4000" dirty="0"/>
              <a:t> </a:t>
            </a:r>
            <a:r>
              <a:rPr lang="ru-RU" sz="4000" dirty="0" err="1"/>
              <a:t>мускулатури</a:t>
            </a:r>
            <a:r>
              <a:rPr lang="ru-RU" sz="4000" dirty="0"/>
              <a:t> матки і </a:t>
            </a:r>
            <a:r>
              <a:rPr lang="ru-RU" sz="4000" dirty="0" err="1"/>
              <a:t>маткових</a:t>
            </a:r>
            <a:r>
              <a:rPr lang="ru-RU" sz="4000" dirty="0"/>
              <a:t> труб, </a:t>
            </a:r>
            <a:r>
              <a:rPr lang="ru-RU" sz="4000" dirty="0" err="1"/>
              <a:t>підвищують</a:t>
            </a:r>
            <a:r>
              <a:rPr lang="ru-RU" sz="4000" dirty="0"/>
              <a:t> </a:t>
            </a:r>
            <a:r>
              <a:rPr lang="ru-RU" sz="4000" dirty="0" err="1"/>
              <a:t>активність</a:t>
            </a:r>
            <a:r>
              <a:rPr lang="ru-RU" sz="4000" dirty="0"/>
              <a:t> </a:t>
            </a:r>
            <a:r>
              <a:rPr lang="ru-RU" sz="4000" dirty="0" err="1"/>
              <a:t>ферментів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розщеплюють</a:t>
            </a:r>
            <a:r>
              <a:rPr lang="ru-RU" sz="4000" dirty="0"/>
              <a:t> окситоцин і </a:t>
            </a:r>
            <a:r>
              <a:rPr lang="ru-RU" sz="4000" dirty="0" err="1"/>
              <a:t>вазопресин</a:t>
            </a:r>
            <a:r>
              <a:rPr lang="ru-RU" sz="4000" dirty="0"/>
              <a:t>.</a:t>
            </a:r>
          </a:p>
          <a:p>
            <a:pPr>
              <a:lnSpc>
                <a:spcPct val="80000"/>
              </a:lnSpc>
            </a:pPr>
            <a:r>
              <a:rPr lang="ru-RU" sz="4000" dirty="0" err="1"/>
              <a:t>Прогестини</a:t>
            </a:r>
            <a:r>
              <a:rPr lang="ru-RU" sz="4000" dirty="0"/>
              <a:t> </a:t>
            </a:r>
            <a:r>
              <a:rPr lang="ru-RU" sz="4000" dirty="0" err="1"/>
              <a:t>знижують</a:t>
            </a:r>
            <a:r>
              <a:rPr lang="ru-RU" sz="4000" dirty="0"/>
              <a:t> </a:t>
            </a:r>
            <a:r>
              <a:rPr lang="ru-RU" sz="4000" dirty="0" err="1"/>
              <a:t>чутливість</a:t>
            </a:r>
            <a:r>
              <a:rPr lang="ru-RU" sz="4000" dirty="0"/>
              <a:t> </a:t>
            </a:r>
            <a:r>
              <a:rPr lang="ru-RU" sz="4000" dirty="0" err="1"/>
              <a:t>мускулатури</a:t>
            </a:r>
            <a:r>
              <a:rPr lang="ru-RU" sz="4000" dirty="0"/>
              <a:t> матки до </a:t>
            </a:r>
            <a:r>
              <a:rPr lang="ru-RU" sz="4000" dirty="0" err="1"/>
              <a:t>естрогенів</a:t>
            </a:r>
            <a:r>
              <a:rPr lang="ru-RU" sz="4000" dirty="0"/>
              <a:t>, окситоцину і </a:t>
            </a:r>
            <a:r>
              <a:rPr lang="ru-RU" sz="4000" dirty="0" err="1"/>
              <a:t>вазопресину</a:t>
            </a:r>
            <a:r>
              <a:rPr lang="ru-RU" sz="4000" dirty="0"/>
              <a:t>, </a:t>
            </a:r>
            <a:r>
              <a:rPr lang="ru-RU" sz="4000" dirty="0" err="1"/>
              <a:t>знижуючи</a:t>
            </a:r>
            <a:r>
              <a:rPr lang="ru-RU" sz="4000" dirty="0"/>
              <a:t> </a:t>
            </a:r>
            <a:r>
              <a:rPr lang="ru-RU" sz="4000" dirty="0" err="1"/>
              <a:t>експресію</a:t>
            </a:r>
            <a:r>
              <a:rPr lang="ru-RU" sz="4000" dirty="0"/>
              <a:t> </a:t>
            </a:r>
            <a:r>
              <a:rPr lang="ru-RU" sz="4000" dirty="0" err="1"/>
              <a:t>відповідних</a:t>
            </a:r>
            <a:r>
              <a:rPr lang="ru-RU" sz="4000" dirty="0"/>
              <a:t> </a:t>
            </a:r>
            <a:r>
              <a:rPr lang="ru-RU" sz="4000" dirty="0" err="1"/>
              <a:t>рецепторів</a:t>
            </a:r>
            <a:r>
              <a:rPr lang="ru-RU" sz="4000" dirty="0"/>
              <a:t> в </a:t>
            </a:r>
            <a:r>
              <a:rPr lang="ru-RU" sz="4000" dirty="0" err="1"/>
              <a:t>міометрії</a:t>
            </a:r>
            <a:r>
              <a:rPr lang="ru-RU" sz="4000" dirty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194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876800"/>
          </a:xfrm>
        </p:spPr>
        <p:txBody>
          <a:bodyPr>
            <a:normAutofit fontScale="47500" lnSpcReduction="20000"/>
          </a:bodyPr>
          <a:lstStyle/>
          <a:p>
            <a:r>
              <a:rPr lang="ru-RU" sz="5100" dirty="0" err="1"/>
              <a:t>Якщо</a:t>
            </a:r>
            <a:r>
              <a:rPr lang="ru-RU" sz="5100" dirty="0"/>
              <a:t> </a:t>
            </a:r>
            <a:r>
              <a:rPr lang="ru-RU" sz="5100" dirty="0" err="1"/>
              <a:t>запліднення</a:t>
            </a:r>
            <a:r>
              <a:rPr lang="ru-RU" sz="5100" dirty="0"/>
              <a:t> </a:t>
            </a:r>
            <a:r>
              <a:rPr lang="ru-RU" sz="5100" dirty="0" err="1"/>
              <a:t>відбулося</a:t>
            </a:r>
            <a:r>
              <a:rPr lang="ru-RU" sz="5100" dirty="0"/>
              <a:t>, то з </a:t>
            </a:r>
            <a:r>
              <a:rPr lang="ru-RU" sz="5100" dirty="0" err="1"/>
              <a:t>зиготи</a:t>
            </a:r>
            <a:r>
              <a:rPr lang="ru-RU" sz="5100" dirty="0"/>
              <a:t> </a:t>
            </a:r>
            <a:r>
              <a:rPr lang="ru-RU" sz="5100" dirty="0" err="1"/>
              <a:t>розвивається</a:t>
            </a:r>
            <a:r>
              <a:rPr lang="ru-RU" sz="5100" dirty="0"/>
              <a:t> </a:t>
            </a:r>
            <a:r>
              <a:rPr lang="ru-RU" sz="5100" i="1" dirty="0"/>
              <a:t>бластоциста</a:t>
            </a:r>
            <a:r>
              <a:rPr lang="ru-RU" sz="5100" dirty="0"/>
              <a:t>, яка через </a:t>
            </a:r>
            <a:r>
              <a:rPr lang="ru-RU" sz="5100" dirty="0" err="1"/>
              <a:t>вісім</a:t>
            </a:r>
            <a:r>
              <a:rPr lang="ru-RU" sz="5100" dirty="0"/>
              <a:t> </a:t>
            </a:r>
            <a:r>
              <a:rPr lang="ru-RU" sz="5100" dirty="0" err="1"/>
              <a:t>днів</a:t>
            </a:r>
            <a:r>
              <a:rPr lang="ru-RU" sz="5100" dirty="0"/>
              <a:t> </a:t>
            </a:r>
            <a:r>
              <a:rPr lang="ru-RU" sz="5100" dirty="0" err="1"/>
              <a:t>після</a:t>
            </a:r>
            <a:r>
              <a:rPr lang="ru-RU" sz="5100" dirty="0"/>
              <a:t> </a:t>
            </a:r>
            <a:r>
              <a:rPr lang="ru-RU" sz="5100" dirty="0" err="1"/>
              <a:t>овуляції</a:t>
            </a:r>
            <a:r>
              <a:rPr lang="ru-RU" sz="5100" dirty="0"/>
              <a:t> </a:t>
            </a:r>
            <a:r>
              <a:rPr lang="ru-RU" sz="5100" dirty="0" err="1"/>
              <a:t>занурюється</a:t>
            </a:r>
            <a:r>
              <a:rPr lang="ru-RU" sz="5100" dirty="0"/>
              <a:t> в </a:t>
            </a:r>
            <a:r>
              <a:rPr lang="ru-RU" sz="5100" dirty="0" err="1"/>
              <a:t>слизову</a:t>
            </a:r>
            <a:r>
              <a:rPr lang="ru-RU" sz="5100" dirty="0"/>
              <a:t> матки.</a:t>
            </a:r>
          </a:p>
          <a:p>
            <a:r>
              <a:rPr lang="ru-RU" sz="5100" dirty="0" err="1"/>
              <a:t>Клітини</a:t>
            </a:r>
            <a:r>
              <a:rPr lang="ru-RU" sz="5100" dirty="0"/>
              <a:t> </a:t>
            </a:r>
            <a:r>
              <a:rPr lang="ru-RU" sz="5100" dirty="0" err="1"/>
              <a:t>трофобласта</a:t>
            </a:r>
            <a:r>
              <a:rPr lang="ru-RU" sz="5100" dirty="0"/>
              <a:t> </a:t>
            </a:r>
            <a:r>
              <a:rPr lang="ru-RU" sz="5100" dirty="0" err="1"/>
              <a:t>секретують</a:t>
            </a:r>
            <a:r>
              <a:rPr lang="ru-RU" sz="5100" dirty="0"/>
              <a:t> </a:t>
            </a:r>
            <a:r>
              <a:rPr lang="ru-RU" sz="5100" i="1" dirty="0" err="1"/>
              <a:t>хоріонічний</a:t>
            </a:r>
            <a:r>
              <a:rPr lang="ru-RU" sz="5100" i="1" dirty="0"/>
              <a:t> </a:t>
            </a:r>
            <a:r>
              <a:rPr lang="ru-RU" sz="5100" i="1" dirty="0" err="1"/>
              <a:t>гонадотропін</a:t>
            </a:r>
            <a:r>
              <a:rPr lang="ru-RU" sz="5100" dirty="0"/>
              <a:t>, </a:t>
            </a:r>
            <a:r>
              <a:rPr lang="ru-RU" sz="5100" dirty="0" err="1"/>
              <a:t>який</a:t>
            </a:r>
            <a:r>
              <a:rPr lang="ru-RU" sz="5100" dirty="0"/>
              <a:t> </a:t>
            </a:r>
            <a:r>
              <a:rPr lang="ru-RU" sz="5100" dirty="0" err="1"/>
              <a:t>підтримує</a:t>
            </a:r>
            <a:r>
              <a:rPr lang="ru-RU" sz="5100" dirty="0"/>
              <a:t> і </a:t>
            </a:r>
            <a:r>
              <a:rPr lang="ru-RU" sz="5100" dirty="0" err="1"/>
              <a:t>підсилює</a:t>
            </a:r>
            <a:r>
              <a:rPr lang="ru-RU" sz="5100" dirty="0"/>
              <a:t> роботу </a:t>
            </a:r>
            <a:r>
              <a:rPr lang="ru-RU" sz="5100" dirty="0" err="1"/>
              <a:t>жовтого</a:t>
            </a:r>
            <a:r>
              <a:rPr lang="ru-RU" sz="5100" dirty="0"/>
              <a:t> </a:t>
            </a:r>
            <a:r>
              <a:rPr lang="ru-RU" sz="5100" dirty="0" err="1"/>
              <a:t>тіла</a:t>
            </a:r>
            <a:r>
              <a:rPr lang="ru-RU" sz="5100" dirty="0"/>
              <a:t>.</a:t>
            </a:r>
            <a:endParaRPr lang="uk-UA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1" y="3717032"/>
            <a:ext cx="352876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5" y="471357"/>
            <a:ext cx="38163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1358"/>
            <a:ext cx="4248472" cy="94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B89381-D02C-4454-BFCD-F57CCE40A455}"/>
              </a:ext>
            </a:extLst>
          </p:cNvPr>
          <p:cNvSpPr/>
          <p:nvPr/>
        </p:nvSpPr>
        <p:spPr>
          <a:xfrm>
            <a:off x="3419872" y="764704"/>
            <a:ext cx="8640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Майбутня плацента</a:t>
            </a:r>
            <a:endParaRPr lang="ru-RU" sz="12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D1A7F7-0EA3-4398-B1D3-38FF722FB33C}"/>
              </a:ext>
            </a:extLst>
          </p:cNvPr>
          <p:cNvSpPr/>
          <p:nvPr/>
        </p:nvSpPr>
        <p:spPr>
          <a:xfrm>
            <a:off x="3131840" y="1340768"/>
            <a:ext cx="1181542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Запліднена яйцеклітина</a:t>
            </a:r>
            <a:endParaRPr lang="ru-RU" sz="12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5E6CCE-A1A0-462B-A0C5-FEC59D1F7D65}"/>
              </a:ext>
            </a:extLst>
          </p:cNvPr>
          <p:cNvSpPr/>
          <p:nvPr/>
        </p:nvSpPr>
        <p:spPr>
          <a:xfrm>
            <a:off x="3347864" y="2348880"/>
            <a:ext cx="94448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Майбутній ембріон</a:t>
            </a:r>
            <a:endParaRPr lang="ru-RU" sz="12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C0B92E-0F5B-49FF-8A84-567B6ABA1086}"/>
              </a:ext>
            </a:extLst>
          </p:cNvPr>
          <p:cNvSpPr/>
          <p:nvPr/>
        </p:nvSpPr>
        <p:spPr>
          <a:xfrm>
            <a:off x="1951479" y="2812470"/>
            <a:ext cx="1332611" cy="6165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Внутрішня поверхня матки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87011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4608512" cy="836712"/>
          </a:xfrm>
        </p:spPr>
        <p:txBody>
          <a:bodyPr/>
          <a:lstStyle/>
          <a:p>
            <a:pPr algn="ctr"/>
            <a:r>
              <a:rPr lang="ru-RU" sz="2800" dirty="0" err="1"/>
              <a:t>Гормони</a:t>
            </a:r>
            <a:r>
              <a:rPr lang="ru-RU" sz="2800" dirty="0"/>
              <a:t> </a:t>
            </a:r>
            <a:r>
              <a:rPr lang="ru-RU" sz="2800" dirty="0" err="1"/>
              <a:t>яєчника</a:t>
            </a:r>
            <a:r>
              <a:rPr lang="ru-RU" sz="2800" dirty="0"/>
              <a:t> і </a:t>
            </a:r>
            <a:r>
              <a:rPr lang="ru-RU" sz="2800" dirty="0" err="1"/>
              <a:t>плаценти</a:t>
            </a:r>
            <a:r>
              <a:rPr lang="ru-RU" sz="2800" dirty="0"/>
              <a:t> в </a:t>
            </a:r>
            <a:r>
              <a:rPr lang="ru-RU" sz="2800" dirty="0" err="1"/>
              <a:t>період</a:t>
            </a:r>
            <a:r>
              <a:rPr lang="ru-RU" sz="2800" dirty="0"/>
              <a:t> </a:t>
            </a:r>
            <a:r>
              <a:rPr lang="ru-RU" sz="2800" dirty="0" err="1"/>
              <a:t>вагітності</a:t>
            </a:r>
            <a:endParaRPr lang="ru-RU" sz="2800" dirty="0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39952" y="195562"/>
            <a:ext cx="5004048" cy="6662437"/>
          </a:xfrm>
        </p:spPr>
        <p:txBody>
          <a:bodyPr>
            <a:normAutofit/>
          </a:bodyPr>
          <a:lstStyle/>
          <a:p>
            <a:r>
              <a:rPr lang="ru-RU" sz="3200" b="1" dirty="0"/>
              <a:t>При </a:t>
            </a:r>
            <a:r>
              <a:rPr lang="ru-RU" sz="3200" b="1" dirty="0" err="1"/>
              <a:t>формуванні</a:t>
            </a:r>
            <a:r>
              <a:rPr lang="ru-RU" sz="3200" b="1" dirty="0"/>
              <a:t> </a:t>
            </a:r>
            <a:r>
              <a:rPr lang="ru-RU" sz="3200" b="1" dirty="0" err="1"/>
              <a:t>плаценти</a:t>
            </a:r>
            <a:r>
              <a:rPr lang="ru-RU" sz="3200" b="1" dirty="0"/>
              <a:t> в </a:t>
            </a:r>
            <a:r>
              <a:rPr lang="ru-RU" sz="3200" b="1" dirty="0" err="1"/>
              <a:t>ній</a:t>
            </a:r>
            <a:r>
              <a:rPr lang="ru-RU" sz="3200" b="1" dirty="0"/>
              <a:t> </a:t>
            </a:r>
            <a:r>
              <a:rPr lang="ru-RU" sz="3200" b="1" dirty="0" err="1"/>
              <a:t>починається</a:t>
            </a:r>
            <a:r>
              <a:rPr lang="ru-RU" sz="3200" b="1" dirty="0"/>
              <a:t> синтез </a:t>
            </a:r>
            <a:r>
              <a:rPr lang="ru-RU" sz="3200" b="1" i="1" dirty="0" err="1"/>
              <a:t>естрогенів</a:t>
            </a:r>
            <a:r>
              <a:rPr lang="ru-RU" sz="3200" b="1" i="1" dirty="0"/>
              <a:t>, </a:t>
            </a:r>
            <a:r>
              <a:rPr lang="ru-RU" sz="3200" b="1" i="1" dirty="0" err="1"/>
              <a:t>хоріонічного</a:t>
            </a:r>
            <a:r>
              <a:rPr lang="ru-RU" sz="3200" b="1" i="1" dirty="0"/>
              <a:t> </a:t>
            </a:r>
            <a:r>
              <a:rPr lang="ru-RU" sz="3200" b="1" i="1" dirty="0" err="1"/>
              <a:t>гонадотропіну</a:t>
            </a:r>
            <a:r>
              <a:rPr lang="ru-RU" sz="3200" b="1" i="1" dirty="0"/>
              <a:t>, прогестерону</a:t>
            </a:r>
            <a:r>
              <a:rPr lang="ru-RU" sz="3200" b="1" dirty="0"/>
              <a:t>. </a:t>
            </a:r>
            <a:r>
              <a:rPr lang="ru-RU" sz="3200" b="1" dirty="0" err="1"/>
              <a:t>Причому</a:t>
            </a:r>
            <a:r>
              <a:rPr lang="ru-RU" sz="3200" b="1" dirty="0"/>
              <a:t> </a:t>
            </a:r>
            <a:r>
              <a:rPr lang="ru-RU" sz="3200" b="1" dirty="0" err="1"/>
              <a:t>утворення</a:t>
            </a:r>
            <a:r>
              <a:rPr lang="ru-RU" sz="3200" b="1" dirty="0"/>
              <a:t> прогестерону, </a:t>
            </a:r>
            <a:r>
              <a:rPr lang="ru-RU" sz="3200" b="1" dirty="0" err="1"/>
              <a:t>починаючи</a:t>
            </a:r>
            <a:r>
              <a:rPr lang="ru-RU" sz="3200" b="1" dirty="0"/>
              <a:t> з 10-12 </a:t>
            </a:r>
            <a:r>
              <a:rPr lang="ru-RU" sz="3200" b="1" dirty="0" err="1"/>
              <a:t>тижнів</a:t>
            </a:r>
            <a:r>
              <a:rPr lang="ru-RU" sz="3200" b="1" dirty="0"/>
              <a:t> </a:t>
            </a:r>
            <a:r>
              <a:rPr lang="ru-RU" sz="3200" b="1" dirty="0" err="1"/>
              <a:t>вагітності</a:t>
            </a:r>
            <a:r>
              <a:rPr lang="ru-RU" sz="3200" b="1" dirty="0"/>
              <a:t>, </a:t>
            </a:r>
            <a:r>
              <a:rPr lang="ru-RU" sz="3200" b="1" dirty="0" err="1"/>
              <a:t>відбувається</a:t>
            </a:r>
            <a:r>
              <a:rPr lang="ru-RU" sz="3200" b="1" dirty="0"/>
              <a:t> </a:t>
            </a:r>
            <a:r>
              <a:rPr lang="ru-RU" sz="3200" b="1" dirty="0" err="1"/>
              <a:t>тільки</a:t>
            </a:r>
            <a:r>
              <a:rPr lang="ru-RU" sz="3200" b="1" dirty="0"/>
              <a:t> в </a:t>
            </a:r>
            <a:r>
              <a:rPr lang="ru-RU" sz="3200" b="1" dirty="0" err="1"/>
              <a:t>плаценті</a:t>
            </a:r>
            <a:r>
              <a:rPr lang="ru-RU" sz="3200" b="1" dirty="0"/>
              <a:t>.</a:t>
            </a:r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1" y="1772816"/>
            <a:ext cx="4104456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406206B-B7E6-4143-AC12-0450D3801232}"/>
              </a:ext>
            </a:extLst>
          </p:cNvPr>
          <p:cNvSpPr/>
          <p:nvPr/>
        </p:nvSpPr>
        <p:spPr>
          <a:xfrm>
            <a:off x="1475656" y="1988840"/>
            <a:ext cx="2016224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err="1"/>
              <a:t>Хоріонічний</a:t>
            </a:r>
            <a:r>
              <a:rPr lang="uk-UA" sz="1200" b="1" dirty="0"/>
              <a:t> </a:t>
            </a:r>
            <a:r>
              <a:rPr lang="uk-UA" sz="1200" b="1" dirty="0" err="1"/>
              <a:t>гонадотропін</a:t>
            </a:r>
            <a:endParaRPr lang="ru-RU" sz="12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C38DD3-93AA-4E27-9CBC-06A21BA2F4D8}"/>
              </a:ext>
            </a:extLst>
          </p:cNvPr>
          <p:cNvSpPr/>
          <p:nvPr/>
        </p:nvSpPr>
        <p:spPr>
          <a:xfrm>
            <a:off x="2051720" y="2708920"/>
            <a:ext cx="1016496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err="1"/>
              <a:t>Естрогени</a:t>
            </a:r>
            <a:endParaRPr lang="ru-RU" sz="12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B1C80E-E89B-458A-AA1E-5D2C7BBD404E}"/>
              </a:ext>
            </a:extLst>
          </p:cNvPr>
          <p:cNvSpPr/>
          <p:nvPr/>
        </p:nvSpPr>
        <p:spPr>
          <a:xfrm>
            <a:off x="1222590" y="3526780"/>
            <a:ext cx="1117161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Прогестерон</a:t>
            </a:r>
            <a:endParaRPr lang="ru-RU" sz="12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4DCD1B-7EE6-495C-A1FF-F7DEE12BBCD9}"/>
              </a:ext>
            </a:extLst>
          </p:cNvPr>
          <p:cNvSpPr/>
          <p:nvPr/>
        </p:nvSpPr>
        <p:spPr>
          <a:xfrm>
            <a:off x="1907704" y="4221088"/>
            <a:ext cx="1630318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Вагітність(тижні)</a:t>
            </a:r>
            <a:endParaRPr lang="ru-RU" sz="12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F34AFF-9C5F-489C-966C-69B1C76DCE2D}"/>
              </a:ext>
            </a:extLst>
          </p:cNvPr>
          <p:cNvSpPr/>
          <p:nvPr/>
        </p:nvSpPr>
        <p:spPr>
          <a:xfrm rot="16200000">
            <a:off x="421403" y="2895918"/>
            <a:ext cx="1117161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Овуляція</a:t>
            </a:r>
            <a:endParaRPr lang="ru-RU" sz="1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6A3ADED-C6EA-4817-8AC1-E74661313779}"/>
              </a:ext>
            </a:extLst>
          </p:cNvPr>
          <p:cNvSpPr/>
          <p:nvPr/>
        </p:nvSpPr>
        <p:spPr>
          <a:xfrm rot="16200000">
            <a:off x="3167845" y="3316796"/>
            <a:ext cx="728463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Роди</a:t>
            </a:r>
            <a:endParaRPr lang="ru-RU" sz="12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1FCD80-C261-404B-83AF-2DB0B58F9744}"/>
              </a:ext>
            </a:extLst>
          </p:cNvPr>
          <p:cNvSpPr/>
          <p:nvPr/>
        </p:nvSpPr>
        <p:spPr>
          <a:xfrm>
            <a:off x="971600" y="4365104"/>
            <a:ext cx="2554524" cy="406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/>
              <a:t>Рівень різноманітних гормонів в крові вагітної жінки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8384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ъект 2"/>
          <p:cNvSpPr>
            <a:spLocks noGrp="1"/>
          </p:cNvSpPr>
          <p:nvPr>
            <p:ph idx="1"/>
          </p:nvPr>
        </p:nvSpPr>
        <p:spPr>
          <a:xfrm>
            <a:off x="1258888" y="273050"/>
            <a:ext cx="7427912" cy="5853113"/>
          </a:xfrm>
        </p:spPr>
        <p:txBody>
          <a:bodyPr/>
          <a:lstStyle/>
          <a:p>
            <a:r>
              <a:rPr lang="ru-RU" dirty="0" err="1"/>
              <a:t>Гормони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endParaRPr lang="ru-RU" dirty="0"/>
          </a:p>
          <a:p>
            <a:endParaRPr lang="ru-RU" dirty="0"/>
          </a:p>
          <a:p>
            <a:pPr>
              <a:lnSpc>
                <a:spcPct val="90000"/>
              </a:lnSpc>
            </a:pPr>
            <a:r>
              <a:rPr lang="ru-RU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Кальцитонін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регулює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вміст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кальцію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крові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і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допомагає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зберігати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кальцій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b="1" dirty="0" err="1">
                <a:latin typeface="Tahoma" pitchFamily="34" charset="0"/>
                <a:cs typeface="Tahoma" pitchFamily="34" charset="0"/>
              </a:rPr>
              <a:t>кістках</a:t>
            </a:r>
            <a:r>
              <a:rPr lang="ru-RU" b="1" dirty="0">
                <a:latin typeface="Tahoma" pitchFamily="34" charset="0"/>
                <a:cs typeface="Tahoma" pitchFamily="34" charset="0"/>
              </a:rPr>
              <a:t>.</a:t>
            </a:r>
            <a:endParaRPr lang="ru-RU" dirty="0"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648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476672"/>
            <a:ext cx="4320480" cy="6192688"/>
          </a:xfrm>
        </p:spPr>
        <p:txBody>
          <a:bodyPr>
            <a:normAutofit fontScale="62500" lnSpcReduction="20000"/>
          </a:bodyPr>
          <a:lstStyle/>
          <a:p>
            <a:endParaRPr lang="ru-RU" sz="3800" b="1" dirty="0"/>
          </a:p>
          <a:p>
            <a:r>
              <a:rPr lang="ru-RU" sz="3800" b="1" dirty="0" err="1"/>
              <a:t>Під</a:t>
            </a:r>
            <a:r>
              <a:rPr lang="ru-RU" sz="3800" b="1" dirty="0"/>
              <a:t> </a:t>
            </a:r>
            <a:r>
              <a:rPr lang="ru-RU" sz="3800" b="1" dirty="0" err="1"/>
              <a:t>впливом</a:t>
            </a:r>
            <a:r>
              <a:rPr lang="ru-RU" sz="3800" b="1" dirty="0"/>
              <a:t> комплексу </a:t>
            </a:r>
            <a:r>
              <a:rPr lang="ru-RU" sz="3800" b="1" dirty="0" err="1"/>
              <a:t>гормонів</a:t>
            </a:r>
            <a:r>
              <a:rPr lang="ru-RU" sz="3800" b="1" dirty="0"/>
              <a:t> </a:t>
            </a:r>
            <a:r>
              <a:rPr lang="ru-RU" sz="3800" b="1" dirty="0" err="1"/>
              <a:t>відбувається</a:t>
            </a:r>
            <a:r>
              <a:rPr lang="ru-RU" sz="3800" b="1" dirty="0"/>
              <a:t> </a:t>
            </a:r>
            <a:r>
              <a:rPr lang="ru-RU" sz="3800" b="1" dirty="0" err="1"/>
              <a:t>швидке</a:t>
            </a:r>
            <a:r>
              <a:rPr lang="ru-RU" sz="3800" b="1" dirty="0"/>
              <a:t> </a:t>
            </a:r>
            <a:r>
              <a:rPr lang="ru-RU" sz="3800" b="1" dirty="0" err="1"/>
              <a:t>зростання</a:t>
            </a:r>
            <a:r>
              <a:rPr lang="ru-RU" sz="3800" b="1" dirty="0"/>
              <a:t> </a:t>
            </a:r>
            <a:r>
              <a:rPr lang="ru-RU" sz="3800" b="1" dirty="0" err="1"/>
              <a:t>гладком'язових</a:t>
            </a:r>
            <a:r>
              <a:rPr lang="ru-RU" sz="3800" b="1" dirty="0"/>
              <a:t> </a:t>
            </a:r>
            <a:r>
              <a:rPr lang="ru-RU" sz="3800" b="1" dirty="0" err="1"/>
              <a:t>клітин</a:t>
            </a:r>
            <a:r>
              <a:rPr lang="ru-RU" sz="3800" b="1" dirty="0"/>
              <a:t> матки (</a:t>
            </a:r>
            <a:r>
              <a:rPr lang="ru-RU" sz="3800" b="1" dirty="0" err="1"/>
              <a:t>головним</a:t>
            </a:r>
            <a:r>
              <a:rPr lang="ru-RU" sz="3800" b="1" dirty="0"/>
              <a:t> чином за </a:t>
            </a:r>
            <a:r>
              <a:rPr lang="ru-RU" sz="3800" b="1" dirty="0" err="1"/>
              <a:t>рахунок</a:t>
            </a:r>
            <a:r>
              <a:rPr lang="ru-RU" sz="3800" b="1" dirty="0"/>
              <a:t> </a:t>
            </a:r>
            <a:r>
              <a:rPr lang="ru-RU" sz="3800" b="1" dirty="0" err="1"/>
              <a:t>естрогенів</a:t>
            </a:r>
            <a:r>
              <a:rPr lang="ru-RU" sz="3800" b="1" dirty="0"/>
              <a:t>), </a:t>
            </a:r>
            <a:r>
              <a:rPr lang="ru-RU" sz="3800" b="1" dirty="0" err="1"/>
              <a:t>підготовка</a:t>
            </a:r>
            <a:r>
              <a:rPr lang="ru-RU" sz="3800" b="1" dirty="0"/>
              <a:t> </a:t>
            </a:r>
            <a:r>
              <a:rPr lang="ru-RU" sz="3800" b="1" dirty="0" err="1"/>
              <a:t>молочної</a:t>
            </a:r>
            <a:r>
              <a:rPr lang="ru-RU" sz="3800" b="1" dirty="0"/>
              <a:t> </a:t>
            </a:r>
            <a:r>
              <a:rPr lang="ru-RU" sz="3800" b="1" dirty="0" err="1"/>
              <a:t>залози</a:t>
            </a:r>
            <a:r>
              <a:rPr lang="ru-RU" sz="3800" b="1" dirty="0"/>
              <a:t> до </a:t>
            </a:r>
            <a:r>
              <a:rPr lang="ru-RU" sz="3800" b="1" dirty="0" err="1"/>
              <a:t>наступної</a:t>
            </a:r>
            <a:r>
              <a:rPr lang="ru-RU" sz="3800" b="1" dirty="0"/>
              <a:t> </a:t>
            </a:r>
            <a:r>
              <a:rPr lang="ru-RU" sz="3800" b="1" dirty="0" err="1"/>
              <a:t>лактації</a:t>
            </a:r>
            <a:r>
              <a:rPr lang="ru-RU" sz="3800" b="1" dirty="0"/>
              <a:t> (</a:t>
            </a:r>
            <a:r>
              <a:rPr lang="ru-RU" sz="3800" b="1" dirty="0" err="1"/>
              <a:t>естрогени</a:t>
            </a:r>
            <a:r>
              <a:rPr lang="ru-RU" sz="3800" b="1" dirty="0"/>
              <a:t>, прогестерон).</a:t>
            </a:r>
          </a:p>
          <a:p>
            <a:r>
              <a:rPr lang="ru-RU" sz="3800" b="1" dirty="0"/>
              <a:t>Прогестерон </a:t>
            </a:r>
            <a:r>
              <a:rPr lang="ru-RU" sz="3800" b="1" dirty="0" err="1"/>
              <a:t>пригнічує</a:t>
            </a:r>
            <a:r>
              <a:rPr lang="ru-RU" sz="3800" b="1" dirty="0"/>
              <a:t> </a:t>
            </a:r>
            <a:r>
              <a:rPr lang="ru-RU" sz="3800" b="1" dirty="0" err="1"/>
              <a:t>скоротливу</a:t>
            </a:r>
            <a:r>
              <a:rPr lang="ru-RU" sz="3800" b="1" dirty="0"/>
              <a:t> </a:t>
            </a:r>
            <a:r>
              <a:rPr lang="ru-RU" sz="3800" b="1" dirty="0" err="1"/>
              <a:t>активність</a:t>
            </a:r>
            <a:r>
              <a:rPr lang="ru-RU" sz="3800" b="1" dirty="0"/>
              <a:t> матки і </a:t>
            </a:r>
            <a:r>
              <a:rPr lang="ru-RU" sz="3800" b="1" dirty="0" err="1"/>
              <a:t>блокує</a:t>
            </a:r>
            <a:r>
              <a:rPr lang="ru-RU" sz="3800" b="1" dirty="0"/>
              <a:t> </a:t>
            </a:r>
            <a:r>
              <a:rPr lang="ru-RU" sz="3800" b="1" dirty="0" err="1"/>
              <a:t>дію</a:t>
            </a:r>
            <a:r>
              <a:rPr lang="ru-RU" sz="3800" b="1" dirty="0"/>
              <a:t> пролактину на </a:t>
            </a:r>
            <a:r>
              <a:rPr lang="ru-RU" sz="3800" b="1" dirty="0" err="1"/>
              <a:t>молочну</a:t>
            </a:r>
            <a:r>
              <a:rPr lang="ru-RU" sz="3800" b="1" dirty="0"/>
              <a:t> </a:t>
            </a:r>
            <a:r>
              <a:rPr lang="ru-RU" sz="3800" b="1" dirty="0" err="1"/>
              <a:t>залозу</a:t>
            </a:r>
            <a:r>
              <a:rPr lang="ru-RU" sz="3800" b="1" dirty="0"/>
              <a:t>. Тим самим </a:t>
            </a:r>
            <a:r>
              <a:rPr lang="ru-RU" sz="3800" b="1" dirty="0" err="1"/>
              <a:t>запобігає</a:t>
            </a:r>
            <a:r>
              <a:rPr lang="ru-RU" sz="3800" b="1" dirty="0"/>
              <a:t> </a:t>
            </a:r>
            <a:r>
              <a:rPr lang="ru-RU" sz="3800" b="1" dirty="0" err="1"/>
              <a:t>передчасному</a:t>
            </a:r>
            <a:r>
              <a:rPr lang="ru-RU" sz="3800" b="1" dirty="0"/>
              <a:t> </a:t>
            </a:r>
            <a:r>
              <a:rPr lang="ru-RU" sz="3800" b="1" dirty="0" err="1"/>
              <a:t>настанню</a:t>
            </a:r>
            <a:r>
              <a:rPr lang="ru-RU" sz="3800" b="1" dirty="0"/>
              <a:t> </a:t>
            </a:r>
            <a:r>
              <a:rPr lang="ru-RU" sz="3800" b="1" dirty="0" err="1"/>
              <a:t>пологів</a:t>
            </a:r>
            <a:r>
              <a:rPr lang="ru-RU" sz="3800" b="1" dirty="0"/>
              <a:t> і </a:t>
            </a:r>
            <a:r>
              <a:rPr lang="ru-RU" sz="3800" b="1" dirty="0" err="1"/>
              <a:t>лактації</a:t>
            </a:r>
            <a:r>
              <a:rPr lang="ru-RU" sz="3800" b="1" dirty="0"/>
              <a:t>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3" y="476672"/>
            <a:ext cx="374441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9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720080"/>
          </a:xfrm>
        </p:spPr>
        <p:txBody>
          <a:bodyPr>
            <a:normAutofit/>
          </a:bodyPr>
          <a:lstStyle/>
          <a:p>
            <a:r>
              <a:rPr lang="ru-RU" sz="3200" dirty="0" err="1"/>
              <a:t>Функція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 в </a:t>
            </a:r>
            <a:r>
              <a:rPr lang="ru-RU" sz="3200" dirty="0" err="1"/>
              <a:t>організмі</a:t>
            </a:r>
            <a:r>
              <a:rPr lang="ru-RU" sz="3200" dirty="0"/>
              <a:t> </a:t>
            </a:r>
            <a:r>
              <a:rPr lang="ru-RU" sz="3200" dirty="0" err="1"/>
              <a:t>іншої</a:t>
            </a:r>
            <a:r>
              <a:rPr lang="ru-RU" sz="3200" dirty="0"/>
              <a:t> </a:t>
            </a:r>
            <a:r>
              <a:rPr lang="ru-RU" sz="3200" dirty="0" err="1"/>
              <a:t>статі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908720"/>
            <a:ext cx="4247327" cy="5544616"/>
          </a:xfrm>
        </p:spPr>
        <p:txBody>
          <a:bodyPr>
            <a:normAutofit fontScale="92500"/>
          </a:bodyPr>
          <a:lstStyle/>
          <a:p>
            <a:r>
              <a:rPr lang="ru-RU" dirty="0"/>
              <a:t>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i="1" u="sng" dirty="0" err="1"/>
              <a:t>жінки</a:t>
            </a:r>
            <a:r>
              <a:rPr lang="ru-RU" dirty="0"/>
              <a:t> </a:t>
            </a:r>
            <a:r>
              <a:rPr lang="ru-RU" dirty="0" err="1"/>
              <a:t>андрогени</a:t>
            </a:r>
            <a:r>
              <a:rPr lang="ru-RU" dirty="0"/>
              <a:t>:</a:t>
            </a:r>
          </a:p>
          <a:p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мускулатури</a:t>
            </a:r>
            <a:r>
              <a:rPr lang="ru-RU" dirty="0"/>
              <a:t>. </a:t>
            </a:r>
            <a:r>
              <a:rPr lang="ru-RU" dirty="0" err="1"/>
              <a:t>Андрогени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і в </a:t>
            </a:r>
            <a:r>
              <a:rPr lang="ru-RU" dirty="0" err="1"/>
              <a:t>регуляції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вторинних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, </a:t>
            </a:r>
            <a:r>
              <a:rPr lang="ru-RU" dirty="0" err="1"/>
              <a:t>оволосінні</a:t>
            </a:r>
            <a:r>
              <a:rPr lang="ru-RU" dirty="0"/>
              <a:t>.</a:t>
            </a:r>
          </a:p>
          <a:p>
            <a:r>
              <a:rPr lang="ru-RU" dirty="0"/>
              <a:t>Ними </a:t>
            </a:r>
            <a:r>
              <a:rPr lang="ru-RU" dirty="0" err="1"/>
              <a:t>забезпечується</a:t>
            </a:r>
            <a:r>
              <a:rPr lang="ru-RU" dirty="0"/>
              <a:t> нормально </a:t>
            </a:r>
            <a:r>
              <a:rPr lang="ru-RU" dirty="0" err="1"/>
              <a:t>збалансований</a:t>
            </a:r>
            <a:r>
              <a:rPr lang="ru-RU" dirty="0"/>
              <a:t> </a:t>
            </a:r>
            <a:r>
              <a:rPr lang="ru-RU" dirty="0" err="1"/>
              <a:t>біосинтез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 у </a:t>
            </a:r>
            <a:r>
              <a:rPr lang="ru-RU" dirty="0" err="1"/>
              <a:t>всіх</a:t>
            </a:r>
            <a:r>
              <a:rPr lang="ru-RU" dirty="0"/>
              <a:t> органах </a:t>
            </a:r>
            <a:r>
              <a:rPr lang="ru-RU" dirty="0" err="1"/>
              <a:t>репродуктивної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152" y="980728"/>
            <a:ext cx="4175320" cy="5145752"/>
          </a:xfrm>
        </p:spPr>
        <p:txBody>
          <a:bodyPr>
            <a:normAutofit fontScale="92500"/>
          </a:bodyPr>
          <a:lstStyle/>
          <a:p>
            <a:r>
              <a:rPr lang="ru-RU" dirty="0"/>
              <a:t>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i="1" u="sng" dirty="0" err="1"/>
              <a:t>чоловіка</a:t>
            </a:r>
            <a:r>
              <a:rPr lang="ru-RU" dirty="0"/>
              <a:t> </a:t>
            </a:r>
            <a:r>
              <a:rPr lang="ru-RU" dirty="0" err="1"/>
              <a:t>естрогени</a:t>
            </a:r>
            <a:r>
              <a:rPr lang="ru-RU" dirty="0"/>
              <a:t>:</a:t>
            </a:r>
          </a:p>
          <a:p>
            <a:r>
              <a:rPr lang="ru-RU" dirty="0" err="1"/>
              <a:t>Утворені</a:t>
            </a:r>
            <a:r>
              <a:rPr lang="ru-RU" dirty="0"/>
              <a:t> в </a:t>
            </a:r>
            <a:r>
              <a:rPr lang="ru-RU" dirty="0" err="1"/>
              <a:t>сім'яниках</a:t>
            </a:r>
            <a:r>
              <a:rPr lang="ru-RU" dirty="0"/>
              <a:t> </a:t>
            </a:r>
            <a:r>
              <a:rPr lang="ru-RU" dirty="0" err="1"/>
              <a:t>естрогени</a:t>
            </a:r>
            <a:r>
              <a:rPr lang="ru-RU" dirty="0"/>
              <a:t>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чином для </a:t>
            </a:r>
            <a:r>
              <a:rPr lang="ru-RU" dirty="0" err="1"/>
              <a:t>пригнічення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</a:t>
            </a:r>
            <a:r>
              <a:rPr lang="ru-RU" dirty="0" err="1"/>
              <a:t>андрогенів</a:t>
            </a:r>
            <a:r>
              <a:rPr lang="ru-RU" dirty="0"/>
              <a:t> шляхом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аутокринно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 </a:t>
            </a:r>
            <a:r>
              <a:rPr lang="ru-RU" dirty="0" err="1"/>
              <a:t>Лейдіга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паракринно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Сертолі</a:t>
            </a:r>
            <a:r>
              <a:rPr lang="ru-RU" dirty="0"/>
              <a:t> на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Лейдіга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093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Феромони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340769"/>
            <a:ext cx="4179416" cy="4955696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endParaRPr lang="ru-RU" b="1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Гормони</a:t>
            </a:r>
            <a:r>
              <a:rPr lang="ru-RU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адресовані</a:t>
            </a:r>
            <a:r>
              <a:rPr lang="ru-RU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особам </a:t>
            </a:r>
            <a:r>
              <a:rPr lang="ru-RU" b="1" dirty="0" err="1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свого</a:t>
            </a:r>
            <a:r>
              <a:rPr lang="ru-RU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виду.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Ці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хімічні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посилання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що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відправляються</a:t>
            </a:r>
            <a:r>
              <a:rPr lang="ru-RU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зовнішнє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середовище</a:t>
            </a:r>
            <a:r>
              <a:rPr lang="ru-RU" dirty="0">
                <a:latin typeface="Tahoma" pitchFamily="34" charset="0"/>
                <a:cs typeface="Tahoma" pitchFamily="34" charset="0"/>
              </a:rPr>
              <a:t> -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феромони</a:t>
            </a:r>
            <a:r>
              <a:rPr lang="ru-RU" dirty="0">
                <a:latin typeface="Tahoma" pitchFamily="34" charset="0"/>
                <a:cs typeface="Tahoma" pitchFamily="34" charset="0"/>
              </a:rPr>
              <a:t> -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викликають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різні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відповідні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реакції</a:t>
            </a:r>
            <a:r>
              <a:rPr lang="ru-RU" dirty="0">
                <a:latin typeface="Tahoma" pitchFamily="34" charset="0"/>
                <a:cs typeface="Tahoma" pitchFamily="34" charset="0"/>
              </a:rPr>
              <a:t> у адресата: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діють</a:t>
            </a:r>
            <a:r>
              <a:rPr lang="ru-RU" dirty="0">
                <a:latin typeface="Tahoma" pitchFamily="34" charset="0"/>
                <a:cs typeface="Tahoma" pitchFamily="34" charset="0"/>
              </a:rPr>
              <a:t> як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заклик</a:t>
            </a:r>
            <a:r>
              <a:rPr lang="ru-RU" dirty="0">
                <a:latin typeface="Tahoma" pitchFamily="34" charset="0"/>
                <a:cs typeface="Tahoma" pitchFamily="34" charset="0"/>
              </a:rPr>
              <a:t> до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спаровування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, сигнал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тривоги</a:t>
            </a:r>
            <a:r>
              <a:rPr lang="ru-RU" dirty="0">
                <a:latin typeface="Tahoma" pitchFamily="34" charset="0"/>
                <a:cs typeface="Tahoma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</a:pPr>
            <a:endParaRPr lang="ru-RU" dirty="0">
              <a:latin typeface="Tahoma" pitchFamily="34" charset="0"/>
              <a:cs typeface="Tahoma" pitchFamily="34" charset="0"/>
            </a:endParaRPr>
          </a:p>
          <a:p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836713"/>
            <a:ext cx="4193952" cy="545975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андростерон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копулін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чоловічі</a:t>
            </a:r>
            <a:r>
              <a:rPr lang="ru-RU" dirty="0"/>
              <a:t> і </a:t>
            </a:r>
            <a:r>
              <a:rPr lang="ru-RU" dirty="0" err="1"/>
              <a:t>жіночі</a:t>
            </a:r>
            <a:r>
              <a:rPr lang="ru-RU" dirty="0"/>
              <a:t> </a:t>
            </a:r>
            <a:r>
              <a:rPr lang="ru-RU" dirty="0" err="1"/>
              <a:t>феромони</a:t>
            </a:r>
            <a:r>
              <a:rPr lang="ru-RU" dirty="0"/>
              <a:t>, </a:t>
            </a:r>
            <a:r>
              <a:rPr lang="ru-RU" dirty="0" err="1"/>
              <a:t>вироблення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74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7056438" cy="669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388" y="96838"/>
            <a:ext cx="1979612" cy="2246312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latin typeface="+mn-lt"/>
              </a:rPr>
              <a:t>ЦНС і </a:t>
            </a:r>
            <a:r>
              <a:rPr lang="ru-RU" sz="2800" dirty="0" err="1">
                <a:latin typeface="+mn-lt"/>
              </a:rPr>
              <a:t>ендокрин</a:t>
            </a:r>
            <a:r>
              <a:rPr lang="ru-RU" sz="2800" dirty="0">
                <a:latin typeface="+mn-lt"/>
              </a:rPr>
              <a:t>-на система </a:t>
            </a:r>
            <a:r>
              <a:rPr lang="ru-RU" sz="2800" dirty="0" err="1">
                <a:latin typeface="+mn-lt"/>
              </a:rPr>
              <a:t>організму</a:t>
            </a:r>
            <a:endParaRPr lang="ru-RU" sz="28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1763713" y="2852738"/>
            <a:ext cx="3816350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Стимулюючі гормони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84213" y="4221163"/>
            <a:ext cx="604837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Периферичні ендокринні залози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403350" y="1628775"/>
            <a:ext cx="1439863" cy="746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 err="1">
                <a:solidFill>
                  <a:schemeClr val="bg1"/>
                </a:solidFill>
                <a:latin typeface="Times New Roman" pitchFamily="18" charset="0"/>
              </a:rPr>
              <a:t>Нейро-</a:t>
            </a:r>
            <a:endParaRPr lang="uk-UA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гормони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2376488" y="1268413"/>
            <a:ext cx="2519362" cy="576262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r>
              <a:rPr lang="uk-UA" b="1" dirty="0">
                <a:solidFill>
                  <a:srgbClr val="000066"/>
                </a:solidFill>
                <a:latin typeface="Times New Roman" pitchFamily="18" charset="0"/>
              </a:rPr>
              <a:t>Гіпоталамус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7950" y="6381750"/>
            <a:ext cx="3743325" cy="431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Стимулююча дія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924300" y="6308725"/>
            <a:ext cx="3103563" cy="4333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Зворотній зв'язок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503738" y="1890713"/>
            <a:ext cx="1652587" cy="7461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Гормони</a:t>
            </a:r>
          </a:p>
          <a:p>
            <a:pPr algn="ctr">
              <a:defRPr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</a:rPr>
              <a:t>Гіпофізу</a:t>
            </a:r>
          </a:p>
        </p:txBody>
      </p:sp>
      <p:sp>
        <p:nvSpPr>
          <p:cNvPr id="13" name="Овал 12"/>
          <p:cNvSpPr/>
          <p:nvPr/>
        </p:nvSpPr>
        <p:spPr bwMode="auto">
          <a:xfrm>
            <a:off x="2843213" y="2133600"/>
            <a:ext cx="1368425" cy="5746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b="1" dirty="0">
                <a:solidFill>
                  <a:srgbClr val="000066"/>
                </a:solidFill>
                <a:latin typeface="Times New Roman" pitchFamily="18" charset="0"/>
              </a:rPr>
              <a:t>Гіпофіз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331788" y="5373688"/>
            <a:ext cx="1719262" cy="576262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Щитовидна і </a:t>
            </a:r>
            <a:r>
              <a:rPr lang="uk-UA" sz="1400" b="1" dirty="0" err="1">
                <a:solidFill>
                  <a:schemeClr val="bg1"/>
                </a:solidFill>
                <a:latin typeface="Times New Roman" pitchFamily="18" charset="0"/>
              </a:rPr>
              <a:t>пара-</a:t>
            </a:r>
            <a:endParaRPr lang="uk-UA" sz="1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Щитовидна залози 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51050" y="5373688"/>
            <a:ext cx="1497013" cy="287337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 err="1">
                <a:solidFill>
                  <a:schemeClr val="bg1"/>
                </a:solidFill>
                <a:latin typeface="Times New Roman" pitchFamily="18" charset="0"/>
              </a:rPr>
              <a:t>Наднирники</a:t>
            </a: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492500" y="5348288"/>
            <a:ext cx="1495425" cy="5683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Підшлункова</a:t>
            </a:r>
          </a:p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залоза 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987925" y="5381625"/>
            <a:ext cx="1131888" cy="2508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Яєчник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6149975" y="5410200"/>
            <a:ext cx="942975" cy="250825"/>
          </a:xfrm>
          <a:prstGeom prst="rect">
            <a:avLst/>
          </a:prstGeom>
          <a:ln w="3175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uk-UA" sz="1400" b="1" dirty="0">
                <a:solidFill>
                  <a:schemeClr val="bg1"/>
                </a:solidFill>
                <a:latin typeface="Times New Roman" pitchFamily="18" charset="0"/>
              </a:rPr>
              <a:t>Яєчка</a:t>
            </a:r>
          </a:p>
        </p:txBody>
      </p:sp>
    </p:spTree>
    <p:extLst>
      <p:ext uri="{BB962C8B-B14F-4D97-AF65-F5344CB8AC3E}">
        <p14:creationId xmlns:p14="http://schemas.microsoft.com/office/powerpoint/2010/main" val="14365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693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42938"/>
            <a:ext cx="2306638" cy="3786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4313" y="4192588"/>
            <a:ext cx="86439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i="1" dirty="0" err="1"/>
              <a:t>Корковий</a:t>
            </a:r>
            <a:r>
              <a:rPr lang="ru-RU" b="1" i="1" dirty="0"/>
              <a:t> шар </a:t>
            </a:r>
            <a:r>
              <a:rPr lang="ru-RU" b="1" i="1" dirty="0" err="1"/>
              <a:t>виробляє</a:t>
            </a:r>
            <a:r>
              <a:rPr lang="ru-RU" b="1" i="1" dirty="0"/>
              <a:t> три </a:t>
            </a:r>
            <a:r>
              <a:rPr lang="ru-RU" b="1" i="1" dirty="0" err="1"/>
              <a:t>групи</a:t>
            </a:r>
            <a:r>
              <a:rPr lang="ru-RU" b="1" i="1" dirty="0"/>
              <a:t> </a:t>
            </a:r>
            <a:r>
              <a:rPr lang="ru-RU" b="1" i="1" dirty="0" err="1"/>
              <a:t>стероїдних</a:t>
            </a:r>
            <a:r>
              <a:rPr lang="ru-RU" b="1" i="1" dirty="0"/>
              <a:t> </a:t>
            </a:r>
            <a:r>
              <a:rPr lang="ru-RU" b="1" i="1" dirty="0" err="1"/>
              <a:t>гормонів</a:t>
            </a:r>
            <a:r>
              <a:rPr lang="ru-RU" b="1" i="1" dirty="0"/>
              <a:t>:</a:t>
            </a:r>
          </a:p>
          <a:p>
            <a:pPr eaLnBrk="1" hangingPunct="1"/>
            <a:r>
              <a:rPr lang="ru-RU" b="1" i="1" dirty="0"/>
              <a:t>1. </a:t>
            </a:r>
            <a:r>
              <a:rPr lang="ru-RU" b="1" i="1" dirty="0" err="1">
                <a:solidFill>
                  <a:srgbClr val="FF0000"/>
                </a:solidFill>
              </a:rPr>
              <a:t>мінералокортикоїди</a:t>
            </a:r>
            <a:r>
              <a:rPr lang="ru-RU" b="1" i="1" dirty="0">
                <a:solidFill>
                  <a:srgbClr val="FF0000"/>
                </a:solidFill>
              </a:rPr>
              <a:t> клубочкового шару </a:t>
            </a:r>
            <a:r>
              <a:rPr lang="ru-RU" b="1" i="1" dirty="0"/>
              <a:t>(альдостерон і </a:t>
            </a:r>
            <a:r>
              <a:rPr lang="ru-RU" b="1" i="1" dirty="0" err="1"/>
              <a:t>ін</a:t>
            </a:r>
            <a:r>
              <a:rPr lang="ru-RU" b="1" i="1" dirty="0"/>
              <a:t>.), </a:t>
            </a:r>
            <a:r>
              <a:rPr lang="ru-RU" b="1" i="1" dirty="0" err="1"/>
              <a:t>Які</a:t>
            </a:r>
            <a:r>
              <a:rPr lang="ru-RU" b="1" i="1" dirty="0"/>
              <a:t> </a:t>
            </a:r>
            <a:r>
              <a:rPr lang="ru-RU" b="1" i="1" dirty="0" err="1"/>
              <a:t>регулюють</a:t>
            </a:r>
            <a:r>
              <a:rPr lang="ru-RU" b="1" i="1" dirty="0"/>
              <a:t> водно-</a:t>
            </a:r>
            <a:r>
              <a:rPr lang="ru-RU" b="1" i="1" dirty="0" err="1"/>
              <a:t>сольовий</a:t>
            </a:r>
            <a:r>
              <a:rPr lang="ru-RU" b="1" i="1" dirty="0"/>
              <a:t> </a:t>
            </a:r>
            <a:r>
              <a:rPr lang="ru-RU" b="1" i="1" dirty="0" err="1"/>
              <a:t>обмін</a:t>
            </a:r>
            <a:r>
              <a:rPr lang="ru-RU" b="1" i="1" dirty="0"/>
              <a:t>, </a:t>
            </a:r>
            <a:r>
              <a:rPr lang="ru-RU" b="1" i="1" dirty="0" err="1"/>
              <a:t>зберігаючи</a:t>
            </a:r>
            <a:r>
              <a:rPr lang="ru-RU" b="1" i="1" dirty="0"/>
              <a:t> </a:t>
            </a:r>
            <a:r>
              <a:rPr lang="en-US" b="1" i="1" dirty="0"/>
              <a:t>Na + </a:t>
            </a:r>
            <a:r>
              <a:rPr lang="ru-RU" b="1" i="1" dirty="0"/>
              <a:t>і </a:t>
            </a:r>
            <a:r>
              <a:rPr lang="en-US" b="1" i="1" dirty="0"/>
              <a:t>Cl- </a:t>
            </a:r>
            <a:r>
              <a:rPr lang="ru-RU" b="1" i="1" dirty="0"/>
              <a:t>в </a:t>
            </a:r>
            <a:r>
              <a:rPr lang="ru-RU" b="1" i="1" dirty="0" err="1"/>
              <a:t>організмі</a:t>
            </a:r>
            <a:r>
              <a:rPr lang="ru-RU" b="1" i="1" dirty="0"/>
              <a:t>;</a:t>
            </a:r>
          </a:p>
          <a:p>
            <a:pPr eaLnBrk="1" hangingPunct="1"/>
            <a:r>
              <a:rPr lang="ru-RU" b="1" i="1" dirty="0"/>
              <a:t>2. </a:t>
            </a:r>
            <a:r>
              <a:rPr lang="ru-RU" b="1" i="1" dirty="0" err="1">
                <a:solidFill>
                  <a:srgbClr val="FF0000"/>
                </a:solidFill>
              </a:rPr>
              <a:t>глюкокортикоїди</a:t>
            </a:r>
            <a:r>
              <a:rPr lang="ru-RU" b="1" i="1" dirty="0">
                <a:solidFill>
                  <a:srgbClr val="FF0000"/>
                </a:solidFill>
              </a:rPr>
              <a:t> пучкового шару </a:t>
            </a:r>
            <a:r>
              <a:rPr lang="ru-RU" b="1" i="1" dirty="0"/>
              <a:t>(кортизол та </a:t>
            </a:r>
            <a:r>
              <a:rPr lang="ru-RU" b="1" i="1" dirty="0" err="1"/>
              <a:t>ін</a:t>
            </a:r>
            <a:r>
              <a:rPr lang="ru-RU" b="1" i="1" dirty="0"/>
              <a:t>.) </a:t>
            </a:r>
            <a:r>
              <a:rPr lang="ru-RU" b="1" i="1" dirty="0" err="1"/>
              <a:t>Регулюють</a:t>
            </a:r>
            <a:r>
              <a:rPr lang="ru-RU" b="1" i="1" dirty="0"/>
              <a:t> </a:t>
            </a:r>
            <a:r>
              <a:rPr lang="ru-RU" b="1" i="1" dirty="0" err="1"/>
              <a:t>вуглеводний</a:t>
            </a:r>
            <a:r>
              <a:rPr lang="ru-RU" b="1" i="1" dirty="0"/>
              <a:t>, </a:t>
            </a:r>
            <a:r>
              <a:rPr lang="ru-RU" b="1" i="1" dirty="0" err="1"/>
              <a:t>білковий</a:t>
            </a:r>
            <a:r>
              <a:rPr lang="ru-RU" b="1" i="1" dirty="0"/>
              <a:t> </a:t>
            </a:r>
            <a:r>
              <a:rPr lang="ru-RU" b="1" i="1" dirty="0" err="1"/>
              <a:t>обміни</a:t>
            </a:r>
            <a:r>
              <a:rPr lang="ru-RU" b="1" i="1" dirty="0"/>
              <a:t> (глюконеогенез), </a:t>
            </a:r>
            <a:r>
              <a:rPr lang="ru-RU" b="1" i="1" dirty="0" err="1"/>
              <a:t>зменшують</a:t>
            </a:r>
            <a:r>
              <a:rPr lang="ru-RU" b="1" i="1" dirty="0"/>
              <a:t> </a:t>
            </a:r>
            <a:r>
              <a:rPr lang="ru-RU" b="1" i="1" dirty="0" err="1"/>
              <a:t>утворення</a:t>
            </a:r>
            <a:r>
              <a:rPr lang="ru-RU" b="1" i="1" dirty="0"/>
              <a:t> </a:t>
            </a:r>
            <a:r>
              <a:rPr lang="ru-RU" b="1" i="1" dirty="0" err="1"/>
              <a:t>антитіл</a:t>
            </a:r>
            <a:r>
              <a:rPr lang="ru-RU" b="1" i="1" dirty="0"/>
              <a:t>, </a:t>
            </a:r>
            <a:r>
              <a:rPr lang="ru-RU" b="1" i="1" dirty="0" err="1"/>
              <a:t>пригнічують</a:t>
            </a:r>
            <a:r>
              <a:rPr lang="ru-RU" b="1" i="1" dirty="0"/>
              <a:t> </a:t>
            </a:r>
            <a:r>
              <a:rPr lang="ru-RU" b="1" i="1" dirty="0" err="1"/>
              <a:t>запальні</a:t>
            </a:r>
            <a:r>
              <a:rPr lang="ru-RU" b="1" i="1" dirty="0"/>
              <a:t> </a:t>
            </a:r>
            <a:r>
              <a:rPr lang="ru-RU" b="1" i="1" dirty="0" err="1"/>
              <a:t>реакції</a:t>
            </a:r>
            <a:r>
              <a:rPr lang="ru-RU" b="1" i="1" dirty="0"/>
              <a:t>;</a:t>
            </a:r>
            <a:r>
              <a:rPr lang="ru-RU" b="1" dirty="0"/>
              <a:t>.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576031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36904" cy="432048"/>
          </a:xfrm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Статеві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гормони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надниркових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залоз</a:t>
            </a:r>
            <a:endParaRPr lang="ru-RU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4284736"/>
            <a:ext cx="7992888" cy="2240608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сітчастій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зоні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надниркових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залоз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як 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чоловіків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так і у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виробляється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велика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андрогенів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з них є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дегідроепіандростерон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стимулюється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ЛГ, так і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високої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концентрації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АКТГ -</a:t>
            </a:r>
            <a:r>
              <a:rPr lang="ru-RU" sz="3100" b="1" dirty="0" err="1">
                <a:latin typeface="Times New Roman" pitchFamily="18" charset="0"/>
                <a:cs typeface="Times New Roman" pitchFamily="18" charset="0"/>
              </a:rPr>
              <a:t>адренокортикотропний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гормон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3"/>
            <a:ext cx="5595428" cy="352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874568" y="1556792"/>
            <a:ext cx="4040832" cy="4450308"/>
          </a:xfrm>
        </p:spPr>
        <p:txBody>
          <a:bodyPr/>
          <a:lstStyle/>
          <a:p>
            <a:r>
              <a:rPr lang="en-US" dirty="0"/>
              <a:t>"Magdalena Ventura con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esposo</a:t>
            </a:r>
            <a:r>
              <a:rPr lang="en-US" dirty="0"/>
              <a:t> e </a:t>
            </a:r>
            <a:r>
              <a:rPr lang="en-US" dirty="0" err="1"/>
              <a:t>hijo</a:t>
            </a:r>
            <a:r>
              <a:rPr lang="en-US" dirty="0"/>
              <a:t>", "</a:t>
            </a:r>
            <a:r>
              <a:rPr lang="en-US" dirty="0" err="1"/>
              <a:t>Mujer</a:t>
            </a:r>
            <a:r>
              <a:rPr lang="en-US" dirty="0"/>
              <a:t> </a:t>
            </a:r>
            <a:r>
              <a:rPr lang="en-US" dirty="0" err="1"/>
              <a:t>barbuda</a:t>
            </a:r>
            <a:r>
              <a:rPr lang="en-US" dirty="0"/>
              <a:t>". </a:t>
            </a:r>
            <a:r>
              <a:rPr lang="ru-RU" dirty="0"/>
              <a:t>Вона є одним з </a:t>
            </a:r>
            <a:r>
              <a:rPr lang="ru-RU" dirty="0" err="1"/>
              <a:t>найвідоміших</a:t>
            </a:r>
            <a:r>
              <a:rPr lang="ru-RU" dirty="0"/>
              <a:t> полотен </a:t>
            </a:r>
            <a:r>
              <a:rPr lang="ru-RU" dirty="0" err="1"/>
              <a:t>Хусупе</a:t>
            </a:r>
            <a:r>
              <a:rPr lang="ru-RU" dirty="0"/>
              <a:t> </a:t>
            </a:r>
            <a:r>
              <a:rPr lang="ru-RU" dirty="0" err="1"/>
              <a:t>Рібери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19100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6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61950" y="4335463"/>
            <a:ext cx="85677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/>
              <a:t>При </a:t>
            </a:r>
            <a:r>
              <a:rPr lang="ru-RU" b="1" dirty="0" err="1"/>
              <a:t>недостатній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кори </a:t>
            </a:r>
            <a:r>
              <a:rPr lang="ru-RU" b="1" dirty="0" err="1"/>
              <a:t>надниркових</a:t>
            </a:r>
            <a:r>
              <a:rPr lang="ru-RU" b="1" dirty="0"/>
              <a:t> </a:t>
            </a:r>
            <a:r>
              <a:rPr lang="ru-RU" b="1" dirty="0" err="1"/>
              <a:t>залоз</a:t>
            </a:r>
            <a:r>
              <a:rPr lang="ru-RU" b="1" dirty="0"/>
              <a:t> </a:t>
            </a:r>
            <a:r>
              <a:rPr lang="ru-RU" b="1" dirty="0" err="1"/>
              <a:t>розвивається</a:t>
            </a:r>
            <a:r>
              <a:rPr lang="ru-RU" b="1" dirty="0"/>
              <a:t> «</a:t>
            </a:r>
            <a:r>
              <a:rPr lang="ru-RU" b="1" dirty="0" err="1"/>
              <a:t>бронзова</a:t>
            </a:r>
            <a:r>
              <a:rPr lang="ru-RU" b="1" dirty="0"/>
              <a:t>,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ru-RU" b="1" dirty="0" err="1"/>
              <a:t>Адісонова</a:t>
            </a:r>
            <a:r>
              <a:rPr lang="ru-RU" b="1" dirty="0"/>
              <a:t> хвороба», </a:t>
            </a:r>
            <a:r>
              <a:rPr lang="ru-RU" b="1" dirty="0" err="1"/>
              <a:t>характерними</a:t>
            </a:r>
            <a:r>
              <a:rPr lang="ru-RU" b="1" dirty="0"/>
              <a:t> </a:t>
            </a:r>
            <a:r>
              <a:rPr lang="ru-RU" b="1" dirty="0" err="1"/>
              <a:t>ознаками</a:t>
            </a:r>
            <a:r>
              <a:rPr lang="ru-RU" b="1" dirty="0"/>
              <a:t> </a:t>
            </a:r>
            <a:r>
              <a:rPr lang="ru-RU" b="1" dirty="0" err="1"/>
              <a:t>якої</a:t>
            </a:r>
            <a:r>
              <a:rPr lang="ru-RU" b="1" dirty="0"/>
              <a:t> є </a:t>
            </a:r>
            <a:r>
              <a:rPr lang="ru-RU" b="1" dirty="0" err="1"/>
              <a:t>бронзовий</a:t>
            </a:r>
            <a:r>
              <a:rPr lang="ru-RU" b="1" dirty="0"/>
              <a:t> </a:t>
            </a:r>
            <a:r>
              <a:rPr lang="ru-RU" b="1" dirty="0" err="1"/>
              <a:t>відтінок</a:t>
            </a:r>
            <a:r>
              <a:rPr lang="ru-RU" b="1" dirty="0"/>
              <a:t> </a:t>
            </a:r>
            <a:r>
              <a:rPr lang="ru-RU" b="1" dirty="0" err="1"/>
              <a:t>шкіри</a:t>
            </a:r>
            <a:r>
              <a:rPr lang="ru-RU" b="1" dirty="0"/>
              <a:t>, </a:t>
            </a:r>
            <a:r>
              <a:rPr lang="ru-RU" b="1" dirty="0" err="1"/>
              <a:t>м'язова</a:t>
            </a:r>
            <a:r>
              <a:rPr lang="ru-RU" b="1" dirty="0"/>
              <a:t> </a:t>
            </a:r>
            <a:r>
              <a:rPr lang="ru-RU" b="1" dirty="0" err="1"/>
              <a:t>слабкість</a:t>
            </a:r>
            <a:r>
              <a:rPr lang="ru-RU" b="1" dirty="0"/>
              <a:t>, </a:t>
            </a:r>
            <a:r>
              <a:rPr lang="ru-RU" b="1" dirty="0" err="1"/>
              <a:t>підвищена</a:t>
            </a:r>
            <a:r>
              <a:rPr lang="ru-RU" b="1" dirty="0"/>
              <a:t> </a:t>
            </a:r>
            <a:r>
              <a:rPr lang="ru-RU" b="1" dirty="0" err="1"/>
              <a:t>стомлюваність</a:t>
            </a:r>
            <a:r>
              <a:rPr lang="ru-RU" b="1" dirty="0"/>
              <a:t>, </a:t>
            </a:r>
            <a:r>
              <a:rPr lang="ru-RU" b="1" dirty="0" err="1"/>
              <a:t>схуднення</a:t>
            </a:r>
            <a:r>
              <a:rPr lang="ru-RU" b="1" dirty="0"/>
              <a:t>.</a:t>
            </a:r>
            <a:endParaRPr lang="ru-RU" sz="1800" i="1" dirty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482441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620713"/>
            <a:ext cx="278923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>
                <a:solidFill>
                  <a:srgbClr val="FF3300"/>
                </a:solidFill>
              </a:rPr>
              <a:t>Наднирники</a:t>
            </a:r>
            <a:endParaRPr lang="ru-RU" sz="2400" i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772400" cy="936104"/>
          </a:xfrm>
        </p:spPr>
        <p:txBody>
          <a:bodyPr/>
          <a:lstStyle/>
          <a:p>
            <a:r>
              <a:rPr lang="uk-UA" dirty="0" err="1"/>
              <a:t>Глюкокортикоїди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0"/>
            <a:ext cx="4572000" cy="6741368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/>
              <a:t>Кортизол </a:t>
            </a:r>
            <a:r>
              <a:rPr lang="ru-RU" dirty="0" err="1"/>
              <a:t>впливає</a:t>
            </a:r>
            <a:r>
              <a:rPr lang="ru-RU" dirty="0"/>
              <a:t> і на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метаболізму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в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гормону в </a:t>
            </a:r>
            <a:r>
              <a:rPr lang="ru-RU" dirty="0" err="1"/>
              <a:t>крові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невеликій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глюкокортикоїди</a:t>
            </a:r>
            <a:r>
              <a:rPr lang="ru-RU" dirty="0"/>
              <a:t> </a:t>
            </a:r>
            <a:r>
              <a:rPr lang="ru-RU" dirty="0" err="1"/>
              <a:t>активують</a:t>
            </a:r>
            <a:r>
              <a:rPr lang="ru-RU" dirty="0"/>
              <a:t>, а у </a:t>
            </a:r>
            <a:r>
              <a:rPr lang="ru-RU" dirty="0" err="1"/>
              <a:t>великій</a:t>
            </a:r>
            <a:r>
              <a:rPr lang="ru-RU" dirty="0"/>
              <a:t>, </a:t>
            </a:r>
            <a:r>
              <a:rPr lang="ru-RU" dirty="0" err="1"/>
              <a:t>навпаки</a:t>
            </a:r>
            <a:r>
              <a:rPr lang="ru-RU" dirty="0"/>
              <a:t>, </a:t>
            </a:r>
            <a:r>
              <a:rPr lang="ru-RU" dirty="0" err="1"/>
              <a:t>пригнічують</a:t>
            </a:r>
            <a:r>
              <a:rPr lang="ru-RU" dirty="0"/>
              <a:t> </a:t>
            </a:r>
            <a:r>
              <a:rPr lang="ru-RU" dirty="0" err="1"/>
              <a:t>імунні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.</a:t>
            </a:r>
          </a:p>
          <a:p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кортизолу в </a:t>
            </a:r>
            <a:r>
              <a:rPr lang="ru-RU" dirty="0" err="1"/>
              <a:t>крові</a:t>
            </a:r>
            <a:r>
              <a:rPr lang="ru-RU" dirty="0"/>
              <a:t>, </a:t>
            </a:r>
            <a:r>
              <a:rPr lang="ru-RU" dirty="0" err="1"/>
              <a:t>приводячи</a:t>
            </a:r>
            <a:r>
              <a:rPr lang="ru-RU" dirty="0"/>
              <a:t> до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амінокислот</a:t>
            </a:r>
            <a:r>
              <a:rPr lang="ru-RU" dirty="0"/>
              <a:t> для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глюкози</a:t>
            </a:r>
            <a:r>
              <a:rPr lang="ru-RU" dirty="0"/>
              <a:t>,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u="sng" dirty="0" err="1"/>
              <a:t>антианаболічну</a:t>
            </a:r>
            <a:r>
              <a:rPr lang="ru-RU" u="sng" dirty="0"/>
              <a:t> </a:t>
            </a:r>
            <a:r>
              <a:rPr lang="ru-RU" u="sng" dirty="0" err="1"/>
              <a:t>дію</a:t>
            </a:r>
            <a:r>
              <a:rPr lang="ru-RU" dirty="0"/>
              <a:t>. Особливо сильно </a:t>
            </a:r>
            <a:r>
              <a:rPr lang="ru-RU" dirty="0" err="1"/>
              <a:t>знижується</a:t>
            </a:r>
            <a:r>
              <a:rPr lang="ru-RU" dirty="0"/>
              <a:t> синтез </a:t>
            </a:r>
            <a:r>
              <a:rPr lang="ru-RU" dirty="0" err="1"/>
              <a:t>м'язових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. Але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виявлятися</a:t>
            </a:r>
            <a:r>
              <a:rPr lang="ru-RU" dirty="0"/>
              <a:t> і </a:t>
            </a:r>
            <a:r>
              <a:rPr lang="ru-RU" dirty="0" err="1"/>
              <a:t>катаболічний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- </a:t>
            </a:r>
            <a:r>
              <a:rPr lang="ru-RU" dirty="0" err="1"/>
              <a:t>розщеплення</a:t>
            </a:r>
            <a:r>
              <a:rPr lang="ru-RU" dirty="0"/>
              <a:t> </a:t>
            </a:r>
            <a:r>
              <a:rPr lang="ru-RU" dirty="0" err="1"/>
              <a:t>м'язових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 для </a:t>
            </a:r>
            <a:r>
              <a:rPr lang="ru-RU" dirty="0" err="1"/>
              <a:t>вивільнення</a:t>
            </a:r>
            <a:r>
              <a:rPr lang="ru-RU" dirty="0"/>
              <a:t> з них </a:t>
            </a:r>
            <a:r>
              <a:rPr lang="ru-RU" dirty="0" err="1"/>
              <a:t>амінокислот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5803" y="1700808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 Narrow" pitchFamily="34" charset="0"/>
              </a:rPr>
              <a:t>Свою </a:t>
            </a:r>
            <a:r>
              <a:rPr lang="ru-RU" sz="2000" b="1" dirty="0" err="1">
                <a:latin typeface="Arial Narrow" pitchFamily="34" charset="0"/>
              </a:rPr>
              <a:t>назву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глюкокортикоїди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отримали</a:t>
            </a:r>
            <a:r>
              <a:rPr lang="ru-RU" sz="2000" b="1" dirty="0">
                <a:latin typeface="Arial Narrow" pitchFamily="34" charset="0"/>
              </a:rPr>
              <a:t> через </a:t>
            </a:r>
            <a:r>
              <a:rPr lang="ru-RU" sz="2000" b="1" dirty="0" err="1">
                <a:latin typeface="Arial Narrow" pitchFamily="34" charset="0"/>
              </a:rPr>
              <a:t>здатність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підвищувати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рівень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цукру</a:t>
            </a:r>
            <a:r>
              <a:rPr lang="ru-RU" sz="2000" b="1" dirty="0">
                <a:latin typeface="Arial Narrow" pitchFamily="34" charset="0"/>
              </a:rPr>
              <a:t> в </a:t>
            </a:r>
            <a:r>
              <a:rPr lang="ru-RU" sz="2000" b="1" dirty="0" err="1">
                <a:latin typeface="Arial Narrow" pitchFamily="34" charset="0"/>
              </a:rPr>
              <a:t>крові</a:t>
            </a:r>
            <a:r>
              <a:rPr lang="ru-RU" sz="2000" b="1" dirty="0">
                <a:latin typeface="Arial Narrow" pitchFamily="34" charset="0"/>
              </a:rPr>
              <a:t> шляхом </a:t>
            </a:r>
            <a:r>
              <a:rPr lang="ru-RU" sz="2000" b="1" dirty="0" err="1">
                <a:latin typeface="Arial Narrow" pitchFamily="34" charset="0"/>
              </a:rPr>
              <a:t>стимуляції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утворення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глюкози</a:t>
            </a:r>
            <a:r>
              <a:rPr lang="ru-RU" sz="2000" b="1" dirty="0">
                <a:latin typeface="Arial Narrow" pitchFamily="34" charset="0"/>
              </a:rPr>
              <a:t> в </a:t>
            </a:r>
            <a:r>
              <a:rPr lang="ru-RU" sz="2000" b="1" dirty="0" err="1">
                <a:latin typeface="Arial Narrow" pitchFamily="34" charset="0"/>
              </a:rPr>
              <a:t>печінці</a:t>
            </a:r>
            <a:r>
              <a:rPr lang="ru-RU" sz="2000" b="1" dirty="0">
                <a:latin typeface="Arial Narrow" pitchFamily="34" charset="0"/>
              </a:rPr>
              <a:t>.</a:t>
            </a:r>
          </a:p>
          <a:p>
            <a:r>
              <a:rPr lang="ru-RU" sz="2000" b="1" dirty="0" err="1">
                <a:latin typeface="Arial Narrow" pitchFamily="34" charset="0"/>
              </a:rPr>
              <a:t>Цей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ефект</a:t>
            </a:r>
            <a:r>
              <a:rPr lang="ru-RU" sz="2000" b="1" dirty="0">
                <a:latin typeface="Arial Narrow" pitchFamily="34" charset="0"/>
              </a:rPr>
              <a:t> є </a:t>
            </a:r>
            <a:r>
              <a:rPr lang="ru-RU" sz="2000" b="1" dirty="0" err="1">
                <a:latin typeface="Arial Narrow" pitchFamily="34" charset="0"/>
              </a:rPr>
              <a:t>наслідком</a:t>
            </a:r>
            <a:r>
              <a:rPr lang="ru-RU" sz="2000" b="1" dirty="0">
                <a:latin typeface="Arial Narrow" pitchFamily="34" charset="0"/>
              </a:rPr>
              <a:t> глюконеогенезу - </a:t>
            </a:r>
            <a:r>
              <a:rPr lang="ru-RU" sz="2000" b="1" dirty="0" err="1">
                <a:latin typeface="Arial Narrow" pitchFamily="34" charset="0"/>
              </a:rPr>
              <a:t>дезамінування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амінокислот</a:t>
            </a:r>
            <a:r>
              <a:rPr lang="ru-RU" sz="2000" b="1" dirty="0">
                <a:latin typeface="Arial Narrow" pitchFamily="34" charset="0"/>
              </a:rPr>
              <a:t> при </a:t>
            </a:r>
            <a:r>
              <a:rPr lang="ru-RU" sz="2000" b="1" dirty="0" err="1">
                <a:latin typeface="Arial Narrow" pitchFamily="34" charset="0"/>
              </a:rPr>
              <a:t>посиленні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розпаду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білків</a:t>
            </a:r>
            <a:r>
              <a:rPr lang="ru-RU" sz="2000" b="1" dirty="0">
                <a:latin typeface="Arial Narrow" pitchFamily="34" charset="0"/>
              </a:rPr>
              <a:t>. </a:t>
            </a:r>
            <a:r>
              <a:rPr lang="ru-RU" sz="2000" b="1" dirty="0" err="1">
                <a:latin typeface="Arial Narrow" pitchFamily="34" charset="0"/>
              </a:rPr>
              <a:t>Крім</a:t>
            </a:r>
            <a:r>
              <a:rPr lang="ru-RU" sz="2000" b="1" dirty="0">
                <a:latin typeface="Arial Narrow" pitchFamily="34" charset="0"/>
              </a:rPr>
              <a:t> того, </a:t>
            </a:r>
            <a:r>
              <a:rPr lang="ru-RU" sz="2000" b="1" dirty="0" err="1">
                <a:latin typeface="Arial Narrow" pitchFamily="34" charset="0"/>
              </a:rPr>
              <a:t>посилюється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мобілізація</a:t>
            </a:r>
            <a:r>
              <a:rPr lang="ru-RU" sz="2000" b="1" dirty="0">
                <a:latin typeface="Arial Narrow" pitchFamily="34" charset="0"/>
              </a:rPr>
              <a:t> жиру з депо і </a:t>
            </a:r>
            <a:r>
              <a:rPr lang="ru-RU" sz="2000" b="1" dirty="0" err="1">
                <a:latin typeface="Arial Narrow" pitchFamily="34" charset="0"/>
              </a:rPr>
              <a:t>використання</a:t>
            </a:r>
            <a:r>
              <a:rPr lang="ru-RU" sz="2000" b="1" dirty="0">
                <a:latin typeface="Arial Narrow" pitchFamily="34" charset="0"/>
              </a:rPr>
              <a:t> </a:t>
            </a:r>
            <a:r>
              <a:rPr lang="ru-RU" sz="2000" b="1" dirty="0" err="1">
                <a:latin typeface="Arial Narrow" pitchFamily="34" charset="0"/>
              </a:rPr>
              <a:t>його</a:t>
            </a:r>
            <a:r>
              <a:rPr lang="ru-RU" sz="2000" b="1" dirty="0">
                <a:latin typeface="Arial Narrow" pitchFamily="34" charset="0"/>
              </a:rPr>
              <a:t> для </a:t>
            </a:r>
            <a:r>
              <a:rPr lang="ru-RU" sz="2000" b="1" dirty="0" err="1">
                <a:latin typeface="Arial Narrow" pitchFamily="34" charset="0"/>
              </a:rPr>
              <a:t>утворення</a:t>
            </a:r>
            <a:r>
              <a:rPr lang="ru-RU" sz="2000" b="1" dirty="0">
                <a:latin typeface="Arial Narrow" pitchFamily="34" charset="0"/>
              </a:rPr>
              <a:t> АТФ.</a:t>
            </a:r>
            <a:endParaRPr lang="uk-UA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323850" y="590550"/>
            <a:ext cx="7561263" cy="461963"/>
          </a:xfrm>
        </p:spPr>
        <p:txBody>
          <a:bodyPr/>
          <a:lstStyle/>
          <a:p>
            <a:r>
              <a:rPr lang="ru-RU" sz="2400" dirty="0" err="1"/>
              <a:t>Біологічний</a:t>
            </a:r>
            <a:r>
              <a:rPr lang="ru-RU" sz="2400" dirty="0"/>
              <a:t> </a:t>
            </a:r>
            <a:r>
              <a:rPr lang="ru-RU" sz="2400" dirty="0" err="1"/>
              <a:t>ефект</a:t>
            </a:r>
            <a:r>
              <a:rPr lang="ru-RU" sz="2400" dirty="0"/>
              <a:t> </a:t>
            </a:r>
            <a:r>
              <a:rPr lang="ru-RU" sz="2400" dirty="0" err="1"/>
              <a:t>кальцитоніну</a:t>
            </a:r>
            <a:endParaRPr lang="uk-UA" sz="2400" dirty="0"/>
          </a:p>
        </p:txBody>
      </p:sp>
      <p:sp>
        <p:nvSpPr>
          <p:cNvPr id="86019" name="Текст 3"/>
          <p:cNvSpPr>
            <a:spLocks noGrp="1"/>
          </p:cNvSpPr>
          <p:nvPr>
            <p:ph type="body" sz="half" idx="2"/>
          </p:nvPr>
        </p:nvSpPr>
        <p:spPr>
          <a:xfrm>
            <a:off x="250825" y="1052513"/>
            <a:ext cx="8713788" cy="5073650"/>
          </a:xfrm>
        </p:spPr>
        <p:txBody>
          <a:bodyPr/>
          <a:lstStyle/>
          <a:p>
            <a:r>
              <a:rPr lang="ru-RU" sz="2800" b="1" dirty="0" err="1"/>
              <a:t>проявляється</a:t>
            </a:r>
            <a:r>
              <a:rPr lang="ru-RU" sz="2800" b="1" dirty="0"/>
              <a:t> </a:t>
            </a:r>
            <a:r>
              <a:rPr lang="ru-RU" sz="2800" b="1" dirty="0" err="1"/>
              <a:t>зниженням</a:t>
            </a:r>
            <a:r>
              <a:rPr lang="ru-RU" sz="2800" b="1" dirty="0"/>
              <a:t> </a:t>
            </a:r>
            <a:r>
              <a:rPr lang="ru-RU" sz="2800" b="1" dirty="0" err="1"/>
              <a:t>рівня</a:t>
            </a:r>
            <a:r>
              <a:rPr lang="ru-RU" sz="2800" b="1" dirty="0"/>
              <a:t> </a:t>
            </a:r>
            <a:r>
              <a:rPr lang="ru-RU" sz="2800" b="1" dirty="0" err="1"/>
              <a:t>кальцію</a:t>
            </a:r>
            <a:r>
              <a:rPr lang="ru-RU" sz="2800" b="1" dirty="0"/>
              <a:t> і фосфору в </a:t>
            </a:r>
            <a:r>
              <a:rPr lang="ru-RU" sz="2800" b="1" dirty="0" err="1"/>
              <a:t>крові</a:t>
            </a:r>
            <a:r>
              <a:rPr lang="ru-RU" sz="2800" b="1" dirty="0"/>
              <a:t>, </a:t>
            </a:r>
            <a:r>
              <a:rPr lang="ru-RU" sz="2800" b="1" dirty="0" err="1"/>
              <a:t>що</a:t>
            </a:r>
            <a:r>
              <a:rPr lang="ru-RU" sz="2800" b="1" dirty="0"/>
              <a:t> є </a:t>
            </a:r>
            <a:r>
              <a:rPr lang="ru-RU" sz="2800" b="1" dirty="0" err="1"/>
              <a:t>наслідком</a:t>
            </a:r>
            <a:r>
              <a:rPr lang="ru-RU" sz="2800" b="1" dirty="0"/>
              <a:t> </a:t>
            </a:r>
            <a:r>
              <a:rPr lang="ru-RU" sz="2800" b="1" dirty="0" err="1"/>
              <a:t>впливу</a:t>
            </a:r>
            <a:r>
              <a:rPr lang="ru-RU" sz="2800" b="1" dirty="0"/>
              <a:t> </a:t>
            </a:r>
            <a:r>
              <a:rPr lang="ru-RU" sz="2800" b="1" dirty="0" err="1"/>
              <a:t>кальцитоніну</a:t>
            </a:r>
            <a:r>
              <a:rPr lang="ru-RU" sz="2800" b="1" dirty="0"/>
              <a:t> на </a:t>
            </a:r>
            <a:r>
              <a:rPr lang="ru-RU" sz="2800" b="1" dirty="0" err="1"/>
              <a:t>кісткову</a:t>
            </a:r>
            <a:r>
              <a:rPr lang="ru-RU" sz="2800" b="1" dirty="0"/>
              <a:t> тканину і </a:t>
            </a:r>
            <a:r>
              <a:rPr lang="ru-RU" sz="2800" b="1" dirty="0" err="1"/>
              <a:t>нирки</a:t>
            </a:r>
            <a:r>
              <a:rPr lang="ru-RU" sz="2800" b="1" dirty="0"/>
              <a:t>. У </a:t>
            </a:r>
            <a:r>
              <a:rPr lang="ru-RU" sz="2800" b="1" dirty="0" err="1"/>
              <a:t>кістках</a:t>
            </a:r>
            <a:r>
              <a:rPr lang="ru-RU" sz="2800" b="1" dirty="0"/>
              <a:t> </a:t>
            </a:r>
            <a:r>
              <a:rPr lang="ru-RU" sz="2800" b="1" dirty="0" err="1"/>
              <a:t>кальцитонін</a:t>
            </a:r>
            <a:r>
              <a:rPr lang="ru-RU" sz="2800" b="1" dirty="0"/>
              <a:t> </a:t>
            </a:r>
            <a:r>
              <a:rPr lang="ru-RU" sz="2800" b="1" dirty="0" err="1"/>
              <a:t>пригнічує</a:t>
            </a:r>
            <a:r>
              <a:rPr lang="ru-RU" sz="2800" b="1" dirty="0"/>
              <a:t> </a:t>
            </a:r>
            <a:r>
              <a:rPr lang="ru-RU" sz="2800" b="1" dirty="0" err="1"/>
              <a:t>процеси</a:t>
            </a:r>
            <a:r>
              <a:rPr lang="ru-RU" sz="2800" b="1" dirty="0"/>
              <a:t> </a:t>
            </a:r>
            <a:r>
              <a:rPr lang="ru-RU" sz="2800" b="1" dirty="0" err="1"/>
              <a:t>резорбції</a:t>
            </a:r>
            <a:r>
              <a:rPr lang="ru-RU" sz="2800" b="1" dirty="0"/>
              <a:t> як </a:t>
            </a:r>
            <a:r>
              <a:rPr lang="ru-RU" sz="2800" b="1" dirty="0" err="1"/>
              <a:t>кальцію</a:t>
            </a:r>
            <a:r>
              <a:rPr lang="ru-RU" sz="2800" b="1" dirty="0"/>
              <a:t>, так і </a:t>
            </a:r>
            <a:r>
              <a:rPr lang="ru-RU" sz="2800" b="1" dirty="0" err="1"/>
              <a:t>білкового</a:t>
            </a:r>
            <a:r>
              <a:rPr lang="ru-RU" sz="2800" b="1" dirty="0"/>
              <a:t> матриксу. </a:t>
            </a:r>
            <a:r>
              <a:rPr lang="ru-RU" sz="2800" b="1" dirty="0" err="1"/>
              <a:t>Кальцитонін</a:t>
            </a:r>
            <a:r>
              <a:rPr lang="ru-RU" sz="2800" b="1" dirty="0"/>
              <a:t> </a:t>
            </a:r>
            <a:r>
              <a:rPr lang="ru-RU" sz="2800" b="1" dirty="0" err="1"/>
              <a:t>пригнічує</a:t>
            </a:r>
            <a:r>
              <a:rPr lang="ru-RU" sz="2800" b="1" dirty="0"/>
              <a:t> </a:t>
            </a:r>
            <a:r>
              <a:rPr lang="ru-RU" sz="2800" b="1" dirty="0" err="1"/>
              <a:t>активність</a:t>
            </a:r>
            <a:r>
              <a:rPr lang="ru-RU" sz="2800" b="1" dirty="0"/>
              <a:t> і </a:t>
            </a:r>
            <a:r>
              <a:rPr lang="ru-RU" sz="2800" b="1" dirty="0" err="1"/>
              <a:t>кількість</a:t>
            </a:r>
            <a:r>
              <a:rPr lang="ru-RU" sz="2800" b="1" dirty="0"/>
              <a:t> </a:t>
            </a:r>
            <a:r>
              <a:rPr lang="ru-RU" sz="2800" b="1" dirty="0" err="1"/>
              <a:t>остеокластів</a:t>
            </a:r>
            <a:r>
              <a:rPr lang="ru-RU" sz="2800" b="1" dirty="0"/>
              <a:t> ..</a:t>
            </a:r>
          </a:p>
          <a:p>
            <a:r>
              <a:rPr lang="ru-RU" sz="2800" b="1" dirty="0" err="1"/>
              <a:t>Поряд</a:t>
            </a:r>
            <a:r>
              <a:rPr lang="ru-RU" sz="2800" b="1" dirty="0"/>
              <a:t> з </a:t>
            </a:r>
            <a:r>
              <a:rPr lang="ru-RU" sz="2800" b="1" dirty="0" err="1"/>
              <a:t>паратгормоном</a:t>
            </a:r>
            <a:r>
              <a:rPr lang="ru-RU" sz="2800" b="1" dirty="0"/>
              <a:t> і </a:t>
            </a:r>
            <a:r>
              <a:rPr lang="ru-RU" sz="2800" b="1" dirty="0" err="1"/>
              <a:t>кальцитоніном</a:t>
            </a:r>
            <a:r>
              <a:rPr lang="ru-RU" sz="2800" b="1" dirty="0"/>
              <a:t> в </a:t>
            </a:r>
            <a:r>
              <a:rPr lang="ru-RU" sz="2800" b="1" dirty="0" err="1"/>
              <a:t>підтримці</a:t>
            </a:r>
            <a:r>
              <a:rPr lang="ru-RU" sz="2800" b="1" dirty="0"/>
              <a:t> фосфорно-</a:t>
            </a:r>
            <a:r>
              <a:rPr lang="ru-RU" sz="2800" b="1" dirty="0" err="1"/>
              <a:t>кальцієвого</a:t>
            </a:r>
            <a:r>
              <a:rPr lang="ru-RU" sz="2800" b="1" dirty="0"/>
              <a:t> гомеостазу </a:t>
            </a:r>
            <a:r>
              <a:rPr lang="ru-RU" sz="2800" b="1" dirty="0" err="1"/>
              <a:t>велику</a:t>
            </a:r>
            <a:r>
              <a:rPr lang="ru-RU" sz="2800" b="1" dirty="0"/>
              <a:t> участь </a:t>
            </a:r>
            <a:r>
              <a:rPr lang="ru-RU" sz="2800" b="1" dirty="0" err="1"/>
              <a:t>бере</a:t>
            </a:r>
            <a:r>
              <a:rPr lang="ru-RU" sz="2800" b="1" dirty="0"/>
              <a:t> </a:t>
            </a:r>
            <a:r>
              <a:rPr lang="ru-RU" sz="2800" b="1" dirty="0" err="1"/>
              <a:t>вітамін</a:t>
            </a:r>
            <a:r>
              <a:rPr lang="ru-RU" sz="2800" b="1" dirty="0"/>
              <a:t> </a:t>
            </a:r>
            <a:r>
              <a:rPr lang="en-US" sz="2800" b="1" dirty="0"/>
              <a:t>D (D-</a:t>
            </a:r>
            <a:r>
              <a:rPr lang="ru-RU" sz="2800" b="1" dirty="0"/>
              <a:t>гормон, </a:t>
            </a:r>
            <a:r>
              <a:rPr lang="ru-RU" sz="2800" b="1" dirty="0" err="1"/>
              <a:t>холекальциферол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</a:t>
            </a:r>
            <a:r>
              <a:rPr lang="ru-RU" sz="2800" b="1" dirty="0" err="1"/>
              <a:t>вітамін</a:t>
            </a:r>
            <a:r>
              <a:rPr lang="ru-RU" sz="2800" b="1" dirty="0"/>
              <a:t> </a:t>
            </a:r>
            <a:r>
              <a:rPr lang="en-US" sz="2800" b="1" dirty="0"/>
              <a:t>D3).</a:t>
            </a:r>
            <a:endParaRPr lang="ru-RU" sz="2000" b="1" dirty="0"/>
          </a:p>
          <a:p>
            <a:endParaRPr lang="ru-RU" sz="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2257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5" cy="6480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Гормони</a:t>
            </a:r>
            <a:r>
              <a:rPr lang="ru-RU" dirty="0"/>
              <a:t> кори </a:t>
            </a:r>
            <a:r>
              <a:rPr lang="ru-RU" dirty="0" err="1"/>
              <a:t>надниркових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99592" y="836712"/>
            <a:ext cx="8244408" cy="5832648"/>
          </a:xfrm>
        </p:spPr>
        <p:txBody>
          <a:bodyPr>
            <a:normAutofit/>
          </a:bodyPr>
          <a:lstStyle/>
          <a:p>
            <a:r>
              <a:rPr lang="ru-RU" sz="3200" dirty="0"/>
              <a:t>На мембранах </a:t>
            </a:r>
            <a:r>
              <a:rPr lang="ru-RU" sz="3200" dirty="0" err="1"/>
              <a:t>клітин</a:t>
            </a:r>
            <a:r>
              <a:rPr lang="ru-RU" sz="3200" dirty="0"/>
              <a:t>, </a:t>
            </a:r>
            <a:r>
              <a:rPr lang="ru-RU" sz="3200" dirty="0" err="1"/>
              <a:t>чутливих</a:t>
            </a:r>
            <a:r>
              <a:rPr lang="ru-RU" sz="3200" dirty="0"/>
              <a:t> до кортизолу, </a:t>
            </a:r>
            <a:r>
              <a:rPr lang="ru-RU" sz="3200" dirty="0" err="1"/>
              <a:t>виявлено</a:t>
            </a:r>
            <a:r>
              <a:rPr lang="ru-RU" sz="3200" dirty="0"/>
              <a:t> </a:t>
            </a:r>
            <a:r>
              <a:rPr lang="ru-RU" sz="3200" dirty="0" err="1"/>
              <a:t>кілька</a:t>
            </a:r>
            <a:r>
              <a:rPr lang="ru-RU" sz="3200" dirty="0"/>
              <a:t> </a:t>
            </a:r>
            <a:r>
              <a:rPr lang="ru-RU" sz="3200" dirty="0" err="1"/>
              <a:t>типів</a:t>
            </a:r>
            <a:r>
              <a:rPr lang="ru-RU" sz="3200" dirty="0"/>
              <a:t> </a:t>
            </a:r>
            <a:r>
              <a:rPr lang="ru-RU" sz="3200" i="1" dirty="0" err="1"/>
              <a:t>рецепторів</a:t>
            </a:r>
            <a:r>
              <a:rPr lang="ru-RU" sz="3200" dirty="0"/>
              <a:t>. «Гормон-</a:t>
            </a:r>
            <a:r>
              <a:rPr lang="ru-RU" sz="3200" dirty="0" err="1"/>
              <a:t>рецепторна</a:t>
            </a:r>
            <a:r>
              <a:rPr lang="ru-RU" sz="3200" dirty="0"/>
              <a:t>» </a:t>
            </a:r>
            <a:r>
              <a:rPr lang="ru-RU" sz="3200" dirty="0" err="1"/>
              <a:t>взаємодія</a:t>
            </a:r>
            <a:r>
              <a:rPr lang="ru-RU" sz="3200" dirty="0"/>
              <a:t> </a:t>
            </a:r>
            <a:r>
              <a:rPr lang="ru-RU" sz="3200" dirty="0" err="1"/>
              <a:t>сприяє</a:t>
            </a:r>
            <a:r>
              <a:rPr lang="ru-RU" sz="3200" dirty="0"/>
              <a:t> </a:t>
            </a:r>
            <a:r>
              <a:rPr lang="ru-RU" sz="3200" dirty="0" err="1"/>
              <a:t>впливу</a:t>
            </a:r>
            <a:r>
              <a:rPr lang="ru-RU" sz="3200" dirty="0"/>
              <a:t> </a:t>
            </a:r>
            <a:r>
              <a:rPr lang="ru-RU" sz="3200" dirty="0" err="1"/>
              <a:t>стероїду</a:t>
            </a:r>
            <a:r>
              <a:rPr lang="ru-RU" sz="3200" dirty="0"/>
              <a:t> на </a:t>
            </a:r>
            <a:r>
              <a:rPr lang="ru-RU" sz="3200" dirty="0" err="1"/>
              <a:t>транскрипцію</a:t>
            </a:r>
            <a:r>
              <a:rPr lang="ru-RU" sz="3200" dirty="0"/>
              <a:t> РНК, синтез </a:t>
            </a:r>
            <a:r>
              <a:rPr lang="ru-RU" sz="3200" dirty="0" err="1"/>
              <a:t>нових</a:t>
            </a:r>
            <a:r>
              <a:rPr lang="ru-RU" sz="3200" dirty="0"/>
              <a:t> </a:t>
            </a:r>
            <a:r>
              <a:rPr lang="ru-RU" sz="3200" dirty="0" err="1"/>
              <a:t>білків</a:t>
            </a:r>
            <a:r>
              <a:rPr lang="ru-RU" sz="3200" dirty="0"/>
              <a:t>, </a:t>
            </a:r>
            <a:r>
              <a:rPr lang="ru-RU" sz="3200" dirty="0" err="1"/>
              <a:t>чим</a:t>
            </a:r>
            <a:r>
              <a:rPr lang="ru-RU" sz="3200" dirty="0"/>
              <a:t> і </a:t>
            </a:r>
            <a:r>
              <a:rPr lang="ru-RU" sz="3200" dirty="0" err="1"/>
              <a:t>забезпечується</a:t>
            </a:r>
            <a:r>
              <a:rPr lang="ru-RU" sz="3200" dirty="0"/>
              <a:t> </a:t>
            </a:r>
            <a:r>
              <a:rPr lang="ru-RU" sz="3200" dirty="0" err="1"/>
              <a:t>різноманітність</a:t>
            </a:r>
            <a:r>
              <a:rPr lang="ru-RU" sz="3200" dirty="0"/>
              <a:t> </a:t>
            </a:r>
            <a:r>
              <a:rPr lang="ru-RU" sz="3200" dirty="0" err="1"/>
              <a:t>впливів</a:t>
            </a:r>
            <a:r>
              <a:rPr lang="ru-RU" sz="3200" dirty="0"/>
              <a:t> гормону.</a:t>
            </a:r>
          </a:p>
          <a:p>
            <a:r>
              <a:rPr lang="ru-RU" sz="3200" dirty="0"/>
              <a:t> Даний </a:t>
            </a:r>
            <a:r>
              <a:rPr lang="ru-RU" sz="3200" dirty="0" err="1"/>
              <a:t>ефект</a:t>
            </a:r>
            <a:r>
              <a:rPr lang="ru-RU" sz="3200" dirty="0"/>
              <a:t> гормону </a:t>
            </a:r>
            <a:r>
              <a:rPr lang="ru-RU" sz="3200" dirty="0" err="1"/>
              <a:t>проявляється</a:t>
            </a:r>
            <a:r>
              <a:rPr lang="ru-RU" sz="3200" dirty="0"/>
              <a:t> і при </a:t>
            </a:r>
            <a:r>
              <a:rPr lang="ru-RU" sz="3200" dirty="0" err="1" smtClean="0"/>
              <a:t>ембріональному</a:t>
            </a:r>
            <a:r>
              <a:rPr lang="ru-RU" sz="3200" dirty="0" smtClean="0"/>
              <a:t> </a:t>
            </a:r>
            <a:r>
              <a:rPr lang="ru-RU" sz="3200" dirty="0" err="1"/>
              <a:t>диференціювання</a:t>
            </a:r>
            <a:r>
              <a:rPr lang="ru-RU" sz="3200" dirty="0"/>
              <a:t>. </a:t>
            </a:r>
            <a:endParaRPr lang="uk-UA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04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4248472" cy="864096"/>
          </a:xfrm>
        </p:spPr>
        <p:txBody>
          <a:bodyPr>
            <a:normAutofit/>
          </a:bodyPr>
          <a:lstStyle/>
          <a:p>
            <a:r>
              <a:rPr lang="ru-RU" dirty="0"/>
              <a:t>НАДНИРНИКИ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0381"/>
            <a:ext cx="4419779" cy="52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9992" y="260648"/>
            <a:ext cx="4644008" cy="6480720"/>
          </a:xfrm>
        </p:spPr>
        <p:txBody>
          <a:bodyPr>
            <a:normAutofit lnSpcReduction="10000"/>
          </a:bodyPr>
          <a:lstStyle/>
          <a:p>
            <a:r>
              <a:rPr lang="ru-RU" b="1" dirty="0" err="1"/>
              <a:t>Гормони</a:t>
            </a:r>
            <a:r>
              <a:rPr lang="ru-RU" b="1" dirty="0"/>
              <a:t> кори </a:t>
            </a:r>
            <a:r>
              <a:rPr lang="ru-RU" b="1" dirty="0" err="1"/>
              <a:t>стероїди</a:t>
            </a:r>
            <a:r>
              <a:rPr lang="ru-RU" b="1" dirty="0"/>
              <a:t>.</a:t>
            </a:r>
          </a:p>
          <a:p>
            <a:r>
              <a:rPr lang="ru-RU" b="1" i="1" dirty="0" err="1"/>
              <a:t>Коркова</a:t>
            </a:r>
            <a:r>
              <a:rPr lang="ru-RU" b="1" i="1" dirty="0"/>
              <a:t> </a:t>
            </a:r>
            <a:r>
              <a:rPr lang="ru-RU" b="1" i="1" dirty="0" err="1"/>
              <a:t>речовина</a:t>
            </a:r>
            <a:r>
              <a:rPr lang="ru-RU" b="1" i="1" dirty="0"/>
              <a:t> </a:t>
            </a:r>
            <a:r>
              <a:rPr lang="ru-RU" dirty="0" err="1"/>
              <a:t>регулюється</a:t>
            </a:r>
            <a:r>
              <a:rPr lang="ru-RU" dirty="0"/>
              <a:t> АКТГ </a:t>
            </a:r>
            <a:r>
              <a:rPr lang="ru-RU" dirty="0" err="1"/>
              <a:t>аденогіпофіза</a:t>
            </a:r>
            <a:r>
              <a:rPr lang="ru-RU" dirty="0"/>
              <a:t> (див. Рис.) За принципом </a:t>
            </a:r>
            <a:r>
              <a:rPr lang="ru-RU" dirty="0" err="1"/>
              <a:t>зворотного</a:t>
            </a:r>
            <a:r>
              <a:rPr lang="ru-RU" dirty="0"/>
              <a:t> </a:t>
            </a:r>
            <a:r>
              <a:rPr lang="ru-RU" dirty="0" err="1"/>
              <a:t>зв'язку</a:t>
            </a:r>
            <a:r>
              <a:rPr lang="ru-RU" dirty="0"/>
              <a:t>.</a:t>
            </a:r>
          </a:p>
          <a:p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збільшення</a:t>
            </a:r>
            <a:r>
              <a:rPr lang="ru-RU" dirty="0"/>
              <a:t> кортизолу в </a:t>
            </a:r>
            <a:r>
              <a:rPr lang="ru-RU" dirty="0" err="1"/>
              <a:t>крові</a:t>
            </a:r>
            <a:r>
              <a:rPr lang="ru-RU" dirty="0"/>
              <a:t> через </a:t>
            </a:r>
            <a:r>
              <a:rPr lang="ru-RU" dirty="0" err="1"/>
              <a:t>гіпоталамо-гіпофізарні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гальмує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ж </a:t>
            </a:r>
            <a:r>
              <a:rPr lang="ru-RU" dirty="0" err="1"/>
              <a:t>утворення</a:t>
            </a:r>
            <a:r>
              <a:rPr lang="ru-RU" dirty="0"/>
              <a:t>.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гормону в </a:t>
            </a:r>
            <a:r>
              <a:rPr lang="ru-RU" dirty="0" err="1"/>
              <a:t>крові</a:t>
            </a:r>
            <a:r>
              <a:rPr lang="ru-RU" dirty="0"/>
              <a:t> - </a:t>
            </a:r>
            <a:r>
              <a:rPr lang="ru-RU" dirty="0" err="1"/>
              <a:t>стимулює</a:t>
            </a:r>
            <a:r>
              <a:rPr lang="ru-RU" dirty="0"/>
              <a:t> синтез АКТГ і </a:t>
            </a:r>
            <a:r>
              <a:rPr lang="ru-RU" dirty="0" err="1" smtClean="0"/>
              <a:t>своэ</a:t>
            </a:r>
            <a:r>
              <a:rPr lang="ru-RU" dirty="0" smtClean="0"/>
              <a:t> </a:t>
            </a:r>
            <a:r>
              <a:rPr lang="ru-RU" dirty="0" err="1"/>
              <a:t>утворення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9343A0-06D2-4A03-A8B4-037232C6FAEE}"/>
              </a:ext>
            </a:extLst>
          </p:cNvPr>
          <p:cNvSpPr/>
          <p:nvPr/>
        </p:nvSpPr>
        <p:spPr>
          <a:xfrm>
            <a:off x="2051720" y="3717032"/>
            <a:ext cx="1584176" cy="2160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/>
              <a:t>Аденогіпофіз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7632C0-BE88-42F4-AAA6-60C2DFBC4B54}"/>
              </a:ext>
            </a:extLst>
          </p:cNvPr>
          <p:cNvSpPr/>
          <p:nvPr/>
        </p:nvSpPr>
        <p:spPr>
          <a:xfrm>
            <a:off x="2929461" y="5733256"/>
            <a:ext cx="1412869" cy="4256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Кора наднирників</a:t>
            </a:r>
            <a:endParaRPr lang="ru-RU" sz="16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2F8F568-CE30-4F99-89C2-1AA06A35D13D}"/>
              </a:ext>
            </a:extLst>
          </p:cNvPr>
          <p:cNvSpPr/>
          <p:nvPr/>
        </p:nvSpPr>
        <p:spPr>
          <a:xfrm>
            <a:off x="62787" y="5733256"/>
            <a:ext cx="1196845" cy="4256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Системний вплив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681C05-5531-4354-A083-20EC23C244EC}"/>
              </a:ext>
            </a:extLst>
          </p:cNvPr>
          <p:cNvSpPr/>
          <p:nvPr/>
        </p:nvSpPr>
        <p:spPr>
          <a:xfrm>
            <a:off x="653419" y="1448780"/>
            <a:ext cx="1196845" cy="4256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Аференти</a:t>
            </a:r>
            <a:r>
              <a:rPr lang="uk-UA" sz="1600" b="1" dirty="0"/>
              <a:t> від ЯСТ</a:t>
            </a:r>
            <a:endParaRPr lang="ru-RU" sz="16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4B9AA7-BF02-4DFD-873B-47439F1B129E}"/>
              </a:ext>
            </a:extLst>
          </p:cNvPr>
          <p:cNvSpPr/>
          <p:nvPr/>
        </p:nvSpPr>
        <p:spPr>
          <a:xfrm>
            <a:off x="2389401" y="1043247"/>
            <a:ext cx="2110591" cy="513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Емоції через </a:t>
            </a:r>
            <a:r>
              <a:rPr lang="uk-UA" sz="1600" b="1" dirty="0" err="1"/>
              <a:t>лімбічну</a:t>
            </a:r>
            <a:r>
              <a:rPr lang="uk-UA" sz="1600" b="1" dirty="0"/>
              <a:t> систему</a:t>
            </a:r>
            <a:endParaRPr lang="ru-RU" sz="16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6EA433-2FC8-43F3-9177-997BE0F996B2}"/>
              </a:ext>
            </a:extLst>
          </p:cNvPr>
          <p:cNvSpPr/>
          <p:nvPr/>
        </p:nvSpPr>
        <p:spPr>
          <a:xfrm>
            <a:off x="2929460" y="1628800"/>
            <a:ext cx="1722931" cy="513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Добові ритми (день-ніч)</a:t>
            </a:r>
            <a:endParaRPr lang="ru-RU" sz="16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90A95F-17BF-4F79-B8CA-0BADB2A02C80}"/>
              </a:ext>
            </a:extLst>
          </p:cNvPr>
          <p:cNvSpPr/>
          <p:nvPr/>
        </p:nvSpPr>
        <p:spPr>
          <a:xfrm>
            <a:off x="2448022" y="2458924"/>
            <a:ext cx="1383995" cy="433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Гіпоталамус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815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2656"/>
            <a:ext cx="3816350" cy="792882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dirty="0" err="1">
                <a:latin typeface="+mn-lt"/>
              </a:rPr>
              <a:t>Циркадний</a:t>
            </a:r>
            <a:r>
              <a:rPr lang="ru-RU" sz="2800" dirty="0">
                <a:latin typeface="+mn-lt"/>
              </a:rPr>
              <a:t> ритм </a:t>
            </a:r>
            <a:r>
              <a:rPr lang="ru-RU" sz="2800" dirty="0" err="1">
                <a:latin typeface="+mn-lt"/>
              </a:rPr>
              <a:t>продукції</a:t>
            </a:r>
            <a:r>
              <a:rPr lang="ru-RU" sz="2800" dirty="0">
                <a:latin typeface="+mn-lt"/>
              </a:rPr>
              <a:t> кортизолу </a:t>
            </a:r>
          </a:p>
        </p:txBody>
      </p:sp>
      <p:pic>
        <p:nvPicPr>
          <p:cNvPr id="1741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404664"/>
            <a:ext cx="4032448" cy="23919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132856"/>
            <a:ext cx="35283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/>
              <a:t>збільшення</a:t>
            </a:r>
            <a:r>
              <a:rPr lang="ru-RU" sz="3200" dirty="0"/>
              <a:t> </a:t>
            </a:r>
            <a:r>
              <a:rPr lang="ru-RU" sz="3200" dirty="0" err="1"/>
              <a:t>секреції</a:t>
            </a:r>
            <a:r>
              <a:rPr lang="ru-RU" sz="3200" dirty="0"/>
              <a:t> кортизолу </a:t>
            </a:r>
            <a:r>
              <a:rPr lang="ru-RU" sz="3200" dirty="0" err="1"/>
              <a:t>відбувається</a:t>
            </a:r>
            <a:r>
              <a:rPr lang="ru-RU" sz="3200" dirty="0"/>
              <a:t> при </a:t>
            </a:r>
            <a:r>
              <a:rPr lang="ru-RU" sz="3200" dirty="0" err="1"/>
              <a:t>фізичному</a:t>
            </a:r>
            <a:r>
              <a:rPr lang="ru-RU" sz="3200" dirty="0"/>
              <a:t> </a:t>
            </a:r>
            <a:r>
              <a:rPr lang="ru-RU" sz="3200" dirty="0" err="1"/>
              <a:t>навантаженні</a:t>
            </a:r>
            <a:r>
              <a:rPr lang="ru-RU" sz="3200" dirty="0"/>
              <a:t>, </a:t>
            </a:r>
            <a:r>
              <a:rPr lang="ru-RU" sz="3200" dirty="0" err="1"/>
              <a:t>стресі</a:t>
            </a:r>
            <a:r>
              <a:rPr lang="ru-RU" sz="3200" dirty="0"/>
              <a:t>, </a:t>
            </a:r>
            <a:r>
              <a:rPr lang="ru-RU" sz="3200" dirty="0" err="1"/>
              <a:t>депресії</a:t>
            </a:r>
            <a:r>
              <a:rPr lang="ru-RU" sz="3200" dirty="0"/>
              <a:t>, </a:t>
            </a:r>
            <a:r>
              <a:rPr lang="ru-RU" sz="3200" dirty="0" err="1"/>
              <a:t>голодуванні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055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/>
          </a:bodyPr>
          <a:lstStyle/>
          <a:p>
            <a:r>
              <a:rPr lang="ru-RU" sz="3200" dirty="0" err="1"/>
              <a:t>Мінералокортикоїди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8712968" cy="1152128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Мінералкортикоїди</a:t>
            </a:r>
            <a:r>
              <a:rPr lang="ru-RU" dirty="0"/>
              <a:t> (альдостерон) </a:t>
            </a:r>
            <a:r>
              <a:rPr lang="ru-RU" dirty="0" err="1"/>
              <a:t>секретується</a:t>
            </a:r>
            <a:r>
              <a:rPr lang="ru-RU" dirty="0"/>
              <a:t> в </a:t>
            </a:r>
            <a:r>
              <a:rPr lang="ru-RU" dirty="0" err="1"/>
              <a:t>клубочкової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 кори.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2204864"/>
            <a:ext cx="8820472" cy="4248472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клубочкової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регуляцією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АКТГ, а й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/>
              <a:t>. До них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периферичні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, як </a:t>
            </a:r>
            <a:r>
              <a:rPr lang="ru-RU" dirty="0" err="1"/>
              <a:t>ангіотензин</a:t>
            </a:r>
            <a:r>
              <a:rPr lang="ru-RU" dirty="0"/>
              <a:t> </a:t>
            </a:r>
            <a:r>
              <a:rPr lang="en-US" dirty="0"/>
              <a:t>II, </a:t>
            </a:r>
            <a:r>
              <a:rPr lang="ru-RU" dirty="0"/>
              <a:t>простагландин Е,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концентрація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К + і </a:t>
            </a:r>
            <a:r>
              <a:rPr lang="ru-RU" dirty="0" err="1"/>
              <a:t>низька</a:t>
            </a:r>
            <a:r>
              <a:rPr lang="ru-RU" dirty="0"/>
              <a:t> - </a:t>
            </a:r>
            <a:r>
              <a:rPr lang="en-US" dirty="0"/>
              <a:t>Na +.</a:t>
            </a:r>
          </a:p>
          <a:p>
            <a:r>
              <a:rPr lang="ru-RU" dirty="0"/>
              <a:t>І </a:t>
            </a:r>
            <a:r>
              <a:rPr lang="ru-RU" dirty="0" err="1"/>
              <a:t>хоча</a:t>
            </a:r>
            <a:r>
              <a:rPr lang="ru-RU" dirty="0"/>
              <a:t> в </a:t>
            </a:r>
            <a:r>
              <a:rPr lang="ru-RU" dirty="0" err="1"/>
              <a:t>нормі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клубочкової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чутливі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ангіотензину</a:t>
            </a:r>
            <a:r>
              <a:rPr lang="ru-RU" dirty="0"/>
              <a:t> </a:t>
            </a:r>
            <a:r>
              <a:rPr lang="en-US" dirty="0"/>
              <a:t>II, </a:t>
            </a:r>
            <a:r>
              <a:rPr lang="ru-RU" dirty="0" err="1"/>
              <a:t>ніж</a:t>
            </a:r>
            <a:r>
              <a:rPr lang="ru-RU" dirty="0"/>
              <a:t> АКТГ, але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цілісного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для </a:t>
            </a:r>
            <a:r>
              <a:rPr lang="ru-RU" dirty="0" err="1" smtClean="0"/>
              <a:t>утворення</a:t>
            </a:r>
            <a:r>
              <a:rPr lang="ru-RU" dirty="0" smtClean="0"/>
              <a:t> </a:t>
            </a:r>
            <a:r>
              <a:rPr lang="ru-RU" dirty="0" err="1"/>
              <a:t>мінералкортикоїдів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вплив</a:t>
            </a:r>
            <a:r>
              <a:rPr lang="ru-RU" dirty="0"/>
              <a:t> АКТГ (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синергізму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262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915816" y="392114"/>
            <a:ext cx="562493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гормони</a:t>
            </a:r>
            <a:r>
              <a:rPr lang="ru-RU" sz="2400" dirty="0"/>
              <a:t> </a:t>
            </a:r>
            <a:r>
              <a:rPr lang="ru-RU" sz="2400" dirty="0" err="1"/>
              <a:t>виділяються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</a:t>
            </a:r>
            <a:r>
              <a:rPr lang="ru-RU" sz="2400" dirty="0" err="1"/>
              <a:t>симпатичних</a:t>
            </a:r>
            <a:r>
              <a:rPr lang="ru-RU" sz="2400" dirty="0"/>
              <a:t> </a:t>
            </a:r>
            <a:r>
              <a:rPr lang="ru-RU" sz="2400" dirty="0" err="1"/>
              <a:t>нервів</a:t>
            </a:r>
            <a:r>
              <a:rPr lang="ru-RU" sz="2400" dirty="0"/>
              <a:t> і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виділення</a:t>
            </a:r>
            <a:r>
              <a:rPr lang="ru-RU" sz="2400" dirty="0"/>
              <a:t> є пусковою </a:t>
            </a:r>
            <a:r>
              <a:rPr lang="ru-RU" sz="2400" dirty="0" err="1"/>
              <a:t>ланкою</a:t>
            </a:r>
            <a:r>
              <a:rPr lang="ru-RU" sz="2400" dirty="0"/>
              <a:t> </a:t>
            </a:r>
            <a:r>
              <a:rPr lang="ru-RU" sz="2400" dirty="0" err="1"/>
              <a:t>емоційно-забарвлених</a:t>
            </a:r>
            <a:r>
              <a:rPr lang="ru-RU" sz="2400" dirty="0"/>
              <a:t> </a:t>
            </a:r>
            <a:r>
              <a:rPr lang="ru-RU" sz="2400" dirty="0" err="1"/>
              <a:t>реакцій</a:t>
            </a:r>
            <a:r>
              <a:rPr lang="ru-RU" sz="2400" dirty="0"/>
              <a:t>.</a:t>
            </a:r>
          </a:p>
          <a:p>
            <a:pPr eaLnBrk="1" hangingPunct="1"/>
            <a:endParaRPr lang="ru-RU" sz="2400" i="1" dirty="0">
              <a:solidFill>
                <a:srgbClr val="FF3300"/>
              </a:solidFill>
            </a:endParaRPr>
          </a:p>
          <a:p>
            <a:pPr eaLnBrk="1" hangingPunct="1"/>
            <a:r>
              <a:rPr lang="ru-RU" sz="2400" i="1" dirty="0" err="1">
                <a:solidFill>
                  <a:srgbClr val="FF3300"/>
                </a:solidFill>
              </a:rPr>
              <a:t>Адреналін</a:t>
            </a:r>
            <a:r>
              <a:rPr lang="ru-RU" sz="2400" dirty="0"/>
              <a:t> </a:t>
            </a:r>
            <a:r>
              <a:rPr lang="ru-RU" sz="2400" dirty="0" err="1"/>
              <a:t>розширює</a:t>
            </a:r>
            <a:r>
              <a:rPr lang="ru-RU" sz="2400" dirty="0"/>
              <a:t> </a:t>
            </a:r>
            <a:r>
              <a:rPr lang="ru-RU" sz="2400" dirty="0" err="1"/>
              <a:t>судини</a:t>
            </a:r>
            <a:r>
              <a:rPr lang="ru-RU" sz="2400" dirty="0"/>
              <a:t> </a:t>
            </a:r>
            <a:r>
              <a:rPr lang="ru-RU" sz="2400" dirty="0" err="1"/>
              <a:t>серця</a:t>
            </a:r>
            <a:r>
              <a:rPr lang="ru-RU" sz="2400" dirty="0"/>
              <a:t>, </a:t>
            </a:r>
            <a:r>
              <a:rPr lang="ru-RU" sz="2400" dirty="0" err="1"/>
              <a:t>мозку</a:t>
            </a:r>
            <a:r>
              <a:rPr lang="ru-RU" sz="2400" dirty="0"/>
              <a:t> і </a:t>
            </a:r>
            <a:r>
              <a:rPr lang="ru-RU" sz="2400" dirty="0" err="1"/>
              <a:t>м'язів</a:t>
            </a:r>
            <a:r>
              <a:rPr lang="ru-RU" sz="2400" dirty="0"/>
              <a:t>, </a:t>
            </a:r>
            <a:r>
              <a:rPr lang="ru-RU" sz="2400" dirty="0" err="1"/>
              <a:t>звужує</a:t>
            </a:r>
            <a:r>
              <a:rPr lang="ru-RU" sz="2400" dirty="0"/>
              <a:t> </a:t>
            </a:r>
            <a:r>
              <a:rPr lang="ru-RU" sz="2400" dirty="0" err="1"/>
              <a:t>судини</a:t>
            </a:r>
            <a:r>
              <a:rPr lang="ru-RU" sz="2400" dirty="0"/>
              <a:t> </a:t>
            </a:r>
            <a:r>
              <a:rPr lang="ru-RU" sz="2400" dirty="0" err="1"/>
              <a:t>шкіри</a:t>
            </a:r>
            <a:r>
              <a:rPr lang="ru-RU" sz="2400" dirty="0"/>
              <a:t> (</a:t>
            </a:r>
            <a:r>
              <a:rPr lang="ru-RU" sz="2400" dirty="0" err="1"/>
              <a:t>крім</a:t>
            </a:r>
            <a:r>
              <a:rPr lang="ru-RU" sz="2400" dirty="0"/>
              <a:t> </a:t>
            </a:r>
            <a:r>
              <a:rPr lang="ru-RU" sz="2400" dirty="0" err="1"/>
              <a:t>шкіри</a:t>
            </a:r>
            <a:r>
              <a:rPr lang="ru-RU" sz="2400" dirty="0"/>
              <a:t> </a:t>
            </a:r>
            <a:r>
              <a:rPr lang="ru-RU" sz="2400" dirty="0" err="1"/>
              <a:t>обличчя</a:t>
            </a:r>
            <a:r>
              <a:rPr lang="ru-RU" sz="2400" dirty="0"/>
              <a:t>) і кишечника, </a:t>
            </a:r>
            <a:r>
              <a:rPr lang="ru-RU" sz="2400" dirty="0" err="1"/>
              <a:t>підсилює</a:t>
            </a:r>
            <a:r>
              <a:rPr lang="ru-RU" sz="2400" dirty="0"/>
              <a:t> роботу </a:t>
            </a:r>
            <a:r>
              <a:rPr lang="ru-RU" sz="2400" dirty="0" err="1"/>
              <a:t>серця</a:t>
            </a:r>
            <a:r>
              <a:rPr lang="ru-RU" sz="2400" dirty="0"/>
              <a:t>, </a:t>
            </a:r>
            <a:r>
              <a:rPr lang="ru-RU" sz="2400" dirty="0" err="1"/>
              <a:t>призводить</a:t>
            </a:r>
            <a:r>
              <a:rPr lang="ru-RU" sz="2400" dirty="0"/>
              <a:t> до </a:t>
            </a:r>
            <a:r>
              <a:rPr lang="ru-RU" sz="2400" dirty="0" err="1"/>
              <a:t>розпаду</a:t>
            </a:r>
            <a:r>
              <a:rPr lang="ru-RU" sz="2400" dirty="0"/>
              <a:t> </a:t>
            </a:r>
            <a:r>
              <a:rPr lang="ru-RU" sz="2400" dirty="0" err="1"/>
              <a:t>глікогену</a:t>
            </a:r>
            <a:r>
              <a:rPr lang="ru-RU" sz="2400" dirty="0"/>
              <a:t> і </a:t>
            </a:r>
            <a:r>
              <a:rPr lang="ru-RU" sz="2400" dirty="0" err="1"/>
              <a:t>виведенню</a:t>
            </a:r>
            <a:r>
              <a:rPr lang="ru-RU" sz="2400" dirty="0"/>
              <a:t> </a:t>
            </a:r>
            <a:r>
              <a:rPr lang="ru-RU" sz="2400" dirty="0" err="1"/>
              <a:t>глюкози</a:t>
            </a:r>
            <a:r>
              <a:rPr lang="ru-RU" sz="2400" dirty="0"/>
              <a:t> в кров, </a:t>
            </a:r>
            <a:r>
              <a:rPr lang="ru-RU" sz="2400" dirty="0" err="1"/>
              <a:t>тобто</a:t>
            </a:r>
            <a:r>
              <a:rPr lang="ru-RU" sz="2400" dirty="0"/>
              <a:t> </a:t>
            </a:r>
            <a:r>
              <a:rPr lang="ru-RU" sz="2400" dirty="0" err="1"/>
              <a:t>діє</a:t>
            </a:r>
            <a:r>
              <a:rPr lang="ru-RU" sz="2400" dirty="0"/>
              <a:t> як симпатична НС.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ru-RU" sz="2400" i="1" dirty="0" err="1">
                <a:solidFill>
                  <a:srgbClr val="FF3300"/>
                </a:solidFill>
              </a:rPr>
              <a:t>Норадреналін</a:t>
            </a:r>
            <a:r>
              <a:rPr lang="ru-RU" sz="2400" dirty="0"/>
              <a:t> </a:t>
            </a:r>
            <a:r>
              <a:rPr lang="ru-RU" sz="2400" dirty="0" err="1"/>
              <a:t>викликає</a:t>
            </a:r>
            <a:r>
              <a:rPr lang="ru-RU" sz="2400" dirty="0"/>
              <a:t> </a:t>
            </a:r>
            <a:r>
              <a:rPr lang="ru-RU" sz="2400" dirty="0" err="1"/>
              <a:t>ті</a:t>
            </a:r>
            <a:r>
              <a:rPr lang="ru-RU" sz="2400" dirty="0"/>
              <a:t> ж </a:t>
            </a:r>
            <a:r>
              <a:rPr lang="ru-RU" sz="2400" dirty="0" err="1"/>
              <a:t>ефекти</a:t>
            </a:r>
            <a:r>
              <a:rPr lang="ru-RU" sz="2400" dirty="0"/>
              <a:t>, але </a:t>
            </a:r>
            <a:r>
              <a:rPr lang="ru-RU" sz="2400" dirty="0" err="1"/>
              <a:t>викликає</a:t>
            </a:r>
            <a:r>
              <a:rPr lang="ru-RU" sz="2400" dirty="0"/>
              <a:t> </a:t>
            </a:r>
            <a:r>
              <a:rPr lang="ru-RU" sz="2400" dirty="0" err="1"/>
              <a:t>звуження</a:t>
            </a:r>
            <a:r>
              <a:rPr lang="ru-RU" sz="2400" dirty="0"/>
              <a:t>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судин</a:t>
            </a:r>
            <a:r>
              <a:rPr lang="ru-RU" sz="2400" dirty="0"/>
              <a:t>.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200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/>
              <a:t>Наднирники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89536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Гормони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мозкової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речовини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надниркових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залоз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836712"/>
            <a:ext cx="6120680" cy="583264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 У </a:t>
            </a:r>
            <a:r>
              <a:rPr lang="ru-RU" sz="2400" dirty="0" err="1"/>
              <a:t>надниркових</a:t>
            </a:r>
            <a:r>
              <a:rPr lang="ru-RU" sz="2400" dirty="0"/>
              <a:t> </a:t>
            </a:r>
            <a:r>
              <a:rPr lang="ru-RU" sz="2400" dirty="0" err="1"/>
              <a:t>залозах</a:t>
            </a:r>
            <a:r>
              <a:rPr lang="ru-RU" sz="2400" dirty="0"/>
              <a:t> </a:t>
            </a:r>
            <a:r>
              <a:rPr lang="ru-RU" sz="2400" dirty="0" err="1"/>
              <a:t>виділяється</a:t>
            </a:r>
            <a:r>
              <a:rPr lang="ru-RU" sz="2400" dirty="0"/>
              <a:t> </a:t>
            </a:r>
            <a:r>
              <a:rPr lang="ru-RU" sz="2400" dirty="0" err="1"/>
              <a:t>суміш</a:t>
            </a:r>
            <a:r>
              <a:rPr lang="ru-RU" sz="2400" dirty="0"/>
              <a:t> </a:t>
            </a:r>
            <a:r>
              <a:rPr lang="ru-RU" sz="2400" b="1" i="1" dirty="0" err="1"/>
              <a:t>катехоламінів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складається</a:t>
            </a:r>
            <a:r>
              <a:rPr lang="ru-RU" sz="2400" dirty="0"/>
              <a:t> з </a:t>
            </a:r>
            <a:r>
              <a:rPr lang="ru-RU" sz="2400" b="1" i="1" dirty="0" err="1"/>
              <a:t>адреналіну</a:t>
            </a:r>
            <a:r>
              <a:rPr lang="ru-RU" sz="2400" dirty="0"/>
              <a:t> (</a:t>
            </a:r>
            <a:r>
              <a:rPr lang="ru-RU" sz="2400" dirty="0" err="1"/>
              <a:t>близько</a:t>
            </a:r>
            <a:r>
              <a:rPr lang="ru-RU" sz="2400" dirty="0"/>
              <a:t> 80%) і </a:t>
            </a:r>
            <a:r>
              <a:rPr lang="ru-RU" sz="2400" b="1" i="1" dirty="0" err="1"/>
              <a:t>норадреналіну</a:t>
            </a:r>
            <a:r>
              <a:rPr lang="ru-RU" sz="2400" dirty="0"/>
              <a:t> (</a:t>
            </a:r>
            <a:r>
              <a:rPr lang="ru-RU" sz="2400" dirty="0" err="1"/>
              <a:t>близько</a:t>
            </a:r>
            <a:r>
              <a:rPr lang="ru-RU" sz="2400" dirty="0"/>
              <a:t> 20%).</a:t>
            </a:r>
          </a:p>
          <a:p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співвідношення</a:t>
            </a:r>
            <a:r>
              <a:rPr lang="ru-RU" sz="2400" dirty="0"/>
              <a:t> у </a:t>
            </a:r>
            <a:r>
              <a:rPr lang="ru-RU" sz="2400" dirty="0" err="1"/>
              <a:t>деяких</a:t>
            </a:r>
            <a:r>
              <a:rPr lang="ru-RU" sz="2400" dirty="0"/>
              <a:t> людей </a:t>
            </a:r>
            <a:r>
              <a:rPr lang="ru-RU" sz="2400" dirty="0" err="1"/>
              <a:t>відрізняється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середнього</a:t>
            </a:r>
            <a:r>
              <a:rPr lang="ru-RU" sz="2400" dirty="0"/>
              <a:t>: </a:t>
            </a:r>
            <a:r>
              <a:rPr lang="ru-RU" sz="2400" dirty="0" err="1"/>
              <a:t>може</a:t>
            </a:r>
            <a:r>
              <a:rPr lang="ru-RU" sz="2400" dirty="0"/>
              <a:t> бути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підвищене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понижене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 </a:t>
            </a:r>
            <a:r>
              <a:rPr lang="ru-RU" sz="2400" dirty="0" err="1"/>
              <a:t>норадреналіну</a:t>
            </a:r>
            <a:r>
              <a:rPr lang="ru-RU" sz="2400" dirty="0"/>
              <a:t>. </a:t>
            </a:r>
            <a:r>
              <a:rPr lang="ru-RU" sz="2400" dirty="0" err="1"/>
              <a:t>Норадреналін</a:t>
            </a:r>
            <a:r>
              <a:rPr lang="ru-RU" sz="2400" dirty="0"/>
              <a:t> образно </a:t>
            </a:r>
            <a:r>
              <a:rPr lang="ru-RU" sz="2400" dirty="0" err="1"/>
              <a:t>називають</a:t>
            </a:r>
            <a:r>
              <a:rPr lang="ru-RU" sz="2400" dirty="0"/>
              <a:t> гормоном "лева", а </a:t>
            </a:r>
            <a:r>
              <a:rPr lang="ru-RU" sz="2400" dirty="0" err="1"/>
              <a:t>адреналін</a:t>
            </a:r>
            <a:r>
              <a:rPr lang="ru-RU" sz="2400" dirty="0"/>
              <a:t> - гормоном "кролика" (у </a:t>
            </a:r>
            <a:r>
              <a:rPr lang="ru-RU" sz="2400" dirty="0" err="1"/>
              <a:t>кроликів</a:t>
            </a:r>
            <a:r>
              <a:rPr lang="ru-RU" sz="2400" dirty="0"/>
              <a:t> з </a:t>
            </a:r>
            <a:r>
              <a:rPr lang="ru-RU" sz="2400" dirty="0" err="1"/>
              <a:t>надниркових</a:t>
            </a:r>
            <a:r>
              <a:rPr lang="ru-RU" sz="2400" dirty="0"/>
              <a:t> </a:t>
            </a:r>
            <a:r>
              <a:rPr lang="ru-RU" sz="2400" dirty="0" err="1"/>
              <a:t>залоз</a:t>
            </a:r>
            <a:r>
              <a:rPr lang="ru-RU" sz="2400" dirty="0"/>
              <a:t> </a:t>
            </a:r>
            <a:r>
              <a:rPr lang="ru-RU" sz="2400" dirty="0" err="1"/>
              <a:t>виділяється</a:t>
            </a:r>
            <a:r>
              <a:rPr lang="ru-RU" sz="2400" dirty="0"/>
              <a:t> </a:t>
            </a:r>
            <a:r>
              <a:rPr lang="ru-RU" sz="2400" dirty="0" err="1"/>
              <a:t>майже</a:t>
            </a:r>
            <a:r>
              <a:rPr lang="ru-RU" sz="2400" dirty="0"/>
              <a:t> </a:t>
            </a:r>
            <a:r>
              <a:rPr lang="ru-RU" sz="2400" dirty="0" err="1"/>
              <a:t>виключно</a:t>
            </a:r>
            <a:r>
              <a:rPr lang="ru-RU" sz="2400" dirty="0"/>
              <a:t> </a:t>
            </a:r>
            <a:r>
              <a:rPr lang="ru-RU" sz="2400" dirty="0" err="1"/>
              <a:t>адреналін</a:t>
            </a:r>
            <a:r>
              <a:rPr lang="ru-RU" sz="2400" dirty="0"/>
              <a:t>, а у </a:t>
            </a:r>
            <a:r>
              <a:rPr lang="ru-RU" sz="2400" dirty="0" err="1"/>
              <a:t>хижаків</a:t>
            </a:r>
            <a:r>
              <a:rPr lang="ru-RU" sz="2400" dirty="0"/>
              <a:t>, </a:t>
            </a:r>
            <a:r>
              <a:rPr lang="ru-RU" sz="2400" dirty="0" err="1"/>
              <a:t>китів</a:t>
            </a:r>
            <a:r>
              <a:rPr lang="ru-RU" sz="2400" dirty="0"/>
              <a:t>, </a:t>
            </a:r>
            <a:r>
              <a:rPr lang="ru-RU" sz="2400" dirty="0" err="1"/>
              <a:t>більшу</a:t>
            </a:r>
            <a:r>
              <a:rPr lang="ru-RU" sz="2400" dirty="0"/>
              <a:t> </a:t>
            </a:r>
            <a:r>
              <a:rPr lang="ru-RU" sz="2400" dirty="0" err="1"/>
              <a:t>частину</a:t>
            </a:r>
            <a:r>
              <a:rPr lang="ru-RU" sz="2400" dirty="0"/>
              <a:t> становить </a:t>
            </a:r>
            <a:r>
              <a:rPr lang="ru-RU" sz="2400" dirty="0" err="1"/>
              <a:t>норадреналін</a:t>
            </a:r>
            <a:r>
              <a:rPr lang="ru-RU" sz="2400" dirty="0"/>
              <a:t>).</a:t>
            </a:r>
          </a:p>
          <a:p>
            <a:r>
              <a:rPr lang="ru-RU" sz="2400" dirty="0" err="1"/>
              <a:t>Ці</a:t>
            </a:r>
            <a:r>
              <a:rPr lang="ru-RU" sz="2400" dirty="0"/>
              <a:t> два </a:t>
            </a:r>
            <a:r>
              <a:rPr lang="ru-RU" sz="2400" dirty="0" err="1"/>
              <a:t>катехоламіницц</a:t>
            </a:r>
            <a:r>
              <a:rPr lang="ru-RU" sz="2400" dirty="0"/>
              <a:t> </a:t>
            </a:r>
            <a:r>
              <a:rPr lang="ru-RU" sz="2400" dirty="0" err="1"/>
              <a:t>виробляються</a:t>
            </a:r>
            <a:r>
              <a:rPr lang="ru-RU" sz="2400" dirty="0"/>
              <a:t> з </a:t>
            </a:r>
            <a:r>
              <a:rPr lang="ru-RU" sz="2400" b="1" i="1" dirty="0"/>
              <a:t>тирозину</a:t>
            </a:r>
            <a:r>
              <a:rPr lang="ru-RU" sz="2400" dirty="0"/>
              <a:t> </a:t>
            </a:r>
            <a:r>
              <a:rPr lang="ru-RU" sz="2400" dirty="0" err="1"/>
              <a:t>різними</a:t>
            </a:r>
            <a:r>
              <a:rPr lang="ru-RU" sz="2400" dirty="0"/>
              <a:t> </a:t>
            </a:r>
            <a:r>
              <a:rPr lang="ru-RU" sz="2400" dirty="0" err="1"/>
              <a:t>клітинами</a:t>
            </a:r>
            <a:r>
              <a:rPr lang="ru-RU" sz="2400" dirty="0"/>
              <a:t> </a:t>
            </a:r>
            <a:r>
              <a:rPr lang="ru-RU" sz="2400" dirty="0" err="1"/>
              <a:t>мозкової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 в </a:t>
            </a:r>
            <a:r>
              <a:rPr lang="ru-RU" sz="2400" dirty="0" err="1"/>
              <a:t>кількості</a:t>
            </a:r>
            <a:r>
              <a:rPr lang="ru-RU" sz="2400" dirty="0"/>
              <a:t> 8-10 мг / кг / </a:t>
            </a:r>
            <a:r>
              <a:rPr lang="ru-RU" sz="2400" dirty="0" err="1"/>
              <a:t>хв</a:t>
            </a:r>
            <a:r>
              <a:rPr lang="ru-RU" sz="24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444208" y="980728"/>
            <a:ext cx="2699792" cy="302433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норадреналін</a:t>
            </a:r>
            <a:r>
              <a:rPr lang="ru-RU" sz="2400" b="1" dirty="0">
                <a:solidFill>
                  <a:srgbClr val="FF0000"/>
                </a:solidFill>
              </a:rPr>
              <a:t> - гормон </a:t>
            </a:r>
            <a:r>
              <a:rPr lang="ru-RU" sz="2400" b="1" dirty="0" err="1">
                <a:solidFill>
                  <a:srgbClr val="FF0000"/>
                </a:solidFill>
              </a:rPr>
              <a:t>люті</a:t>
            </a:r>
            <a:r>
              <a:rPr lang="ru-RU" sz="2400" b="1" dirty="0">
                <a:solidFill>
                  <a:srgbClr val="FF0000"/>
                </a:solidFill>
              </a:rPr>
              <a:t>, а </a:t>
            </a:r>
            <a:r>
              <a:rPr lang="ru-RU" sz="2400" b="1" dirty="0" err="1">
                <a:solidFill>
                  <a:srgbClr val="FF0000"/>
                </a:solidFill>
              </a:rPr>
              <a:t>адреналін</a:t>
            </a:r>
            <a:r>
              <a:rPr lang="ru-RU" sz="2400" b="1" dirty="0">
                <a:solidFill>
                  <a:srgbClr val="FF0000"/>
                </a:solidFill>
              </a:rPr>
              <a:t> - гормон страху.</a:t>
            </a:r>
          </a:p>
        </p:txBody>
      </p:sp>
    </p:spTree>
    <p:extLst>
      <p:ext uri="{BB962C8B-B14F-4D97-AF65-F5344CB8AC3E}">
        <p14:creationId xmlns:p14="http://schemas.microsoft.com/office/powerpoint/2010/main" val="18777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Регуляція</a:t>
            </a:r>
            <a:r>
              <a:rPr lang="ru-RU" dirty="0"/>
              <a:t> синтезу і </a:t>
            </a:r>
            <a:r>
              <a:rPr lang="ru-RU" dirty="0" err="1"/>
              <a:t>секреції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12777"/>
            <a:ext cx="4502944" cy="488368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утворення</a:t>
            </a:r>
            <a:r>
              <a:rPr lang="ru-RU" b="1" dirty="0"/>
              <a:t>  </a:t>
            </a:r>
            <a:r>
              <a:rPr lang="ru-RU" b="1" dirty="0" err="1"/>
              <a:t>регулюється</a:t>
            </a:r>
            <a:r>
              <a:rPr lang="ru-RU" b="1" dirty="0"/>
              <a:t> </a:t>
            </a:r>
            <a:r>
              <a:rPr lang="ru-RU" b="1" dirty="0" err="1"/>
              <a:t>симпатичними</a:t>
            </a:r>
            <a:r>
              <a:rPr lang="ru-RU" b="1" dirty="0"/>
              <a:t> </a:t>
            </a:r>
            <a:r>
              <a:rPr lang="ru-RU" b="1" dirty="0" err="1"/>
              <a:t>прегангліонарними</a:t>
            </a:r>
            <a:r>
              <a:rPr lang="ru-RU" b="1" dirty="0"/>
              <a:t> волокнами (</a:t>
            </a:r>
            <a:r>
              <a:rPr lang="ru-RU" b="1" dirty="0" err="1"/>
              <a:t>медіатор</a:t>
            </a:r>
            <a:r>
              <a:rPr lang="ru-RU" b="1" dirty="0"/>
              <a:t> - АХ).</a:t>
            </a:r>
          </a:p>
          <a:p>
            <a:r>
              <a:rPr lang="ru-RU" dirty="0" err="1"/>
              <a:t>Мозковий</a:t>
            </a:r>
            <a:r>
              <a:rPr lang="ru-RU" dirty="0"/>
              <a:t> шар </a:t>
            </a:r>
            <a:r>
              <a:rPr lang="ru-RU" dirty="0" err="1"/>
              <a:t>наднирників</a:t>
            </a:r>
            <a:r>
              <a:rPr lang="ru-RU" dirty="0"/>
              <a:t> є </a:t>
            </a:r>
            <a:r>
              <a:rPr lang="ru-RU" dirty="0" err="1">
                <a:solidFill>
                  <a:srgbClr val="FF0000"/>
                </a:solidFill>
              </a:rPr>
              <a:t>видозміненим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симпатичним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ганглієм</a:t>
            </a:r>
            <a:r>
              <a:rPr lang="ru-RU" dirty="0"/>
              <a:t>,</a:t>
            </a:r>
          </a:p>
          <a:p>
            <a:pPr marL="68580" indent="0">
              <a:buNone/>
            </a:pP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спеціалізується</a:t>
            </a:r>
            <a:r>
              <a:rPr lang="ru-RU" dirty="0"/>
              <a:t> на </a:t>
            </a:r>
            <a:r>
              <a:rPr lang="ru-RU" dirty="0" err="1"/>
              <a:t>синтезі</a:t>
            </a:r>
            <a:r>
              <a:rPr lang="ru-RU" dirty="0"/>
              <a:t> </a:t>
            </a:r>
            <a:r>
              <a:rPr lang="ru-RU" dirty="0" err="1"/>
              <a:t>медіатора</a:t>
            </a:r>
            <a:r>
              <a:rPr lang="ru-RU" dirty="0"/>
              <a:t> (гормону) в русло </a:t>
            </a:r>
            <a:r>
              <a:rPr lang="ru-RU" dirty="0" err="1"/>
              <a:t>крові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83126"/>
            <a:ext cx="4752528" cy="528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3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846"/>
            <a:ext cx="87849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</a:t>
            </a:r>
            <a:r>
              <a:rPr lang="ru-RU" sz="2800" dirty="0" err="1"/>
              <a:t>периферії</a:t>
            </a:r>
            <a:r>
              <a:rPr lang="ru-RU" sz="2800" dirty="0"/>
              <a:t> </a:t>
            </a:r>
            <a:r>
              <a:rPr lang="ru-RU" sz="2800" dirty="0" err="1"/>
              <a:t>зазначені</a:t>
            </a:r>
            <a:r>
              <a:rPr lang="ru-RU" sz="2800" dirty="0"/>
              <a:t> </a:t>
            </a:r>
            <a:r>
              <a:rPr lang="ru-RU" sz="2800" dirty="0" err="1"/>
              <a:t>гормони</a:t>
            </a:r>
            <a:r>
              <a:rPr lang="ru-RU" sz="2800" dirty="0"/>
              <a:t> </a:t>
            </a:r>
            <a:r>
              <a:rPr lang="ru-RU" sz="2800" dirty="0" err="1"/>
              <a:t>впливають</a:t>
            </a:r>
            <a:r>
              <a:rPr lang="ru-RU" sz="2800" dirty="0"/>
              <a:t> на </a:t>
            </a:r>
            <a:r>
              <a:rPr lang="ru-RU" sz="2800" dirty="0" err="1"/>
              <a:t>ті</a:t>
            </a:r>
            <a:r>
              <a:rPr lang="ru-RU" sz="2800" dirty="0"/>
              <a:t> ж </a:t>
            </a:r>
            <a:r>
              <a:rPr lang="ru-RU" sz="2800" dirty="0" err="1"/>
              <a:t>ефекторні</a:t>
            </a:r>
            <a:r>
              <a:rPr lang="ru-RU" sz="2800" dirty="0"/>
              <a:t> </a:t>
            </a:r>
            <a:r>
              <a:rPr lang="ru-RU" sz="2800" dirty="0" err="1"/>
              <a:t>структури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і </a:t>
            </a:r>
            <a:r>
              <a:rPr lang="ru-RU" sz="2800" dirty="0" err="1"/>
              <a:t>постгангліонарні</a:t>
            </a:r>
            <a:r>
              <a:rPr lang="ru-RU" sz="2800" dirty="0"/>
              <a:t> </a:t>
            </a:r>
            <a:r>
              <a:rPr lang="ru-RU" sz="2800" dirty="0" err="1"/>
              <a:t>симпатичні</a:t>
            </a:r>
            <a:r>
              <a:rPr lang="ru-RU" sz="2800" dirty="0"/>
              <a:t> </a:t>
            </a:r>
            <a:r>
              <a:rPr lang="ru-RU" sz="2800" dirty="0" err="1"/>
              <a:t>нейрони</a:t>
            </a:r>
            <a:r>
              <a:rPr lang="ru-RU" sz="2800" dirty="0"/>
              <a:t>. </a:t>
            </a:r>
            <a:r>
              <a:rPr lang="ru-RU" sz="2800" dirty="0" err="1"/>
              <a:t>Однак</a:t>
            </a:r>
            <a:r>
              <a:rPr lang="ru-RU" sz="2800" dirty="0"/>
              <a:t>, в </a:t>
            </a:r>
            <a:r>
              <a:rPr lang="ru-RU" sz="2800" dirty="0" err="1"/>
              <a:t>нормі</a:t>
            </a:r>
            <a:r>
              <a:rPr lang="ru-RU" sz="2800" dirty="0"/>
              <a:t> вони </a:t>
            </a:r>
            <a:r>
              <a:rPr lang="ru-RU" sz="2800" dirty="0" err="1"/>
              <a:t>надають</a:t>
            </a:r>
            <a:r>
              <a:rPr lang="ru-RU" sz="2800" dirty="0"/>
              <a:t> </a:t>
            </a:r>
            <a:r>
              <a:rPr lang="ru-RU" sz="2800" dirty="0" err="1"/>
              <a:t>більш</a:t>
            </a:r>
            <a:r>
              <a:rPr lang="ru-RU" sz="2800" dirty="0"/>
              <a:t> </a:t>
            </a:r>
            <a:r>
              <a:rPr lang="ru-RU" sz="2800" dirty="0" err="1"/>
              <a:t>виражений</a:t>
            </a:r>
            <a:r>
              <a:rPr lang="ru-RU" sz="2800" dirty="0"/>
              <a:t> </a:t>
            </a:r>
            <a:r>
              <a:rPr lang="ru-RU" sz="2800" dirty="0" err="1"/>
              <a:t>вплив</a:t>
            </a:r>
            <a:r>
              <a:rPr lang="ru-RU" sz="2800" dirty="0"/>
              <a:t> </a:t>
            </a:r>
            <a:r>
              <a:rPr lang="ru-RU" sz="2800" dirty="0" err="1"/>
              <a:t>лише</a:t>
            </a:r>
            <a:r>
              <a:rPr lang="ru-RU" sz="2800" dirty="0"/>
              <a:t> на </a:t>
            </a:r>
            <a:r>
              <a:rPr lang="ru-RU" sz="2800" dirty="0" err="1"/>
              <a:t>ті</a:t>
            </a:r>
            <a:r>
              <a:rPr lang="ru-RU" sz="2800" dirty="0"/>
              <a:t> </a:t>
            </a:r>
            <a:r>
              <a:rPr lang="ru-RU" sz="2800" dirty="0" err="1"/>
              <a:t>органи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b="1" i="1" u="sng" dirty="0">
                <a:solidFill>
                  <a:srgbClr val="FF0000"/>
                </a:solidFill>
              </a:rPr>
              <a:t>слабо </a:t>
            </a:r>
            <a:r>
              <a:rPr lang="ru-RU" sz="2800" b="1" i="1" u="sng" dirty="0" err="1">
                <a:solidFill>
                  <a:srgbClr val="FF0000"/>
                </a:solidFill>
              </a:rPr>
              <a:t>інервовані</a:t>
            </a:r>
            <a:r>
              <a:rPr lang="ru-RU" sz="2800" b="1" i="1" u="sng" dirty="0">
                <a:solidFill>
                  <a:srgbClr val="FF0000"/>
                </a:solidFill>
              </a:rPr>
              <a:t> </a:t>
            </a:r>
            <a:r>
              <a:rPr lang="ru-RU" sz="2800" b="1" i="1" u="sng" dirty="0" err="1">
                <a:solidFill>
                  <a:srgbClr val="FF0000"/>
                </a:solidFill>
              </a:rPr>
              <a:t>симпатичними</a:t>
            </a:r>
            <a:r>
              <a:rPr lang="ru-RU" sz="2800" b="1" i="1" u="sng" dirty="0">
                <a:solidFill>
                  <a:srgbClr val="FF0000"/>
                </a:solidFill>
              </a:rPr>
              <a:t> нервами</a:t>
            </a:r>
            <a:r>
              <a:rPr lang="ru-RU" sz="2800" dirty="0"/>
              <a:t> (</a:t>
            </a:r>
            <a:r>
              <a:rPr lang="ru-RU" sz="2800" dirty="0" err="1"/>
              <a:t>наприклад</a:t>
            </a:r>
            <a:r>
              <a:rPr lang="ru-RU" sz="2800" dirty="0"/>
              <a:t>, </a:t>
            </a:r>
            <a:r>
              <a:rPr lang="ru-RU" sz="2800" dirty="0" err="1"/>
              <a:t>середню</a:t>
            </a:r>
            <a:r>
              <a:rPr lang="ru-RU" sz="2800" dirty="0"/>
              <a:t> </a:t>
            </a:r>
            <a:r>
              <a:rPr lang="ru-RU" sz="2800" dirty="0" err="1"/>
              <a:t>оболонку</a:t>
            </a:r>
            <a:r>
              <a:rPr lang="ru-RU" sz="2800" dirty="0"/>
              <a:t> </a:t>
            </a:r>
            <a:r>
              <a:rPr lang="ru-RU" sz="2800" dirty="0" err="1"/>
              <a:t>артерії</a:t>
            </a:r>
            <a:r>
              <a:rPr lang="ru-RU" sz="2800" dirty="0"/>
              <a:t>). </a:t>
            </a:r>
            <a:r>
              <a:rPr lang="ru-RU" sz="2800" dirty="0" err="1"/>
              <a:t>Вплив</a:t>
            </a:r>
            <a:r>
              <a:rPr lang="ru-RU" sz="2800" dirty="0"/>
              <a:t> ж на добре </a:t>
            </a:r>
            <a:r>
              <a:rPr lang="ru-RU" sz="2800" dirty="0" err="1"/>
              <a:t>інервовані</a:t>
            </a:r>
            <a:r>
              <a:rPr lang="ru-RU" sz="2800" dirty="0"/>
              <a:t> </a:t>
            </a:r>
            <a:r>
              <a:rPr lang="ru-RU" sz="2800" dirty="0" err="1"/>
              <a:t>симпатичними</a:t>
            </a:r>
            <a:r>
              <a:rPr lang="ru-RU" sz="2800" dirty="0"/>
              <a:t> нервами </a:t>
            </a:r>
            <a:r>
              <a:rPr lang="ru-RU" sz="2800" dirty="0" err="1"/>
              <a:t>органи</a:t>
            </a:r>
            <a:r>
              <a:rPr lang="ru-RU" sz="2800" dirty="0"/>
              <a:t> (</a:t>
            </a:r>
            <a:r>
              <a:rPr lang="ru-RU" sz="2800" dirty="0" err="1"/>
              <a:t>наприклад</a:t>
            </a:r>
            <a:r>
              <a:rPr lang="ru-RU" sz="2800" dirty="0"/>
              <a:t>, на </a:t>
            </a:r>
            <a:r>
              <a:rPr lang="ru-RU" sz="2800" dirty="0" err="1"/>
              <a:t>сім'явивідну</a:t>
            </a:r>
            <a:r>
              <a:rPr lang="ru-RU" sz="2800" dirty="0"/>
              <a:t> протоку) </a:t>
            </a:r>
            <a:r>
              <a:rPr lang="ru-RU" sz="2800" dirty="0" err="1"/>
              <a:t>незначний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Катехоламіни</a:t>
            </a:r>
            <a:r>
              <a:rPr lang="ru-RU" sz="2800" dirty="0"/>
              <a:t> </a:t>
            </a:r>
            <a:r>
              <a:rPr lang="ru-RU" sz="2800" dirty="0" err="1"/>
              <a:t>крові</a:t>
            </a:r>
            <a:r>
              <a:rPr lang="ru-RU" sz="2800" dirty="0"/>
              <a:t>, </a:t>
            </a:r>
            <a:r>
              <a:rPr lang="ru-RU" sz="2800" dirty="0" err="1"/>
              <a:t>головним</a:t>
            </a:r>
            <a:r>
              <a:rPr lang="ru-RU" sz="2800" dirty="0"/>
              <a:t> чином через </a:t>
            </a:r>
            <a:r>
              <a:rPr lang="ru-RU" sz="2800" dirty="0">
                <a:sym typeface="Symbol"/>
              </a:rPr>
              <a:t></a:t>
            </a:r>
            <a:r>
              <a:rPr lang="ru-RU" sz="2800" dirty="0"/>
              <a:t>-</a:t>
            </a:r>
            <a:r>
              <a:rPr lang="ru-RU" sz="2800" dirty="0" err="1"/>
              <a:t>рецептори</a:t>
            </a:r>
            <a:r>
              <a:rPr lang="ru-RU" sz="2800" dirty="0"/>
              <a:t>, "</a:t>
            </a:r>
            <a:r>
              <a:rPr lang="ru-RU" sz="2800" dirty="0" err="1"/>
              <a:t>допомагають</a:t>
            </a:r>
            <a:r>
              <a:rPr lang="ru-RU" sz="2800" dirty="0"/>
              <a:t>" </a:t>
            </a:r>
            <a:r>
              <a:rPr lang="ru-RU" sz="2800" dirty="0" err="1"/>
              <a:t>симпатичній</a:t>
            </a:r>
            <a:r>
              <a:rPr lang="ru-RU" sz="2800" dirty="0"/>
              <a:t> НС, </a:t>
            </a:r>
            <a:r>
              <a:rPr lang="ru-RU" sz="2800" dirty="0" err="1"/>
              <a:t>значно</a:t>
            </a:r>
            <a:r>
              <a:rPr lang="ru-RU" sz="2800" dirty="0"/>
              <a:t> </a:t>
            </a:r>
            <a:r>
              <a:rPr lang="ru-RU" sz="2800" dirty="0" err="1"/>
              <a:t>пролонгуючи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здатність</a:t>
            </a:r>
            <a:r>
              <a:rPr lang="ru-RU" sz="2800" dirty="0"/>
              <a:t> </a:t>
            </a:r>
            <a:r>
              <a:rPr lang="ru-RU" sz="2800" dirty="0" err="1"/>
              <a:t>підвищувати</a:t>
            </a:r>
            <a:r>
              <a:rPr lang="ru-RU" sz="2800" dirty="0"/>
              <a:t> </a:t>
            </a:r>
            <a:r>
              <a:rPr lang="ru-RU" sz="2800" dirty="0" err="1"/>
              <a:t>інтенсивність</a:t>
            </a:r>
            <a:r>
              <a:rPr lang="ru-RU" sz="2800" dirty="0"/>
              <a:t> </a:t>
            </a:r>
            <a:r>
              <a:rPr lang="ru-RU" sz="2800" dirty="0" err="1"/>
              <a:t>окислення</a:t>
            </a:r>
            <a:r>
              <a:rPr lang="ru-RU" sz="2800" dirty="0"/>
              <a:t> </a:t>
            </a:r>
            <a:r>
              <a:rPr lang="ru-RU" sz="2800" dirty="0" err="1"/>
              <a:t>речовин</a:t>
            </a:r>
            <a:r>
              <a:rPr lang="ru-RU" sz="2800" dirty="0"/>
              <a:t> в тканинах, доставку </a:t>
            </a:r>
            <a:r>
              <a:rPr lang="ru-RU" sz="2800" dirty="0" err="1"/>
              <a:t>кисню</a:t>
            </a:r>
            <a:r>
              <a:rPr lang="ru-RU" sz="2800" dirty="0"/>
              <a:t> в першу </a:t>
            </a:r>
            <a:r>
              <a:rPr lang="ru-RU" sz="2800" dirty="0" err="1"/>
              <a:t>чергу</a:t>
            </a:r>
            <a:r>
              <a:rPr lang="ru-RU" sz="2800" dirty="0"/>
              <a:t> до </a:t>
            </a:r>
            <a:r>
              <a:rPr lang="ru-RU" sz="2800" dirty="0" err="1"/>
              <a:t>життєво</a:t>
            </a:r>
            <a:r>
              <a:rPr lang="ru-RU" sz="2800" dirty="0"/>
              <a:t> </a:t>
            </a:r>
            <a:r>
              <a:rPr lang="ru-RU" sz="2800" dirty="0" err="1"/>
              <a:t>важливих</a:t>
            </a:r>
            <a:r>
              <a:rPr lang="ru-RU" sz="2800" dirty="0"/>
              <a:t> </a:t>
            </a:r>
            <a:r>
              <a:rPr lang="ru-RU" sz="2800" dirty="0" err="1"/>
              <a:t>органів</a:t>
            </a:r>
            <a:r>
              <a:rPr lang="ru-RU" sz="2800" dirty="0"/>
              <a:t> (</a:t>
            </a:r>
            <a:r>
              <a:rPr lang="ru-RU" sz="2800" dirty="0" err="1"/>
              <a:t>серця</a:t>
            </a:r>
            <a:r>
              <a:rPr lang="ru-RU" sz="2800" dirty="0"/>
              <a:t>, головного </a:t>
            </a:r>
            <a:r>
              <a:rPr lang="ru-RU" sz="2800" dirty="0" err="1"/>
              <a:t>мозку</a:t>
            </a:r>
            <a:r>
              <a:rPr lang="ru-RU" sz="2800" dirty="0"/>
              <a:t>).</a:t>
            </a:r>
            <a:r>
              <a:rPr lang="ru-RU" sz="2800" dirty="0">
                <a:sym typeface="Symbol"/>
              </a:rPr>
              <a:t>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067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54368"/>
          </a:xfrm>
        </p:spPr>
        <p:txBody>
          <a:bodyPr>
            <a:normAutofit fontScale="90000"/>
          </a:bodyPr>
          <a:lstStyle/>
          <a:p>
            <a:r>
              <a:rPr lang="uk-UA" dirty="0"/>
              <a:t>Наднирники і стрес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5328592" cy="5976664"/>
          </a:xfrm>
        </p:spPr>
        <p:txBody>
          <a:bodyPr>
            <a:normAutofit fontScale="92500" lnSpcReduction="10000"/>
          </a:bodyPr>
          <a:lstStyle/>
          <a:p>
            <a:r>
              <a:rPr lang="ru-RU" sz="3300" b="1" dirty="0"/>
              <a:t>При </a:t>
            </a:r>
            <a:r>
              <a:rPr lang="ru-RU" sz="3300" b="1" dirty="0" err="1"/>
              <a:t>стресових</a:t>
            </a:r>
            <a:r>
              <a:rPr lang="ru-RU" sz="3300" b="1" dirty="0"/>
              <a:t> </a:t>
            </a:r>
            <a:r>
              <a:rPr lang="ru-RU" sz="3300" b="1" dirty="0" err="1"/>
              <a:t>ситуаціях</a:t>
            </a:r>
            <a:r>
              <a:rPr lang="ru-RU" sz="3300" b="1" dirty="0"/>
              <a:t> </a:t>
            </a:r>
            <a:r>
              <a:rPr lang="ru-RU" sz="3300" b="1" dirty="0" err="1"/>
              <a:t>взаємодія</a:t>
            </a:r>
            <a:r>
              <a:rPr lang="ru-RU" sz="3300" b="1" dirty="0"/>
              <a:t> симпатичного </a:t>
            </a:r>
            <a:r>
              <a:rPr lang="ru-RU" sz="3300" b="1" dirty="0" err="1"/>
              <a:t>відділу</a:t>
            </a:r>
            <a:r>
              <a:rPr lang="ru-RU" sz="3300" b="1" dirty="0"/>
              <a:t> ВНС з </a:t>
            </a:r>
            <a:r>
              <a:rPr lang="ru-RU" sz="3300" b="1" dirty="0" err="1"/>
              <a:t>катехоламінами</a:t>
            </a:r>
            <a:r>
              <a:rPr lang="ru-RU" sz="3300" b="1" dirty="0"/>
              <a:t> </a:t>
            </a:r>
            <a:r>
              <a:rPr lang="ru-RU" sz="3300" b="1" dirty="0" err="1"/>
              <a:t>наднирників</a:t>
            </a:r>
            <a:r>
              <a:rPr lang="ru-RU" sz="3300" b="1" dirty="0"/>
              <a:t> </a:t>
            </a:r>
            <a:r>
              <a:rPr lang="ru-RU" sz="3300" b="1" dirty="0" err="1"/>
              <a:t>виявляється</a:t>
            </a:r>
            <a:r>
              <a:rPr lang="ru-RU" sz="3300" b="1" dirty="0"/>
              <a:t> </a:t>
            </a:r>
            <a:r>
              <a:rPr lang="ru-RU" sz="3300" b="1" dirty="0" err="1"/>
              <a:t>завжди</a:t>
            </a:r>
            <a:r>
              <a:rPr lang="ru-RU" sz="3300" b="1" dirty="0"/>
              <a:t>, тому </a:t>
            </a:r>
            <a:r>
              <a:rPr lang="ru-RU" sz="3300" b="1" dirty="0" err="1"/>
              <a:t>доцільно</a:t>
            </a:r>
            <a:r>
              <a:rPr lang="ru-RU" sz="3300" b="1" dirty="0"/>
              <a:t> </a:t>
            </a:r>
            <a:r>
              <a:rPr lang="ru-RU" sz="3300" b="1" dirty="0" err="1"/>
              <a:t>говорити</a:t>
            </a:r>
            <a:r>
              <a:rPr lang="ru-RU" sz="3300" b="1" dirty="0"/>
              <a:t> про </a:t>
            </a:r>
            <a:r>
              <a:rPr lang="ru-RU" sz="3300" b="1" dirty="0" err="1"/>
              <a:t>наявність</a:t>
            </a:r>
            <a:r>
              <a:rPr lang="ru-RU" sz="3300" b="1" dirty="0"/>
              <a:t> в </a:t>
            </a:r>
            <a:r>
              <a:rPr lang="ru-RU" sz="3300" b="1" dirty="0" err="1"/>
              <a:t>організмі</a:t>
            </a:r>
            <a:r>
              <a:rPr lang="ru-RU" sz="3300" b="1" dirty="0"/>
              <a:t> </a:t>
            </a:r>
            <a:r>
              <a:rPr lang="ru-RU" sz="3300" b="1" dirty="0" err="1"/>
              <a:t>єдиної</a:t>
            </a:r>
            <a:r>
              <a:rPr lang="ru-RU" sz="3300" b="1" dirty="0"/>
              <a:t> </a:t>
            </a:r>
            <a:r>
              <a:rPr lang="ru-RU" sz="3300" b="1" i="1" dirty="0" err="1">
                <a:solidFill>
                  <a:srgbClr val="FF0000"/>
                </a:solidFill>
              </a:rPr>
              <a:t>симпатоадреналової</a:t>
            </a:r>
            <a:r>
              <a:rPr lang="ru-RU" sz="3300" b="1" i="1" dirty="0">
                <a:solidFill>
                  <a:srgbClr val="FF0000"/>
                </a:solidFill>
              </a:rPr>
              <a:t> </a:t>
            </a:r>
            <a:r>
              <a:rPr lang="ru-RU" sz="3300" b="1" i="1" dirty="0" err="1">
                <a:solidFill>
                  <a:srgbClr val="FF0000"/>
                </a:solidFill>
              </a:rPr>
              <a:t>системи</a:t>
            </a:r>
            <a:r>
              <a:rPr lang="ru-RU" sz="3300" b="1" i="1" dirty="0">
                <a:solidFill>
                  <a:srgbClr val="FF0000"/>
                </a:solidFill>
              </a:rPr>
              <a:t>.</a:t>
            </a:r>
          </a:p>
          <a:p>
            <a:r>
              <a:rPr lang="ru-RU" sz="3300" b="1" dirty="0" err="1"/>
              <a:t>Гормони</a:t>
            </a:r>
            <a:r>
              <a:rPr lang="ru-RU" sz="3300" b="1" dirty="0"/>
              <a:t> </a:t>
            </a:r>
            <a:r>
              <a:rPr lang="ru-RU" sz="3300" b="1" dirty="0" err="1"/>
              <a:t>пролонгують</a:t>
            </a:r>
            <a:r>
              <a:rPr lang="ru-RU" sz="3300" b="1" dirty="0"/>
              <a:t> </a:t>
            </a:r>
            <a:r>
              <a:rPr lang="ru-RU" sz="3300" b="1" dirty="0" err="1"/>
              <a:t>ефект</a:t>
            </a:r>
            <a:r>
              <a:rPr lang="ru-RU" sz="3300" b="1" dirty="0"/>
              <a:t> </a:t>
            </a:r>
            <a:r>
              <a:rPr lang="ru-RU" sz="3300" b="1" dirty="0" err="1"/>
              <a:t>збудження</a:t>
            </a:r>
            <a:r>
              <a:rPr lang="ru-RU" sz="3300" b="1" dirty="0"/>
              <a:t> симпатичного </a:t>
            </a:r>
            <a:r>
              <a:rPr lang="ru-RU" sz="3300" b="1" dirty="0" err="1"/>
              <a:t>відділу</a:t>
            </a:r>
            <a:r>
              <a:rPr lang="ru-RU" sz="3300" b="1" dirty="0"/>
              <a:t>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836712"/>
            <a:ext cx="4039344" cy="561662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+mj-lt"/>
              </a:rPr>
              <a:t>При </a:t>
            </a:r>
            <a:r>
              <a:rPr lang="ru-RU" dirty="0" err="1">
                <a:latin typeface="+mj-lt"/>
              </a:rPr>
              <a:t>емоційних</a:t>
            </a:r>
            <a:r>
              <a:rPr lang="ru-RU" dirty="0">
                <a:latin typeface="+mj-lt"/>
              </a:rPr>
              <a:t> станах </a:t>
            </a:r>
            <a:r>
              <a:rPr lang="ru-RU" dirty="0" err="1">
                <a:latin typeface="+mj-lt"/>
              </a:rPr>
              <a:t>утворення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катехоламінів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зростає</a:t>
            </a:r>
            <a:r>
              <a:rPr lang="ru-RU" dirty="0">
                <a:latin typeface="+mj-lt"/>
              </a:rPr>
              <a:t>, </a:t>
            </a:r>
            <a:r>
              <a:rPr lang="ru-RU" dirty="0" err="1">
                <a:latin typeface="+mj-lt"/>
              </a:rPr>
              <a:t>інтенсивність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секреції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їх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може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збільшуватися</a:t>
            </a:r>
            <a:r>
              <a:rPr lang="ru-RU" dirty="0">
                <a:latin typeface="+mj-lt"/>
              </a:rPr>
              <a:t> в десять і </a:t>
            </a:r>
            <a:r>
              <a:rPr lang="ru-RU" dirty="0" err="1">
                <a:latin typeface="+mj-lt"/>
              </a:rPr>
              <a:t>більше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разів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порівнянні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зі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спокоєм</a:t>
            </a:r>
            <a:r>
              <a:rPr lang="ru-RU" dirty="0">
                <a:latin typeface="+mj-lt"/>
              </a:rPr>
              <a:t>. Тут </a:t>
            </a:r>
            <a:r>
              <a:rPr lang="ru-RU" dirty="0" err="1">
                <a:latin typeface="+mj-lt"/>
              </a:rPr>
              <a:t>проявляється</a:t>
            </a:r>
            <a:r>
              <a:rPr lang="ru-RU" dirty="0">
                <a:latin typeface="+mj-lt"/>
              </a:rPr>
              <a:t> і </a:t>
            </a:r>
            <a:r>
              <a:rPr lang="ru-RU" dirty="0" err="1">
                <a:latin typeface="+mj-lt"/>
              </a:rPr>
              <a:t>вплив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лімбічної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системи</a:t>
            </a:r>
            <a:r>
              <a:rPr lang="ru-RU" dirty="0">
                <a:latin typeface="+mj-lt"/>
              </a:rPr>
              <a:t> (центри </a:t>
            </a:r>
            <a:r>
              <a:rPr lang="ru-RU" dirty="0" err="1">
                <a:latin typeface="+mj-lt"/>
              </a:rPr>
              <a:t>емоцій</a:t>
            </a:r>
            <a:r>
              <a:rPr lang="ru-RU" dirty="0">
                <a:latin typeface="+mj-lt"/>
              </a:rPr>
              <a:t>) на </a:t>
            </a:r>
            <a:r>
              <a:rPr lang="ru-RU" dirty="0" err="1">
                <a:latin typeface="+mj-lt"/>
              </a:rPr>
              <a:t>гіпоталамус</a:t>
            </a:r>
            <a:r>
              <a:rPr lang="ru-RU" dirty="0">
                <a:latin typeface="+mj-lt"/>
              </a:rPr>
              <a:t>.</a:t>
            </a:r>
            <a:endParaRPr lang="uk-U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08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563888" y="981076"/>
            <a:ext cx="536421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30-40 г,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, </a:t>
            </a:r>
            <a:r>
              <a:rPr lang="ru-RU" dirty="0" err="1"/>
              <a:t>з'єднаних</a:t>
            </a:r>
            <a:r>
              <a:rPr lang="ru-RU" dirty="0"/>
              <a:t> </a:t>
            </a:r>
            <a:r>
              <a:rPr lang="ru-RU" dirty="0" err="1"/>
              <a:t>перешийком</a:t>
            </a:r>
            <a:r>
              <a:rPr lang="ru-RU" dirty="0"/>
              <a:t>.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 err="1"/>
              <a:t>Близько</a:t>
            </a:r>
            <a:r>
              <a:rPr lang="ru-RU" dirty="0"/>
              <a:t> 30 млн. </a:t>
            </a:r>
            <a:r>
              <a:rPr lang="ru-RU" dirty="0" err="1"/>
              <a:t>фолікулів</a:t>
            </a:r>
            <a:r>
              <a:rPr lang="ru-RU" dirty="0"/>
              <a:t>, </a:t>
            </a:r>
            <a:r>
              <a:rPr lang="ru-RU" dirty="0" err="1"/>
              <a:t>обплетених</a:t>
            </a:r>
            <a:r>
              <a:rPr lang="ru-RU" dirty="0"/>
              <a:t> </a:t>
            </a:r>
            <a:r>
              <a:rPr lang="ru-RU" dirty="0" err="1"/>
              <a:t>капілярами</a:t>
            </a:r>
            <a:r>
              <a:rPr lang="ru-RU" dirty="0"/>
              <a:t>, </a:t>
            </a:r>
            <a:r>
              <a:rPr lang="ru-RU" dirty="0" err="1"/>
              <a:t>синтезують</a:t>
            </a:r>
            <a:r>
              <a:rPr lang="ru-RU" dirty="0"/>
              <a:t> три </a:t>
            </a:r>
            <a:r>
              <a:rPr lang="ru-RU" dirty="0" err="1"/>
              <a:t>гормони</a:t>
            </a:r>
            <a:r>
              <a:rPr lang="ru-RU" dirty="0"/>
              <a:t> - </a:t>
            </a:r>
            <a:r>
              <a:rPr lang="ru-RU" b="1" i="1" dirty="0">
                <a:solidFill>
                  <a:srgbClr val="FF0000"/>
                </a:solidFill>
              </a:rPr>
              <a:t>тироксин, </a:t>
            </a:r>
            <a:r>
              <a:rPr lang="ru-RU" b="1" i="1" dirty="0" err="1">
                <a:solidFill>
                  <a:srgbClr val="FF0000"/>
                </a:solidFill>
              </a:rPr>
              <a:t>трийодтиронін</a:t>
            </a:r>
            <a:r>
              <a:rPr lang="ru-RU" b="1" i="1" dirty="0">
                <a:solidFill>
                  <a:srgbClr val="FF0000"/>
                </a:solidFill>
              </a:rPr>
              <a:t> і </a:t>
            </a:r>
            <a:r>
              <a:rPr lang="ru-RU" b="1" i="1" dirty="0" err="1">
                <a:solidFill>
                  <a:srgbClr val="FF0000"/>
                </a:solidFill>
              </a:rPr>
              <a:t>кальцитонін</a:t>
            </a:r>
            <a:r>
              <a:rPr lang="ru-RU" dirty="0"/>
              <a:t>. Тироксин і </a:t>
            </a:r>
            <a:r>
              <a:rPr lang="ru-RU" dirty="0" err="1"/>
              <a:t>трийодтиронін</a:t>
            </a:r>
            <a:r>
              <a:rPr lang="ru-RU" dirty="0"/>
              <a:t> </a:t>
            </a:r>
            <a:r>
              <a:rPr lang="ru-RU" dirty="0" err="1"/>
              <a:t>містять</a:t>
            </a:r>
            <a:r>
              <a:rPr lang="ru-RU" dirty="0"/>
              <a:t> йод і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окислювальні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в </a:t>
            </a:r>
            <a:r>
              <a:rPr lang="ru-RU" dirty="0" err="1"/>
              <a:t>клітинах</a:t>
            </a:r>
            <a:r>
              <a:rPr lang="ru-RU" dirty="0"/>
              <a:t>,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ріст</a:t>
            </a:r>
            <a:r>
              <a:rPr lang="ru-RU" dirty="0"/>
              <a:t> і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</a:t>
            </a:r>
            <a:r>
              <a:rPr lang="ru-RU" dirty="0" err="1"/>
              <a:t>функції</a:t>
            </a:r>
            <a:r>
              <a:rPr lang="ru-RU" dirty="0"/>
              <a:t> ЦНС.</a:t>
            </a:r>
          </a:p>
          <a:p>
            <a:pPr eaLnBrk="1" hangingPunct="1"/>
            <a:endParaRPr lang="ru-RU" dirty="0"/>
          </a:p>
          <a:p>
            <a:pPr eaLnBrk="1" hangingPunct="1"/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r>
              <a:rPr lang="ru-RU" dirty="0"/>
              <a:t> у </a:t>
            </a:r>
            <a:r>
              <a:rPr lang="ru-RU" dirty="0" err="1"/>
              <a:t>ссавців</a:t>
            </a:r>
            <a:r>
              <a:rPr lang="ru-RU" dirty="0"/>
              <a:t> в молодому </a:t>
            </a:r>
            <a:r>
              <a:rPr lang="ru-RU" dirty="0" err="1"/>
              <a:t>віці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 </a:t>
            </a:r>
            <a:r>
              <a:rPr lang="ru-RU" dirty="0" err="1"/>
              <a:t>затримку</a:t>
            </a:r>
            <a:r>
              <a:rPr lang="ru-RU" dirty="0"/>
              <a:t> росту, </a:t>
            </a:r>
            <a:r>
              <a:rPr lang="ru-RU" dirty="0" err="1"/>
              <a:t>тварини</a:t>
            </a:r>
            <a:r>
              <a:rPr lang="ru-RU" dirty="0"/>
              <a:t> </a:t>
            </a:r>
            <a:r>
              <a:rPr lang="ru-RU" dirty="0" err="1"/>
              <a:t>залишаються</a:t>
            </a:r>
            <a:r>
              <a:rPr lang="ru-RU" dirty="0"/>
              <a:t> карликами, </a:t>
            </a:r>
            <a:r>
              <a:rPr lang="ru-RU" dirty="0" err="1"/>
              <a:t>сповільнюється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.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0000"/>
                </a:solidFill>
              </a:rPr>
              <a:t>Щитовидна </a:t>
            </a:r>
            <a:r>
              <a:rPr lang="ru-RU" sz="2400" b="1" dirty="0" err="1">
                <a:solidFill>
                  <a:srgbClr val="FF0000"/>
                </a:solidFill>
              </a:rPr>
              <a:t>залоза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Паращитовидні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залози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3755"/>
            <a:ext cx="3006477" cy="58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ъект 2"/>
          <p:cNvSpPr>
            <a:spLocks noGrp="1"/>
          </p:cNvSpPr>
          <p:nvPr>
            <p:ph idx="1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algn="just">
              <a:buFontTx/>
              <a:buChar char="•"/>
            </a:pPr>
            <a:endParaRPr lang="ru-RU" sz="2800" b="1" dirty="0"/>
          </a:p>
          <a:p>
            <a:pPr algn="just">
              <a:buFontTx/>
              <a:buChar char="•"/>
            </a:pPr>
            <a:r>
              <a:rPr lang="ru-RU" sz="2800" b="1" dirty="0"/>
              <a:t>Синтез 1,25 (ОН) 2</a:t>
            </a:r>
            <a:r>
              <a:rPr lang="en-US" sz="2800" b="1" dirty="0"/>
              <a:t>D3 </a:t>
            </a:r>
            <a:r>
              <a:rPr lang="ru-RU" sz="2800" b="1" dirty="0"/>
              <a:t>в </a:t>
            </a:r>
            <a:r>
              <a:rPr lang="ru-RU" sz="2800" b="1" dirty="0" err="1"/>
              <a:t>нирках</a:t>
            </a:r>
            <a:r>
              <a:rPr lang="ru-RU" sz="2800" b="1" dirty="0"/>
              <a:t> </a:t>
            </a:r>
            <a:r>
              <a:rPr lang="ru-RU" sz="2800" b="1" dirty="0" err="1"/>
              <a:t>здійснюється</a:t>
            </a:r>
            <a:r>
              <a:rPr lang="ru-RU" sz="2800" b="1" dirty="0"/>
              <a:t> при </a:t>
            </a:r>
            <a:r>
              <a:rPr lang="ru-RU" sz="2800" b="1" dirty="0" err="1"/>
              <a:t>наявності</a:t>
            </a:r>
            <a:r>
              <a:rPr lang="ru-RU" sz="2800" b="1" dirty="0"/>
              <a:t> </a:t>
            </a:r>
            <a:r>
              <a:rPr lang="ru-RU" sz="2800" b="1" dirty="0" err="1"/>
              <a:t>паратгормону</a:t>
            </a:r>
            <a:r>
              <a:rPr lang="ru-RU" sz="2800" b="1" dirty="0"/>
              <a:t> і </a:t>
            </a:r>
            <a:r>
              <a:rPr lang="ru-RU" sz="2800" b="1" dirty="0" err="1"/>
              <a:t>кальцитоніну</a:t>
            </a:r>
            <a:r>
              <a:rPr lang="ru-RU" sz="2800" b="1" dirty="0"/>
              <a:t>.</a:t>
            </a:r>
          </a:p>
          <a:p>
            <a:pPr algn="just">
              <a:buFontTx/>
              <a:buChar char="•"/>
            </a:pP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форми</a:t>
            </a:r>
            <a:r>
              <a:rPr lang="ru-RU" sz="2800" b="1" dirty="0"/>
              <a:t> </a:t>
            </a:r>
            <a:r>
              <a:rPr lang="ru-RU" sz="2800" b="1" dirty="0" err="1"/>
              <a:t>вітаміну</a:t>
            </a:r>
            <a:r>
              <a:rPr lang="ru-RU" sz="2800" b="1" dirty="0"/>
              <a:t> </a:t>
            </a:r>
            <a:r>
              <a:rPr lang="en-US" sz="2800" b="1" dirty="0"/>
              <a:t>D </a:t>
            </a:r>
            <a:r>
              <a:rPr lang="ru-RU" sz="2800" b="1" dirty="0"/>
              <a:t>в </a:t>
            </a:r>
            <a:r>
              <a:rPr lang="ru-RU" sz="2800" b="1" dirty="0" err="1"/>
              <a:t>організмі</a:t>
            </a:r>
            <a:r>
              <a:rPr lang="ru-RU" sz="2800" b="1" dirty="0"/>
              <a:t> </a:t>
            </a:r>
            <a:r>
              <a:rPr lang="ru-RU" sz="2800" b="1" dirty="0" err="1"/>
              <a:t>циркулюють</a:t>
            </a:r>
            <a:r>
              <a:rPr lang="ru-RU" sz="2800" b="1" dirty="0"/>
              <a:t> в </a:t>
            </a:r>
            <a:r>
              <a:rPr lang="ru-RU" sz="2800" b="1" dirty="0" err="1"/>
              <a:t>крові</a:t>
            </a:r>
            <a:r>
              <a:rPr lang="ru-RU" sz="2800" b="1" dirty="0"/>
              <a:t> у </a:t>
            </a:r>
            <a:r>
              <a:rPr lang="ru-RU" sz="2800" b="1" dirty="0" err="1"/>
              <a:t>зв'язаному</a:t>
            </a:r>
            <a:r>
              <a:rPr lang="ru-RU" sz="2800" b="1" dirty="0"/>
              <a:t> з </a:t>
            </a:r>
            <a:r>
              <a:rPr lang="ru-RU" sz="2800" b="1" dirty="0" err="1"/>
              <a:t>білками</a:t>
            </a:r>
            <a:r>
              <a:rPr lang="ru-RU" sz="2800" b="1" dirty="0"/>
              <a:t> </a:t>
            </a:r>
            <a:r>
              <a:rPr lang="ru-RU" sz="2800" b="1" dirty="0" err="1"/>
              <a:t>стані</a:t>
            </a:r>
            <a:r>
              <a:rPr lang="ru-RU" sz="2800" b="1" dirty="0"/>
              <a:t>. 1,25 (ОН) 2</a:t>
            </a:r>
            <a:r>
              <a:rPr lang="en-US" sz="2800" b="1" dirty="0"/>
              <a:t>D3 </a:t>
            </a:r>
            <a:r>
              <a:rPr lang="ru-RU" sz="2800" b="1" dirty="0" err="1"/>
              <a:t>діє</a:t>
            </a:r>
            <a:r>
              <a:rPr lang="ru-RU" sz="2800" b="1" dirty="0"/>
              <a:t> в кишечнику, </a:t>
            </a:r>
            <a:r>
              <a:rPr lang="ru-RU" sz="2800" b="1" dirty="0" err="1"/>
              <a:t>збільшуючи</a:t>
            </a:r>
            <a:r>
              <a:rPr lang="ru-RU" sz="2800" b="1" dirty="0"/>
              <a:t> синтез </a:t>
            </a:r>
            <a:r>
              <a:rPr lang="ru-RU" sz="2800" b="1" dirty="0" err="1"/>
              <a:t>кальційзв'язуючого</a:t>
            </a:r>
            <a:r>
              <a:rPr lang="ru-RU" sz="2800" b="1" dirty="0"/>
              <a:t> </a:t>
            </a:r>
            <a:r>
              <a:rPr lang="ru-RU" sz="2800" b="1" dirty="0" err="1"/>
              <a:t>білка</a:t>
            </a:r>
            <a:r>
              <a:rPr lang="ru-RU" sz="2800" b="1" dirty="0"/>
              <a:t>, </a:t>
            </a:r>
            <a:r>
              <a:rPr lang="ru-RU" sz="2800" b="1" dirty="0" err="1"/>
              <a:t>відповідального</a:t>
            </a:r>
            <a:r>
              <a:rPr lang="ru-RU" sz="2800" b="1" dirty="0"/>
              <a:t> за транспорт </a:t>
            </a:r>
            <a:r>
              <a:rPr lang="ru-RU" sz="2800" b="1" dirty="0" err="1"/>
              <a:t>кальцію</a:t>
            </a:r>
            <a:r>
              <a:rPr lang="ru-RU" sz="2800" b="1" dirty="0"/>
              <a:t> через мембрану </a:t>
            </a:r>
            <a:r>
              <a:rPr lang="ru-RU" sz="2800" b="1" dirty="0" err="1"/>
              <a:t>клітин</a:t>
            </a:r>
            <a:r>
              <a:rPr lang="ru-RU" sz="2800" b="1" dirty="0"/>
              <a:t> </a:t>
            </a:r>
            <a:r>
              <a:rPr lang="ru-RU" sz="2800" b="1" dirty="0" err="1"/>
              <a:t>слизової</a:t>
            </a:r>
            <a:r>
              <a:rPr lang="ru-RU" sz="2800" b="1" dirty="0"/>
              <a:t> </a:t>
            </a:r>
            <a:r>
              <a:rPr lang="ru-RU" sz="2800" b="1" dirty="0" err="1"/>
              <a:t>оболонки</a:t>
            </a:r>
            <a:r>
              <a:rPr lang="ru-RU" sz="2800" b="1" dirty="0"/>
              <a:t> кишечника. У </a:t>
            </a:r>
            <a:r>
              <a:rPr lang="ru-RU" sz="2800" b="1" dirty="0" err="1"/>
              <a:t>кістковій</a:t>
            </a:r>
            <a:r>
              <a:rPr lang="ru-RU" sz="2800" b="1" dirty="0"/>
              <a:t> </a:t>
            </a:r>
            <a:r>
              <a:rPr lang="ru-RU" sz="2800" b="1" dirty="0" err="1"/>
              <a:t>тканині</a:t>
            </a:r>
            <a:r>
              <a:rPr lang="ru-RU" sz="2800" b="1" dirty="0"/>
              <a:t> 1,25 (ОН) 2</a:t>
            </a:r>
            <a:r>
              <a:rPr lang="en-US" sz="2800" b="1" dirty="0"/>
              <a:t>D3 </a:t>
            </a:r>
            <a:r>
              <a:rPr lang="ru-RU" sz="2800" b="1" dirty="0" err="1"/>
              <a:t>мобілізує</a:t>
            </a:r>
            <a:r>
              <a:rPr lang="ru-RU" sz="2800" b="1" dirty="0"/>
              <a:t> </a:t>
            </a:r>
            <a:r>
              <a:rPr lang="ru-RU" sz="2800" b="1" dirty="0" err="1"/>
              <a:t>кальцій</a:t>
            </a:r>
            <a:r>
              <a:rPr lang="ru-RU" sz="2800" b="1" dirty="0"/>
              <a:t> з </a:t>
            </a:r>
            <a:r>
              <a:rPr lang="ru-RU" sz="2800" b="1" dirty="0" err="1"/>
              <a:t>використанням</a:t>
            </a:r>
            <a:r>
              <a:rPr lang="ru-RU" sz="2800" b="1" dirty="0"/>
              <a:t>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знову</a:t>
            </a:r>
            <a:r>
              <a:rPr lang="ru-RU" sz="2800" b="1" dirty="0"/>
              <a:t> </a:t>
            </a:r>
            <a:r>
              <a:rPr lang="ru-RU" sz="2800" b="1" dirty="0" smtClean="0"/>
              <a:t>з </a:t>
            </a:r>
            <a:r>
              <a:rPr lang="ru-RU" sz="2800" b="1" dirty="0" err="1" smtClean="0"/>
              <a:t>кісткової</a:t>
            </a:r>
            <a:r>
              <a:rPr lang="ru-RU" sz="2800" b="1" dirty="0" smtClean="0"/>
              <a:t> </a:t>
            </a:r>
            <a:r>
              <a:rPr lang="ru-RU" sz="2800" b="1" dirty="0" err="1"/>
              <a:t>тканини</a:t>
            </a:r>
            <a:r>
              <a:rPr lang="ru-RU" sz="2800" b="1" dirty="0"/>
              <a:t> для </a:t>
            </a:r>
            <a:r>
              <a:rPr lang="ru-RU" sz="2800" b="1" dirty="0" err="1"/>
              <a:t>процесів</a:t>
            </a:r>
            <a:r>
              <a:rPr lang="ru-RU" sz="2800" b="1" dirty="0"/>
              <a:t> </a:t>
            </a:r>
            <a:r>
              <a:rPr lang="ru-RU" sz="2800" b="1" dirty="0" err="1"/>
              <a:t>мінералізації</a:t>
            </a:r>
            <a:r>
              <a:rPr lang="ru-RU" sz="2800" b="1" dirty="0"/>
              <a:t>. </a:t>
            </a:r>
            <a:r>
              <a:rPr lang="ru-RU" sz="2800" b="1" dirty="0" err="1"/>
              <a:t>Ця</a:t>
            </a:r>
            <a:r>
              <a:rPr lang="ru-RU" sz="2800" b="1" dirty="0"/>
              <a:t> </a:t>
            </a:r>
            <a:r>
              <a:rPr lang="ru-RU" sz="2800" b="1" dirty="0" err="1"/>
              <a:t>дія</a:t>
            </a:r>
            <a:r>
              <a:rPr lang="ru-RU" sz="2800" b="1" dirty="0"/>
              <a:t> </a:t>
            </a:r>
            <a:r>
              <a:rPr lang="ru-RU" sz="2800" b="1" dirty="0" err="1"/>
              <a:t>вітаміну</a:t>
            </a:r>
            <a:r>
              <a:rPr lang="ru-RU" sz="2800" b="1" dirty="0"/>
              <a:t> не </a:t>
            </a:r>
            <a:r>
              <a:rPr lang="ru-RU" sz="2800" b="1" dirty="0" err="1"/>
              <a:t>залежить</a:t>
            </a:r>
            <a:r>
              <a:rPr lang="ru-RU" sz="2800" b="1" dirty="0"/>
              <a:t> </a:t>
            </a:r>
            <a:r>
              <a:rPr lang="ru-RU" sz="2800" b="1" dirty="0" err="1"/>
              <a:t>від</a:t>
            </a:r>
            <a:r>
              <a:rPr lang="ru-RU" sz="2800" b="1" dirty="0"/>
              <a:t> </a:t>
            </a:r>
            <a:r>
              <a:rPr lang="ru-RU" sz="2800" b="1" dirty="0" err="1"/>
              <a:t>паратгормону</a:t>
            </a:r>
            <a:r>
              <a:rPr lang="ru-RU" sz="2800" b="1" dirty="0"/>
              <a:t>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499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err="1">
                <a:solidFill>
                  <a:srgbClr val="FF0000"/>
                </a:solidFill>
              </a:rPr>
              <a:t>Гормони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щитовидної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залози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Тироксин, </a:t>
            </a:r>
            <a:r>
              <a:rPr lang="ru-RU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трийодтиронін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dirty="0">
                <a:latin typeface="Tahoma" pitchFamily="34" charset="0"/>
                <a:cs typeface="Tahoma" pitchFamily="34" charset="0"/>
              </a:rPr>
              <a:t>-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стимулюють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розвиток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органів</a:t>
            </a:r>
            <a:r>
              <a:rPr lang="ru-RU" dirty="0">
                <a:latin typeface="Tahoma" pitchFamily="34" charset="0"/>
                <a:cs typeface="Tahoma" pitchFamily="34" charset="0"/>
              </a:rPr>
              <a:t> і тканин, особливо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кісткової</a:t>
            </a:r>
            <a:r>
              <a:rPr lang="ru-RU" dirty="0">
                <a:latin typeface="Tahoma" pitchFamily="34" charset="0"/>
                <a:cs typeface="Tahoma" pitchFamily="34" charset="0"/>
              </a:rPr>
              <a:t> і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нервової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тканини</a:t>
            </a:r>
            <a:r>
              <a:rPr lang="ru-RU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крім</a:t>
            </a:r>
            <a:r>
              <a:rPr lang="ru-RU" dirty="0">
                <a:latin typeface="Tahoma" pitchFamily="34" charset="0"/>
                <a:cs typeface="Tahoma" pitchFamily="34" charset="0"/>
              </a:rPr>
              <a:t> того, вони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прискорюють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клітинний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обмін</a:t>
            </a:r>
            <a:r>
              <a:rPr lang="ru-RU" dirty="0">
                <a:latin typeface="Tahoma" pitchFamily="34" charset="0"/>
                <a:cs typeface="Tahoma" pitchFamily="34" charset="0"/>
              </a:rPr>
              <a:t>, а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отже</a:t>
            </a:r>
            <a:r>
              <a:rPr lang="ru-RU" dirty="0">
                <a:latin typeface="Tahoma" pitchFamily="34" charset="0"/>
                <a:cs typeface="Tahoma" pitchFamily="34" charset="0"/>
              </a:rPr>
              <a:t>,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виділення</a:t>
            </a:r>
            <a:r>
              <a:rPr lang="ru-RU" dirty="0">
                <a:latin typeface="Tahoma" pitchFamily="34" charset="0"/>
                <a:cs typeface="Tahoma" pitchFamily="34" charset="0"/>
              </a:rPr>
              <a:t> тепла.</a:t>
            </a:r>
            <a:endParaRPr lang="ru-RU" b="1" dirty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Кальцитонін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регулює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вміст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кальцію</a:t>
            </a:r>
            <a:r>
              <a:rPr lang="ru-RU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крові</a:t>
            </a:r>
            <a:r>
              <a:rPr lang="ru-RU" dirty="0">
                <a:latin typeface="Tahoma" pitchFamily="34" charset="0"/>
                <a:cs typeface="Tahoma" pitchFamily="34" charset="0"/>
              </a:rPr>
              <a:t> і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допомагає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зберігати</a:t>
            </a:r>
            <a:r>
              <a:rPr lang="ru-RU" dirty="0">
                <a:latin typeface="Tahoma" pitchFamily="34" charset="0"/>
                <a:cs typeface="Tahoma" pitchFamily="34" charset="0"/>
              </a:rPr>
              <a:t>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кальцій</a:t>
            </a:r>
            <a:r>
              <a:rPr lang="ru-RU" dirty="0">
                <a:latin typeface="Tahoma" pitchFamily="34" charset="0"/>
                <a:cs typeface="Tahoma" pitchFamily="34" charset="0"/>
              </a:rPr>
              <a:t> в </a:t>
            </a:r>
            <a:r>
              <a:rPr lang="ru-RU" dirty="0" err="1">
                <a:latin typeface="Tahoma" pitchFamily="34" charset="0"/>
                <a:cs typeface="Tahoma" pitchFamily="34" charset="0"/>
              </a:rPr>
              <a:t>кістках</a:t>
            </a:r>
            <a:r>
              <a:rPr lang="ru-RU" dirty="0">
                <a:latin typeface="Tahoma" pitchFamily="34" charset="0"/>
                <a:cs typeface="Tahoma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9574"/>
            <a:ext cx="8388424" cy="79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95536" y="3067051"/>
            <a:ext cx="547260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/>
              <a:t>При </a:t>
            </a:r>
            <a:r>
              <a:rPr lang="ru-RU" sz="1800" b="1" i="1" dirty="0" err="1">
                <a:solidFill>
                  <a:srgbClr val="FF0000"/>
                </a:solidFill>
              </a:rPr>
              <a:t>гіпофункції</a:t>
            </a:r>
            <a:r>
              <a:rPr lang="ru-RU" sz="1800" b="1" i="1" dirty="0">
                <a:solidFill>
                  <a:srgbClr val="FF0000"/>
                </a:solidFill>
              </a:rPr>
              <a:t> </a:t>
            </a:r>
            <a:r>
              <a:rPr lang="ru-RU" sz="1800" dirty="0"/>
              <a:t>у </a:t>
            </a:r>
            <a:r>
              <a:rPr lang="ru-RU" sz="1800" dirty="0" err="1"/>
              <a:t>людини</a:t>
            </a:r>
            <a:r>
              <a:rPr lang="ru-RU" sz="1800" dirty="0"/>
              <a:t> </a:t>
            </a:r>
            <a:r>
              <a:rPr lang="ru-RU" sz="1800" dirty="0" err="1"/>
              <a:t>розвивається</a:t>
            </a:r>
            <a:r>
              <a:rPr lang="ru-RU" sz="1800" dirty="0"/>
              <a:t> </a:t>
            </a:r>
            <a:r>
              <a:rPr lang="ru-RU" sz="1800" b="1" i="1" dirty="0" err="1">
                <a:solidFill>
                  <a:srgbClr val="FF0000"/>
                </a:solidFill>
              </a:rPr>
              <a:t>мікседема</a:t>
            </a:r>
            <a:r>
              <a:rPr lang="ru-RU" sz="1800" dirty="0"/>
              <a:t> - </a:t>
            </a:r>
            <a:r>
              <a:rPr lang="ru-RU" sz="1800" dirty="0" err="1"/>
              <a:t>захворювання</a:t>
            </a:r>
            <a:r>
              <a:rPr lang="ru-RU" sz="1800" dirty="0"/>
              <a:t>, при </a:t>
            </a:r>
            <a:r>
              <a:rPr lang="ru-RU" sz="1800" dirty="0" err="1"/>
              <a:t>якому</a:t>
            </a:r>
            <a:r>
              <a:rPr lang="ru-RU" sz="1800" dirty="0"/>
              <a:t> </a:t>
            </a:r>
            <a:r>
              <a:rPr lang="ru-RU" sz="1800" dirty="0" err="1"/>
              <a:t>окисні</a:t>
            </a:r>
            <a:r>
              <a:rPr lang="ru-RU" sz="1800" dirty="0"/>
              <a:t> </a:t>
            </a:r>
            <a:r>
              <a:rPr lang="ru-RU" sz="1800" dirty="0" err="1"/>
              <a:t>процеси</a:t>
            </a:r>
            <a:r>
              <a:rPr lang="ru-RU" sz="1800" dirty="0"/>
              <a:t> </a:t>
            </a:r>
            <a:r>
              <a:rPr lang="ru-RU" sz="1800" dirty="0" err="1"/>
              <a:t>протікають</a:t>
            </a:r>
            <a:r>
              <a:rPr lang="ru-RU" sz="1800" dirty="0"/>
              <a:t> </a:t>
            </a:r>
            <a:r>
              <a:rPr lang="ru-RU" sz="1800" dirty="0" err="1"/>
              <a:t>уповільнено</a:t>
            </a:r>
            <a:r>
              <a:rPr lang="ru-RU" sz="1800" dirty="0"/>
              <a:t>, </a:t>
            </a:r>
            <a:r>
              <a:rPr lang="ru-RU" sz="1800" dirty="0" err="1"/>
              <a:t>супроводжується</a:t>
            </a:r>
            <a:r>
              <a:rPr lang="ru-RU" sz="1800" dirty="0"/>
              <a:t> </a:t>
            </a:r>
            <a:r>
              <a:rPr lang="ru-RU" sz="1800" dirty="0" err="1"/>
              <a:t>слабкою</a:t>
            </a:r>
            <a:r>
              <a:rPr lang="ru-RU" sz="1800" dirty="0"/>
              <a:t> </a:t>
            </a:r>
            <a:r>
              <a:rPr lang="ru-RU" sz="1800" dirty="0" err="1"/>
              <a:t>роботою</a:t>
            </a:r>
            <a:r>
              <a:rPr lang="ru-RU" sz="1800" dirty="0"/>
              <a:t> </a:t>
            </a:r>
            <a:r>
              <a:rPr lang="ru-RU" sz="1800" dirty="0" err="1"/>
              <a:t>серця</a:t>
            </a:r>
            <a:r>
              <a:rPr lang="ru-RU" sz="1800" dirty="0"/>
              <a:t>, </a:t>
            </a:r>
            <a:r>
              <a:rPr lang="ru-RU" sz="1800" dirty="0" err="1"/>
              <a:t>набряком</a:t>
            </a:r>
            <a:r>
              <a:rPr lang="ru-RU" sz="1800" dirty="0"/>
              <a:t>, </a:t>
            </a:r>
            <a:r>
              <a:rPr lang="ru-RU" sz="1800" dirty="0" err="1"/>
              <a:t>зниженою</a:t>
            </a:r>
            <a:r>
              <a:rPr lang="ru-RU" sz="1800" dirty="0"/>
              <a:t> температурою.</a:t>
            </a:r>
          </a:p>
          <a:p>
            <a:pPr eaLnBrk="1" hangingPunct="1"/>
            <a:r>
              <a:rPr lang="ru-RU" sz="1800" dirty="0"/>
              <a:t>При </a:t>
            </a:r>
            <a:r>
              <a:rPr lang="ru-RU" sz="1800" b="1" i="1" dirty="0" err="1">
                <a:solidFill>
                  <a:srgbClr val="FF0000"/>
                </a:solidFill>
              </a:rPr>
              <a:t>гіперфункції</a:t>
            </a:r>
            <a:r>
              <a:rPr lang="ru-RU" sz="1800" dirty="0"/>
              <a:t> </a:t>
            </a:r>
            <a:r>
              <a:rPr lang="ru-RU" sz="1800" dirty="0" err="1"/>
              <a:t>виникає</a:t>
            </a:r>
            <a:r>
              <a:rPr lang="ru-RU" sz="1800" dirty="0"/>
              <a:t> </a:t>
            </a:r>
            <a:r>
              <a:rPr lang="ru-RU" sz="1800" b="1" i="1" dirty="0">
                <a:solidFill>
                  <a:srgbClr val="FF0000"/>
                </a:solidFill>
              </a:rPr>
              <a:t>базедова хвороба</a:t>
            </a:r>
            <a:r>
              <a:rPr lang="ru-RU" sz="1800" dirty="0"/>
              <a:t>, при </a:t>
            </a:r>
            <a:r>
              <a:rPr lang="ru-RU" sz="1800" dirty="0" err="1"/>
              <a:t>якій</a:t>
            </a:r>
            <a:r>
              <a:rPr lang="ru-RU" sz="1800" dirty="0"/>
              <a:t> </a:t>
            </a:r>
            <a:r>
              <a:rPr lang="ru-RU" sz="1800" dirty="0" err="1"/>
              <a:t>посилюється</a:t>
            </a:r>
            <a:r>
              <a:rPr lang="ru-RU" sz="1800" dirty="0"/>
              <a:t> </a:t>
            </a:r>
            <a:r>
              <a:rPr lang="ru-RU" sz="1800" dirty="0" err="1"/>
              <a:t>обмін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, </a:t>
            </a:r>
            <a:r>
              <a:rPr lang="ru-RU" sz="1800" dirty="0" err="1"/>
              <a:t>підвищується</a:t>
            </a:r>
            <a:r>
              <a:rPr lang="ru-RU" sz="1800" dirty="0"/>
              <a:t> температура, </a:t>
            </a:r>
            <a:r>
              <a:rPr lang="ru-RU" sz="1800" dirty="0" err="1"/>
              <a:t>хворий</a:t>
            </a:r>
            <a:r>
              <a:rPr lang="ru-RU" sz="1800" dirty="0"/>
              <a:t> </a:t>
            </a:r>
            <a:r>
              <a:rPr lang="ru-RU" sz="1800" dirty="0" err="1"/>
              <a:t>худне</a:t>
            </a:r>
            <a:r>
              <a:rPr lang="ru-RU" sz="1800" dirty="0"/>
              <a:t>, </a:t>
            </a:r>
            <a:r>
              <a:rPr lang="ru-RU" sz="1800" dirty="0" err="1"/>
              <a:t>розвивається</a:t>
            </a:r>
            <a:r>
              <a:rPr lang="ru-RU" sz="1800" dirty="0"/>
              <a:t> </a:t>
            </a:r>
            <a:r>
              <a:rPr lang="ru-RU" sz="1800" b="1" dirty="0">
                <a:solidFill>
                  <a:srgbClr val="00B050"/>
                </a:solidFill>
              </a:rPr>
              <a:t>ВИТРІШКУВАТІСТЬ.</a:t>
            </a:r>
          </a:p>
          <a:p>
            <a:pPr eaLnBrk="1" hangingPunct="1"/>
            <a:r>
              <a:rPr lang="ru-RU" sz="1800" dirty="0" err="1"/>
              <a:t>Надлишок</a:t>
            </a:r>
            <a:r>
              <a:rPr lang="ru-RU" sz="1800" dirty="0"/>
              <a:t> </a:t>
            </a:r>
            <a:r>
              <a:rPr lang="ru-RU" sz="1800" dirty="0" err="1"/>
              <a:t>гормонів</a:t>
            </a:r>
            <a:r>
              <a:rPr lang="ru-RU" sz="1800" dirty="0"/>
              <a:t> </a:t>
            </a:r>
            <a:r>
              <a:rPr lang="ru-RU" sz="1800" dirty="0" err="1"/>
              <a:t>посилює</a:t>
            </a:r>
            <a:r>
              <a:rPr lang="ru-RU" sz="1800" dirty="0"/>
              <a:t> </a:t>
            </a:r>
            <a:r>
              <a:rPr lang="ru-RU" sz="1800" dirty="0" err="1"/>
              <a:t>збудливість</a:t>
            </a:r>
            <a:r>
              <a:rPr lang="ru-RU" sz="1800" dirty="0"/>
              <a:t> </a:t>
            </a:r>
            <a:r>
              <a:rPr lang="ru-RU" sz="1800" dirty="0" err="1"/>
              <a:t>нервової</a:t>
            </a:r>
            <a:r>
              <a:rPr lang="ru-RU" sz="1800" dirty="0"/>
              <a:t> </a:t>
            </a:r>
            <a:r>
              <a:rPr lang="ru-RU" sz="1800" dirty="0" err="1"/>
              <a:t>системи</a:t>
            </a:r>
            <a:r>
              <a:rPr lang="ru-RU" sz="1800" dirty="0"/>
              <a:t>, </a:t>
            </a:r>
            <a:r>
              <a:rPr lang="ru-RU" sz="1800" dirty="0" err="1"/>
              <a:t>підвищує</a:t>
            </a:r>
            <a:r>
              <a:rPr lang="ru-RU" sz="1800" dirty="0"/>
              <a:t> </a:t>
            </a:r>
            <a:r>
              <a:rPr lang="ru-RU" sz="1800" dirty="0" err="1"/>
              <a:t>емоційність</a:t>
            </a:r>
            <a:r>
              <a:rPr lang="ru-RU" sz="1800" dirty="0"/>
              <a:t>. При </a:t>
            </a:r>
            <a:r>
              <a:rPr lang="ru-RU" sz="1800" dirty="0" err="1"/>
              <a:t>важкій</a:t>
            </a:r>
            <a:r>
              <a:rPr lang="ru-RU" sz="1800" dirty="0"/>
              <a:t> </a:t>
            </a:r>
            <a:r>
              <a:rPr lang="ru-RU" sz="1800" dirty="0" err="1"/>
              <a:t>формі</a:t>
            </a:r>
            <a:r>
              <a:rPr lang="ru-RU" sz="1800" dirty="0"/>
              <a:t> </a:t>
            </a:r>
            <a:r>
              <a:rPr lang="ru-RU" sz="1800" dirty="0" err="1"/>
              <a:t>вдаються</a:t>
            </a:r>
            <a:r>
              <a:rPr lang="ru-RU" sz="1800" dirty="0"/>
              <a:t> до </a:t>
            </a:r>
            <a:r>
              <a:rPr lang="ru-RU" sz="1800" dirty="0" err="1"/>
              <a:t>видалення</a:t>
            </a:r>
            <a:r>
              <a:rPr lang="ru-RU" sz="1800" dirty="0"/>
              <a:t> (</a:t>
            </a:r>
            <a:r>
              <a:rPr lang="ru-RU" sz="1800" dirty="0" err="1"/>
              <a:t>резекції</a:t>
            </a:r>
            <a:r>
              <a:rPr lang="ru-RU" sz="1800" dirty="0"/>
              <a:t>) </a:t>
            </a:r>
            <a:r>
              <a:rPr lang="ru-RU" sz="1800" dirty="0" err="1"/>
              <a:t>частини</a:t>
            </a:r>
            <a:r>
              <a:rPr lang="ru-RU" sz="1800" dirty="0"/>
              <a:t> </a:t>
            </a:r>
            <a:r>
              <a:rPr lang="ru-RU" sz="1800" dirty="0" err="1"/>
              <a:t>залози</a:t>
            </a:r>
            <a:r>
              <a:rPr lang="ru-RU" sz="1800" dirty="0"/>
              <a:t>.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92150"/>
            <a:ext cx="813593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rgbClr val="FF3300"/>
                </a:solidFill>
              </a:rPr>
              <a:t>Щитовидна </a:t>
            </a:r>
            <a:r>
              <a:rPr lang="ru-RU" sz="2400" dirty="0" err="1">
                <a:solidFill>
                  <a:srgbClr val="FF3300"/>
                </a:solidFill>
              </a:rPr>
              <a:t>залоза</a:t>
            </a:r>
            <a:r>
              <a:rPr lang="ru-RU" sz="2400" dirty="0">
                <a:solidFill>
                  <a:srgbClr val="FF3300"/>
                </a:solidFill>
              </a:rPr>
              <a:t>, </a:t>
            </a:r>
            <a:r>
              <a:rPr lang="ru-RU" sz="2400" dirty="0" err="1">
                <a:solidFill>
                  <a:srgbClr val="FF3300"/>
                </a:solidFill>
              </a:rPr>
              <a:t>Паращитовидні</a:t>
            </a:r>
            <a:r>
              <a:rPr lang="ru-RU" sz="2400" dirty="0">
                <a:solidFill>
                  <a:srgbClr val="FF3300"/>
                </a:solidFill>
              </a:rPr>
              <a:t> </a:t>
            </a:r>
            <a:r>
              <a:rPr lang="ru-RU" sz="2400" dirty="0" err="1">
                <a:solidFill>
                  <a:srgbClr val="FF3300"/>
                </a:solidFill>
              </a:rPr>
              <a:t>залози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42938"/>
            <a:ext cx="200025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56993"/>
            <a:ext cx="244827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5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32403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02433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9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а йододефицитных областей Украины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803141-C5BD-4196-8121-DBB0309F4528}"/>
              </a:ext>
            </a:extLst>
          </p:cNvPr>
          <p:cNvSpPr/>
          <p:nvPr/>
        </p:nvSpPr>
        <p:spPr>
          <a:xfrm>
            <a:off x="251520" y="404664"/>
            <a:ext cx="4464496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Картограма </a:t>
            </a:r>
            <a:r>
              <a:rPr lang="uk-UA" sz="1600" b="1" dirty="0" err="1"/>
              <a:t>йододефіциту</a:t>
            </a:r>
            <a:r>
              <a:rPr lang="uk-UA" sz="1600" b="1" dirty="0"/>
              <a:t> на </a:t>
            </a:r>
            <a:r>
              <a:rPr lang="uk-UA" sz="1600" b="1" dirty="0" err="1"/>
              <a:t>територї</a:t>
            </a:r>
            <a:r>
              <a:rPr lang="uk-UA" sz="1600" b="1" dirty="0"/>
              <a:t> України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552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rgbClr val="FF3300"/>
                </a:solidFill>
              </a:rPr>
              <a:t>Щитовидна </a:t>
            </a:r>
            <a:r>
              <a:rPr lang="ru-RU" sz="2400" dirty="0" err="1">
                <a:solidFill>
                  <a:srgbClr val="FF3300"/>
                </a:solidFill>
              </a:rPr>
              <a:t>залоза</a:t>
            </a:r>
            <a:r>
              <a:rPr lang="ru-RU" sz="2400" dirty="0">
                <a:solidFill>
                  <a:srgbClr val="FF3300"/>
                </a:solidFill>
              </a:rPr>
              <a:t>, </a:t>
            </a:r>
            <a:r>
              <a:rPr lang="ru-RU" sz="2400" dirty="0" err="1">
                <a:solidFill>
                  <a:srgbClr val="FF3300"/>
                </a:solidFill>
              </a:rPr>
              <a:t>Паращитовидні</a:t>
            </a:r>
            <a:r>
              <a:rPr lang="ru-RU" sz="2400" dirty="0">
                <a:solidFill>
                  <a:srgbClr val="FF3300"/>
                </a:solidFill>
              </a:rPr>
              <a:t> </a:t>
            </a:r>
            <a:r>
              <a:rPr lang="ru-RU" sz="2400" dirty="0" err="1">
                <a:solidFill>
                  <a:srgbClr val="FF3300"/>
                </a:solidFill>
              </a:rPr>
              <a:t>залози</a:t>
            </a:r>
            <a:endParaRPr lang="ru-RU" sz="2400" dirty="0">
              <a:solidFill>
                <a:srgbClr val="FF3300"/>
              </a:solidFill>
            </a:endParaRPr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23574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908720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solidFill>
                  <a:prstClr val="white"/>
                </a:solidFill>
              </a:rPr>
              <a:t>Якщо</a:t>
            </a:r>
            <a:r>
              <a:rPr lang="ru-RU" sz="2400" b="1" dirty="0">
                <a:solidFill>
                  <a:prstClr val="white"/>
                </a:solidFill>
              </a:rPr>
              <a:t> в </a:t>
            </a:r>
            <a:r>
              <a:rPr lang="ru-RU" sz="2400" b="1" dirty="0" err="1">
                <a:solidFill>
                  <a:prstClr val="white"/>
                </a:solidFill>
              </a:rPr>
              <a:t>їжі</a:t>
            </a:r>
            <a:r>
              <a:rPr lang="ru-RU" sz="2400" b="1" dirty="0">
                <a:solidFill>
                  <a:prstClr val="white"/>
                </a:solidFill>
              </a:rPr>
              <a:t> і </a:t>
            </a:r>
            <a:r>
              <a:rPr lang="ru-RU" sz="2400" b="1" dirty="0" err="1">
                <a:solidFill>
                  <a:prstClr val="white"/>
                </a:solidFill>
              </a:rPr>
              <a:t>воді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недостатньо</a:t>
            </a:r>
            <a:r>
              <a:rPr lang="ru-RU" sz="2400" b="1" dirty="0">
                <a:solidFill>
                  <a:prstClr val="white"/>
                </a:solidFill>
              </a:rPr>
              <a:t> йоду, то </a:t>
            </a:r>
            <a:r>
              <a:rPr lang="ru-RU" sz="2400" b="1" dirty="0" err="1">
                <a:solidFill>
                  <a:prstClr val="white"/>
                </a:solidFill>
              </a:rPr>
              <a:t>розвивається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ендемічний</a:t>
            </a:r>
            <a:r>
              <a:rPr lang="ru-RU" sz="2400" b="1" dirty="0">
                <a:solidFill>
                  <a:srgbClr val="FF0000"/>
                </a:solidFill>
              </a:rPr>
              <a:t> зоб</a:t>
            </a:r>
            <a:r>
              <a:rPr lang="ru-RU" sz="2400" b="1" dirty="0">
                <a:solidFill>
                  <a:prstClr val="white"/>
                </a:solidFill>
              </a:rPr>
              <a:t>. При </a:t>
            </a:r>
            <a:r>
              <a:rPr lang="ru-RU" sz="2400" b="1" dirty="0" err="1">
                <a:solidFill>
                  <a:prstClr val="white"/>
                </a:solidFill>
              </a:rPr>
              <a:t>цьому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збільшується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обсяг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залозистої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тканини</a:t>
            </a:r>
            <a:r>
              <a:rPr lang="ru-RU" sz="2400" b="1" dirty="0">
                <a:solidFill>
                  <a:prstClr val="white"/>
                </a:solidFill>
              </a:rPr>
              <a:t> (</a:t>
            </a:r>
            <a:r>
              <a:rPr lang="ru-RU" sz="2400" b="1" dirty="0" err="1">
                <a:solidFill>
                  <a:prstClr val="white"/>
                </a:solidFill>
              </a:rPr>
              <a:t>може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досягати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маси</a:t>
            </a:r>
            <a:r>
              <a:rPr lang="ru-RU" sz="2400" b="1" dirty="0">
                <a:solidFill>
                  <a:prstClr val="white"/>
                </a:solidFill>
              </a:rPr>
              <a:t> 1 кг і </a:t>
            </a:r>
            <a:r>
              <a:rPr lang="ru-RU" sz="2400" b="1" dirty="0" err="1">
                <a:solidFill>
                  <a:prstClr val="white"/>
                </a:solidFill>
              </a:rPr>
              <a:t>більше</a:t>
            </a:r>
            <a:r>
              <a:rPr lang="ru-RU" sz="2400" b="1" dirty="0">
                <a:solidFill>
                  <a:prstClr val="white"/>
                </a:solidFill>
              </a:rPr>
              <a:t>), яка </a:t>
            </a:r>
            <a:r>
              <a:rPr lang="ru-RU" sz="2400" b="1" dirty="0" err="1">
                <a:solidFill>
                  <a:prstClr val="white"/>
                </a:solidFill>
              </a:rPr>
              <a:t>виробляє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достатню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кількість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гормонів</a:t>
            </a:r>
            <a:r>
              <a:rPr lang="ru-RU" sz="2400" b="1" dirty="0">
                <a:solidFill>
                  <a:prstClr val="white"/>
                </a:solidFill>
              </a:rPr>
              <a:t>, і </a:t>
            </a:r>
            <a:r>
              <a:rPr lang="ru-RU" sz="2400" b="1" dirty="0" err="1">
                <a:solidFill>
                  <a:prstClr val="white"/>
                </a:solidFill>
              </a:rPr>
              <a:t>людина</a:t>
            </a:r>
            <a:r>
              <a:rPr lang="ru-RU" sz="2400" b="1" dirty="0">
                <a:solidFill>
                  <a:prstClr val="white"/>
                </a:solidFill>
              </a:rPr>
              <a:t> з зобом </a:t>
            </a:r>
            <a:r>
              <a:rPr lang="ru-RU" sz="2400" b="1" dirty="0" err="1">
                <a:solidFill>
                  <a:prstClr val="white"/>
                </a:solidFill>
              </a:rPr>
              <a:t>може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відчувати</a:t>
            </a:r>
            <a:r>
              <a:rPr lang="ru-RU" sz="2400" b="1" dirty="0">
                <a:solidFill>
                  <a:prstClr val="white"/>
                </a:solidFill>
              </a:rPr>
              <a:t> себе абсолютно </a:t>
            </a:r>
            <a:r>
              <a:rPr lang="ru-RU" sz="2400" b="1" dirty="0" err="1">
                <a:solidFill>
                  <a:prstClr val="white"/>
                </a:solidFill>
              </a:rPr>
              <a:t>здоровим</a:t>
            </a:r>
            <a:r>
              <a:rPr lang="ru-RU" sz="2400" b="1" dirty="0">
                <a:solidFill>
                  <a:prstClr val="white"/>
                </a:solidFill>
              </a:rPr>
              <a:t>. Для </a:t>
            </a:r>
            <a:r>
              <a:rPr lang="ru-RU" sz="2400" b="1" dirty="0" err="1">
                <a:solidFill>
                  <a:prstClr val="white"/>
                </a:solidFill>
              </a:rPr>
              <a:t>профілактики</a:t>
            </a:r>
            <a:r>
              <a:rPr lang="ru-RU" sz="2400" b="1" dirty="0">
                <a:solidFill>
                  <a:prstClr val="white"/>
                </a:solidFill>
              </a:rPr>
              <a:t> в </a:t>
            </a:r>
            <a:r>
              <a:rPr lang="ru-RU" sz="2400" b="1" dirty="0" err="1">
                <a:solidFill>
                  <a:prstClr val="white"/>
                </a:solidFill>
              </a:rPr>
              <a:t>місцевостях</a:t>
            </a:r>
            <a:r>
              <a:rPr lang="ru-RU" sz="2400" b="1" dirty="0">
                <a:solidFill>
                  <a:prstClr val="white"/>
                </a:solidFill>
              </a:rPr>
              <a:t>, </a:t>
            </a:r>
            <a:r>
              <a:rPr lang="ru-RU" sz="2400" b="1" dirty="0" err="1">
                <a:solidFill>
                  <a:prstClr val="white"/>
                </a:solidFill>
              </a:rPr>
              <a:t>неблагополучних</a:t>
            </a:r>
            <a:r>
              <a:rPr lang="ru-RU" sz="2400" b="1" dirty="0">
                <a:solidFill>
                  <a:prstClr val="white"/>
                </a:solidFill>
              </a:rPr>
              <a:t> по </a:t>
            </a:r>
            <a:r>
              <a:rPr lang="ru-RU" sz="2400" b="1" dirty="0" err="1">
                <a:solidFill>
                  <a:prstClr val="white"/>
                </a:solidFill>
              </a:rPr>
              <a:t>вмісту</a:t>
            </a:r>
            <a:r>
              <a:rPr lang="ru-RU" sz="2400" b="1" dirty="0">
                <a:solidFill>
                  <a:prstClr val="white"/>
                </a:solidFill>
              </a:rPr>
              <a:t> йоду, в </a:t>
            </a:r>
            <a:r>
              <a:rPr lang="ru-RU" sz="2400" b="1" dirty="0" err="1">
                <a:solidFill>
                  <a:prstClr val="white"/>
                </a:solidFill>
              </a:rPr>
              <a:t>кухонну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сіль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додають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йодистий</a:t>
            </a:r>
            <a:r>
              <a:rPr lang="ru-RU" sz="2400" b="1" dirty="0">
                <a:solidFill>
                  <a:prstClr val="white"/>
                </a:solidFill>
              </a:rPr>
              <a:t> </a:t>
            </a:r>
            <a:r>
              <a:rPr lang="ru-RU" sz="2400" b="1" dirty="0" err="1">
                <a:solidFill>
                  <a:prstClr val="white"/>
                </a:solidFill>
              </a:rPr>
              <a:t>калій</a:t>
            </a:r>
            <a:r>
              <a:rPr lang="ru-RU" sz="2400" b="1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229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736304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Гормони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щитовидної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залози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ріст</a:t>
            </a:r>
            <a:r>
              <a:rPr lang="ru-RU" sz="3200" b="1" dirty="0">
                <a:solidFill>
                  <a:srgbClr val="FF0000"/>
                </a:solidFill>
              </a:rPr>
              <a:t> і </a:t>
            </a:r>
            <a:r>
              <a:rPr lang="ru-RU" sz="3200" b="1" dirty="0" err="1">
                <a:solidFill>
                  <a:srgbClr val="FF0000"/>
                </a:solidFill>
              </a:rPr>
              <a:t>розвиток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imag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024336" cy="45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47864" y="188640"/>
            <a:ext cx="5688632" cy="6669360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Брак </a:t>
            </a:r>
            <a:r>
              <a:rPr lang="ru-RU" b="1" dirty="0" err="1"/>
              <a:t>гормонів</a:t>
            </a:r>
            <a:r>
              <a:rPr lang="ru-RU" b="1" dirty="0"/>
              <a:t> у </a:t>
            </a:r>
            <a:r>
              <a:rPr lang="ru-RU" b="1" dirty="0" err="1"/>
              <a:t>дорослих</a:t>
            </a:r>
            <a:r>
              <a:rPr lang="ru-RU" b="1" dirty="0"/>
              <a:t> </a:t>
            </a:r>
            <a:r>
              <a:rPr lang="ru-RU" b="1" dirty="0" err="1"/>
              <a:t>призводить</a:t>
            </a:r>
            <a:r>
              <a:rPr lang="ru-RU" b="1" dirty="0"/>
              <a:t> до </a:t>
            </a:r>
            <a:r>
              <a:rPr lang="ru-RU" b="1" dirty="0" err="1"/>
              <a:t>мікседеми</a:t>
            </a:r>
            <a:r>
              <a:rPr lang="ru-RU" b="1" dirty="0"/>
              <a:t> - </a:t>
            </a:r>
            <a:r>
              <a:rPr lang="ru-RU" b="1" dirty="0" err="1"/>
              <a:t>зниження</a:t>
            </a:r>
            <a:r>
              <a:rPr lang="ru-RU" b="1" dirty="0"/>
              <a:t> </a:t>
            </a:r>
            <a:r>
              <a:rPr lang="ru-RU" b="1" dirty="0" err="1"/>
              <a:t>інтенсивності</a:t>
            </a:r>
            <a:r>
              <a:rPr lang="ru-RU" b="1" dirty="0"/>
              <a:t> </a:t>
            </a:r>
            <a:r>
              <a:rPr lang="ru-RU" b="1" dirty="0" err="1"/>
              <a:t>обмінних</a:t>
            </a:r>
            <a:r>
              <a:rPr lang="ru-RU" b="1" dirty="0"/>
              <a:t> </a:t>
            </a:r>
            <a:r>
              <a:rPr lang="ru-RU" b="1" dirty="0" err="1"/>
              <a:t>процесів</a:t>
            </a:r>
            <a:r>
              <a:rPr lang="ru-RU" b="1" dirty="0"/>
              <a:t>, слизистого </a:t>
            </a:r>
            <a:r>
              <a:rPr lang="ru-RU" b="1" dirty="0" err="1"/>
              <a:t>набряку</a:t>
            </a:r>
            <a:r>
              <a:rPr lang="ru-RU" b="1" dirty="0"/>
              <a:t> і т.п.</a:t>
            </a:r>
          </a:p>
          <a:p>
            <a:r>
              <a:rPr lang="ru-RU" b="1" dirty="0"/>
              <a:t>На рис. </a:t>
            </a:r>
            <a:r>
              <a:rPr lang="ru-RU" b="1" dirty="0" err="1"/>
              <a:t>двояйцеві</a:t>
            </a:r>
            <a:r>
              <a:rPr lang="ru-RU" b="1" dirty="0"/>
              <a:t> </a:t>
            </a:r>
            <a:r>
              <a:rPr lang="ru-RU" b="1" dirty="0" err="1"/>
              <a:t>близнюки</a:t>
            </a:r>
            <a:r>
              <a:rPr lang="ru-RU" b="1" dirty="0"/>
              <a:t>. У брата </a:t>
            </a:r>
            <a:r>
              <a:rPr lang="ru-RU" b="1" i="1" dirty="0" err="1">
                <a:solidFill>
                  <a:srgbClr val="FF0000"/>
                </a:solidFill>
              </a:rPr>
              <a:t>гіпотиреоз</a:t>
            </a:r>
            <a:r>
              <a:rPr lang="ru-RU" b="1" dirty="0"/>
              <a:t> - карлик (і </a:t>
            </a:r>
            <a:r>
              <a:rPr lang="ru-RU" b="1" i="1" dirty="0" err="1">
                <a:solidFill>
                  <a:srgbClr val="FF0000"/>
                </a:solidFill>
              </a:rPr>
              <a:t>кретинізм</a:t>
            </a:r>
            <a:r>
              <a:rPr lang="ru-RU" b="1" dirty="0"/>
              <a:t>).</a:t>
            </a:r>
          </a:p>
          <a:p>
            <a:r>
              <a:rPr lang="ru-RU" b="1" dirty="0"/>
              <a:t>Недостатнє </a:t>
            </a:r>
            <a:r>
              <a:rPr lang="ru-RU" b="1" dirty="0" err="1"/>
              <a:t>утворення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особливо </a:t>
            </a:r>
            <a:r>
              <a:rPr lang="ru-RU" b="1" dirty="0" err="1"/>
              <a:t>небезпечно</a:t>
            </a:r>
            <a:r>
              <a:rPr lang="ru-RU" b="1" dirty="0"/>
              <a:t> в </a:t>
            </a:r>
            <a:r>
              <a:rPr lang="ru-RU" b="1" dirty="0" err="1"/>
              <a:t>дитячому</a:t>
            </a:r>
            <a:r>
              <a:rPr lang="ru-RU" b="1" dirty="0"/>
              <a:t> </a:t>
            </a:r>
            <a:r>
              <a:rPr lang="ru-RU" b="1" dirty="0" err="1"/>
              <a:t>віці</a:t>
            </a:r>
            <a:r>
              <a:rPr lang="ru-RU" b="1" dirty="0"/>
              <a:t>, так як </a:t>
            </a:r>
            <a:r>
              <a:rPr lang="ru-RU" b="1" dirty="0" err="1"/>
              <a:t>цей</a:t>
            </a:r>
            <a:r>
              <a:rPr lang="ru-RU" b="1" dirty="0"/>
              <a:t> гормон не </a:t>
            </a:r>
            <a:r>
              <a:rPr lang="ru-RU" b="1" dirty="0" err="1"/>
              <a:t>тільки</a:t>
            </a:r>
            <a:r>
              <a:rPr lang="ru-RU" b="1" dirty="0"/>
              <a:t> </a:t>
            </a:r>
            <a:r>
              <a:rPr lang="ru-RU" b="1" dirty="0" err="1"/>
              <a:t>бере</a:t>
            </a:r>
            <a:r>
              <a:rPr lang="ru-RU" b="1" dirty="0"/>
              <a:t> участь в </a:t>
            </a:r>
            <a:r>
              <a:rPr lang="ru-RU" b="1" dirty="0" err="1"/>
              <a:t>регуляції</a:t>
            </a:r>
            <a:r>
              <a:rPr lang="ru-RU" b="1" dirty="0"/>
              <a:t> росту, але і є </a:t>
            </a:r>
            <a:r>
              <a:rPr lang="ru-RU" b="1" dirty="0" err="1"/>
              <a:t>необхідним</a:t>
            </a:r>
            <a:r>
              <a:rPr lang="ru-RU" b="1" dirty="0"/>
              <a:t> компонентом для нормального </a:t>
            </a:r>
            <a:r>
              <a:rPr lang="ru-RU" b="1" dirty="0" err="1"/>
              <a:t>розвитку</a:t>
            </a:r>
            <a:r>
              <a:rPr lang="ru-RU" b="1" dirty="0"/>
              <a:t> </a:t>
            </a:r>
            <a:r>
              <a:rPr lang="ru-RU" b="1" dirty="0" err="1"/>
              <a:t>центральної</a:t>
            </a:r>
            <a:r>
              <a:rPr lang="ru-RU" b="1" dirty="0"/>
              <a:t> </a:t>
            </a:r>
            <a:r>
              <a:rPr lang="ru-RU" b="1" dirty="0" err="1"/>
              <a:t>нервової</a:t>
            </a:r>
            <a:r>
              <a:rPr lang="ru-RU" b="1" dirty="0"/>
              <a:t> </a:t>
            </a:r>
            <a:r>
              <a:rPr lang="ru-RU" b="1" dirty="0" err="1"/>
              <a:t>системи</a:t>
            </a:r>
            <a:r>
              <a:rPr lang="ru-RU" b="1" dirty="0"/>
              <a:t>.</a:t>
            </a:r>
          </a:p>
          <a:p>
            <a:r>
              <a:rPr lang="ru-RU" b="1" dirty="0"/>
              <a:t>Одним з </a:t>
            </a:r>
            <a:r>
              <a:rPr lang="ru-RU" b="1" dirty="0" err="1"/>
              <a:t>механізмів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визначають</a:t>
            </a:r>
            <a:r>
              <a:rPr lang="ru-RU" b="1" dirty="0"/>
              <a:t> </a:t>
            </a:r>
            <a:r>
              <a:rPr lang="ru-RU" b="1" dirty="0" err="1"/>
              <a:t>цей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, є те,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йодовмісні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</a:t>
            </a:r>
            <a:r>
              <a:rPr lang="ru-RU" b="1" dirty="0" err="1"/>
              <a:t>накопичуються</a:t>
            </a:r>
            <a:r>
              <a:rPr lang="ru-RU" b="1" dirty="0"/>
              <a:t> в структурах </a:t>
            </a:r>
            <a:r>
              <a:rPr lang="ru-RU" b="1" dirty="0" err="1"/>
              <a:t>ретикулярної</a:t>
            </a:r>
            <a:r>
              <a:rPr lang="ru-RU" b="1" dirty="0"/>
              <a:t> </a:t>
            </a:r>
            <a:r>
              <a:rPr lang="ru-RU" b="1" dirty="0" err="1"/>
              <a:t>формації</a:t>
            </a:r>
            <a:r>
              <a:rPr lang="ru-RU" b="1" dirty="0"/>
              <a:t>, де, </a:t>
            </a:r>
            <a:r>
              <a:rPr lang="ru-RU" b="1" dirty="0" err="1"/>
              <a:t>підвищуючи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тонус, </a:t>
            </a:r>
            <a:r>
              <a:rPr lang="ru-RU" b="1" dirty="0" err="1"/>
              <a:t>надають</a:t>
            </a:r>
            <a:r>
              <a:rPr lang="ru-RU" b="1" dirty="0"/>
              <a:t> </a:t>
            </a:r>
            <a:r>
              <a:rPr lang="ru-RU" b="1" dirty="0" err="1"/>
              <a:t>активуючий</a:t>
            </a:r>
            <a:r>
              <a:rPr lang="ru-RU" b="1" dirty="0"/>
              <a:t> </a:t>
            </a:r>
            <a:r>
              <a:rPr lang="ru-RU" b="1" dirty="0" err="1"/>
              <a:t>вплив</a:t>
            </a:r>
            <a:r>
              <a:rPr lang="ru-RU" b="1" dirty="0"/>
              <a:t> на </a:t>
            </a:r>
            <a:r>
              <a:rPr lang="ru-RU" b="1" dirty="0" err="1"/>
              <a:t>кору</a:t>
            </a:r>
            <a:r>
              <a:rPr lang="ru-RU" b="1" dirty="0"/>
              <a:t> великих </a:t>
            </a:r>
            <a:r>
              <a:rPr lang="ru-RU" b="1" dirty="0" err="1"/>
              <a:t>півкуль</a:t>
            </a:r>
            <a:r>
              <a:rPr lang="ru-RU" b="1" dirty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93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032448" cy="7200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/>
              </a:rPr>
              <a:t>Щитовидна </a:t>
            </a:r>
            <a:r>
              <a:rPr lang="ru-RU" b="1" dirty="0" err="1">
                <a:solidFill>
                  <a:srgbClr val="FF0000"/>
                </a:solidFill>
                <a:effectLst/>
              </a:rPr>
              <a:t>залоза</a:t>
            </a:r>
            <a:r>
              <a:rPr lang="ru-RU" dirty="0">
                <a:solidFill>
                  <a:srgbClr val="FF0000"/>
                </a:solidFill>
                <a:effectLst/>
              </a:rPr>
              <a:t/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067944" y="273050"/>
            <a:ext cx="5076056" cy="625229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u="sng" dirty="0" err="1">
                <a:solidFill>
                  <a:srgbClr val="FF0000"/>
                </a:solidFill>
              </a:rPr>
              <a:t>РЕГУЛЯЦіЯ</a:t>
            </a:r>
            <a:endParaRPr lang="ru-RU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* Стимулятором синтезу </a:t>
            </a:r>
            <a:r>
              <a:rPr lang="ru-RU" dirty="0" err="1"/>
              <a:t>гормонів</a:t>
            </a:r>
            <a:r>
              <a:rPr lang="ru-RU" dirty="0"/>
              <a:t> є ТТГ </a:t>
            </a:r>
            <a:r>
              <a:rPr lang="ru-RU" dirty="0" err="1"/>
              <a:t>гіпофіза</a:t>
            </a:r>
            <a:r>
              <a:rPr lang="ru-RU" dirty="0"/>
              <a:t> через </a:t>
            </a:r>
            <a:r>
              <a:rPr lang="ru-RU" dirty="0" err="1"/>
              <a:t>гипоталамічний</a:t>
            </a:r>
            <a:r>
              <a:rPr lang="ru-RU" dirty="0"/>
              <a:t> ТРГ.</a:t>
            </a:r>
          </a:p>
          <a:p>
            <a:pPr marL="0" indent="0">
              <a:buNone/>
            </a:pPr>
            <a:r>
              <a:rPr lang="ru-RU" dirty="0" err="1"/>
              <a:t>Причому</a:t>
            </a:r>
            <a:r>
              <a:rPr lang="ru-RU" dirty="0"/>
              <a:t> 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гальмує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ТТГ в </a:t>
            </a:r>
            <a:r>
              <a:rPr lang="ru-RU" dirty="0" err="1"/>
              <a:t>гіпофізі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Крім</a:t>
            </a:r>
            <a:r>
              <a:rPr lang="ru-RU" dirty="0"/>
              <a:t> того </a:t>
            </a:r>
            <a:r>
              <a:rPr lang="ru-RU" dirty="0" err="1"/>
              <a:t>реакція</a:t>
            </a:r>
            <a:r>
              <a:rPr lang="ru-RU" dirty="0"/>
              <a:t> </a:t>
            </a:r>
            <a:r>
              <a:rPr lang="ru-RU" dirty="0" err="1"/>
              <a:t>гіпофіза</a:t>
            </a:r>
            <a:r>
              <a:rPr lang="ru-RU" dirty="0"/>
              <a:t> на ТРГ </a:t>
            </a:r>
            <a:r>
              <a:rPr lang="ru-RU" dirty="0" err="1"/>
              <a:t>модулюється</a:t>
            </a:r>
            <a:r>
              <a:rPr lang="ru-RU" dirty="0"/>
              <a:t> і </a:t>
            </a:r>
            <a:r>
              <a:rPr lang="ru-RU" dirty="0" err="1"/>
              <a:t>іншими</a:t>
            </a:r>
            <a:r>
              <a:rPr lang="ru-RU" dirty="0"/>
              <a:t> гормонами. Так, </a:t>
            </a:r>
            <a:r>
              <a:rPr lang="ru-RU" dirty="0" err="1"/>
              <a:t>естрогени</a:t>
            </a:r>
            <a:r>
              <a:rPr lang="ru-RU" dirty="0"/>
              <a:t>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чутливість</a:t>
            </a:r>
            <a:r>
              <a:rPr lang="ru-RU" dirty="0"/>
              <a:t> </a:t>
            </a:r>
            <a:r>
              <a:rPr lang="ru-RU" dirty="0" err="1"/>
              <a:t>тиреотрофів</a:t>
            </a:r>
            <a:r>
              <a:rPr lang="ru-RU" dirty="0"/>
              <a:t> до ТРГ, а кортизол і гормон росту - </a:t>
            </a:r>
            <a:r>
              <a:rPr lang="ru-RU" dirty="0" err="1"/>
              <a:t>пригнічують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96044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5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2987824" cy="1440160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Гормони</a:t>
            </a:r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щитовидної</a:t>
            </a:r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залози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03848" y="332656"/>
            <a:ext cx="5940152" cy="640871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фолікулах</a:t>
            </a:r>
            <a:r>
              <a:rPr lang="ru-RU" dirty="0"/>
              <a:t> з тирозину </a:t>
            </a:r>
            <a:r>
              <a:rPr lang="ru-RU" dirty="0" err="1"/>
              <a:t>утворюються</a:t>
            </a:r>
            <a:r>
              <a:rPr lang="ru-RU" dirty="0"/>
              <a:t> два </a:t>
            </a:r>
            <a:r>
              <a:rPr lang="ru-RU" dirty="0" err="1"/>
              <a:t>йодованих</a:t>
            </a:r>
            <a:r>
              <a:rPr lang="ru-RU" dirty="0"/>
              <a:t> </a:t>
            </a:r>
            <a:r>
              <a:rPr lang="ru-RU" dirty="0" err="1"/>
              <a:t>гормони</a:t>
            </a:r>
            <a:r>
              <a:rPr lang="ru-RU" dirty="0"/>
              <a:t>: </a:t>
            </a:r>
            <a:r>
              <a:rPr lang="ru-RU" i="1" dirty="0" err="1"/>
              <a:t>трийодтиронін</a:t>
            </a:r>
            <a:r>
              <a:rPr lang="ru-RU" i="1" dirty="0"/>
              <a:t> (Т3) і </a:t>
            </a:r>
            <a:r>
              <a:rPr lang="ru-RU" i="1" dirty="0" err="1"/>
              <a:t>тетрайодтиронін</a:t>
            </a:r>
            <a:r>
              <a:rPr lang="ru-RU" dirty="0"/>
              <a:t> (Т4).</a:t>
            </a:r>
          </a:p>
          <a:p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тиреоїдних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присутня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Т4,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менша</a:t>
            </a:r>
            <a:r>
              <a:rPr lang="ru-RU" dirty="0"/>
              <a:t> </a:t>
            </a:r>
            <a:r>
              <a:rPr lang="ru-RU" dirty="0" err="1"/>
              <a:t>концентрація</a:t>
            </a:r>
            <a:r>
              <a:rPr lang="ru-RU" dirty="0"/>
              <a:t> Т3. Велика </a:t>
            </a:r>
            <a:r>
              <a:rPr lang="ru-RU" dirty="0" err="1"/>
              <a:t>частина</a:t>
            </a:r>
            <a:r>
              <a:rPr lang="ru-RU" dirty="0"/>
              <a:t> Т3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утворюється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деіодірованія</a:t>
            </a:r>
            <a:r>
              <a:rPr lang="ru-RU" dirty="0"/>
              <a:t> Т4.</a:t>
            </a:r>
          </a:p>
          <a:p>
            <a:r>
              <a:rPr lang="ru-RU" dirty="0"/>
              <a:t>По </a:t>
            </a:r>
            <a:r>
              <a:rPr lang="ru-RU" dirty="0" err="1"/>
              <a:t>спрямованості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впливу</a:t>
            </a:r>
            <a:r>
              <a:rPr lang="ru-RU" dirty="0"/>
              <a:t> </a:t>
            </a:r>
            <a:r>
              <a:rPr lang="ru-RU" dirty="0" err="1"/>
              <a:t>обидва</a:t>
            </a:r>
            <a:r>
              <a:rPr lang="ru-RU" dirty="0"/>
              <a:t> </a:t>
            </a:r>
            <a:r>
              <a:rPr lang="ru-RU" dirty="0" err="1"/>
              <a:t>з'єднання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ідентичні</a:t>
            </a:r>
            <a:r>
              <a:rPr lang="ru-RU" dirty="0"/>
              <a:t>, але Т3 </a:t>
            </a:r>
            <a:r>
              <a:rPr lang="ru-RU" dirty="0" err="1"/>
              <a:t>приблизно</a:t>
            </a:r>
            <a:r>
              <a:rPr lang="ru-RU" dirty="0"/>
              <a:t> в 5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активніший</a:t>
            </a:r>
            <a:r>
              <a:rPr lang="ru-RU" dirty="0"/>
              <a:t>.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дейодування</a:t>
            </a:r>
            <a:r>
              <a:rPr lang="ru-RU" dirty="0"/>
              <a:t> </a:t>
            </a:r>
            <a:r>
              <a:rPr lang="ru-RU" dirty="0" err="1"/>
              <a:t>регульований</a:t>
            </a:r>
            <a:r>
              <a:rPr lang="ru-RU" dirty="0"/>
              <a:t>. Так, синтез Т3 </a:t>
            </a:r>
            <a:r>
              <a:rPr lang="ru-RU" dirty="0" err="1"/>
              <a:t>послаблюється</a:t>
            </a:r>
            <a:r>
              <a:rPr lang="ru-RU" dirty="0"/>
              <a:t> при </a:t>
            </a:r>
            <a:r>
              <a:rPr lang="ru-RU" dirty="0" err="1"/>
              <a:t>ряді</a:t>
            </a:r>
            <a:r>
              <a:rPr lang="ru-RU" dirty="0"/>
              <a:t>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, </a:t>
            </a:r>
            <a:r>
              <a:rPr lang="ru-RU" dirty="0" err="1"/>
              <a:t>травми</a:t>
            </a:r>
            <a:r>
              <a:rPr lang="ru-RU" dirty="0"/>
              <a:t>, </a:t>
            </a:r>
            <a:r>
              <a:rPr lang="ru-RU" dirty="0" err="1"/>
              <a:t>голодуванні</a:t>
            </a:r>
            <a:r>
              <a:rPr lang="ru-RU" dirty="0"/>
              <a:t>, </a:t>
            </a:r>
            <a:r>
              <a:rPr lang="ru-RU" dirty="0" err="1"/>
              <a:t>безвуглеводної</a:t>
            </a:r>
            <a:r>
              <a:rPr lang="ru-RU" dirty="0"/>
              <a:t> </a:t>
            </a:r>
            <a:r>
              <a:rPr lang="ru-RU" dirty="0" err="1"/>
              <a:t>дієті</a:t>
            </a:r>
            <a:r>
              <a:rPr lang="ru-RU" dirty="0"/>
              <a:t>, </a:t>
            </a:r>
            <a:r>
              <a:rPr lang="ru-RU" dirty="0" err="1"/>
              <a:t>різкому</a:t>
            </a:r>
            <a:r>
              <a:rPr lang="ru-RU" dirty="0"/>
              <a:t> </a:t>
            </a:r>
            <a:r>
              <a:rPr lang="ru-RU" dirty="0" err="1"/>
              <a:t>підвищенні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кортизолу.</a:t>
            </a:r>
          </a:p>
          <a:p>
            <a:r>
              <a:rPr lang="ru-RU" dirty="0" err="1"/>
              <a:t>Навпаки</a:t>
            </a:r>
            <a:r>
              <a:rPr lang="ru-RU" dirty="0"/>
              <a:t>, при </a:t>
            </a:r>
            <a:r>
              <a:rPr lang="ru-RU" dirty="0" err="1"/>
              <a:t>ожирінні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Т4 в Т3 </a:t>
            </a:r>
            <a:r>
              <a:rPr lang="ru-RU" dirty="0" err="1"/>
              <a:t>посилюється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обмежити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відкладання</a:t>
            </a:r>
            <a:r>
              <a:rPr lang="ru-RU" dirty="0"/>
              <a:t> жиру.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203848" cy="25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9E084D-6FE7-4623-A6A9-13F5ED943D5D}"/>
              </a:ext>
            </a:extLst>
          </p:cNvPr>
          <p:cNvSpPr/>
          <p:nvPr/>
        </p:nvSpPr>
        <p:spPr>
          <a:xfrm>
            <a:off x="2123728" y="2204864"/>
            <a:ext cx="86409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Кубічний епітелій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0396DD-5F24-4BC9-90D6-0BA29CDC6DCA}"/>
              </a:ext>
            </a:extLst>
          </p:cNvPr>
          <p:cNvSpPr/>
          <p:nvPr/>
        </p:nvSpPr>
        <p:spPr>
          <a:xfrm>
            <a:off x="2555776" y="2789312"/>
            <a:ext cx="999728" cy="20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Еритроцити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6DB113-0242-4D6C-B707-F2DD2E18DC77}"/>
              </a:ext>
            </a:extLst>
          </p:cNvPr>
          <p:cNvSpPr/>
          <p:nvPr/>
        </p:nvSpPr>
        <p:spPr>
          <a:xfrm>
            <a:off x="2627784" y="3293368"/>
            <a:ext cx="755576" cy="20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Колоїд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A20FCA-E4C4-4CCD-862D-8447A4DD7818}"/>
              </a:ext>
            </a:extLst>
          </p:cNvPr>
          <p:cNvSpPr/>
          <p:nvPr/>
        </p:nvSpPr>
        <p:spPr>
          <a:xfrm>
            <a:off x="163528" y="1994398"/>
            <a:ext cx="755576" cy="20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Фолікул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0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515589"/>
          </a:xfrm>
        </p:spPr>
        <p:txBody>
          <a:bodyPr>
            <a:normAutofit fontScale="90000"/>
          </a:bodyPr>
          <a:lstStyle/>
          <a:p>
            <a:r>
              <a:rPr lang="ru-RU" sz="3200" b="1" dirty="0" err="1">
                <a:solidFill>
                  <a:srgbClr val="FF0000"/>
                </a:solidFill>
              </a:rPr>
              <a:t>Вплив</a:t>
            </a:r>
            <a:r>
              <a:rPr lang="ru-RU" sz="3200" b="1" dirty="0">
                <a:solidFill>
                  <a:srgbClr val="FF0000"/>
                </a:solidFill>
              </a:rPr>
              <a:t> тироксину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908720"/>
            <a:ext cx="8496944" cy="576064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Сумарний</a:t>
            </a:r>
            <a:r>
              <a:rPr lang="ru-RU" dirty="0"/>
              <a:t> комплекс </a:t>
            </a:r>
            <a:r>
              <a:rPr lang="ru-RU" dirty="0" err="1"/>
              <a:t>впливів</a:t>
            </a:r>
            <a:r>
              <a:rPr lang="ru-RU" dirty="0"/>
              <a:t> </a:t>
            </a:r>
            <a:r>
              <a:rPr lang="ru-RU" dirty="0" err="1"/>
              <a:t>тиреоїдних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на </a:t>
            </a:r>
            <a:r>
              <a:rPr lang="ru-RU" dirty="0" err="1"/>
              <a:t>рівні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зводиться</a:t>
            </a:r>
            <a:r>
              <a:rPr lang="ru-RU" dirty="0"/>
              <a:t> до </a:t>
            </a:r>
            <a:r>
              <a:rPr lang="ru-RU" dirty="0" err="1"/>
              <a:t>наступних</a:t>
            </a:r>
            <a:r>
              <a:rPr lang="ru-RU" dirty="0"/>
              <a:t> </a:t>
            </a:r>
            <a:r>
              <a:rPr lang="ru-RU" dirty="0" err="1"/>
              <a:t>проявів</a:t>
            </a:r>
            <a:r>
              <a:rPr lang="ru-RU" dirty="0"/>
              <a:t>:</a:t>
            </a:r>
          </a:p>
          <a:p>
            <a:r>
              <a:rPr lang="ru-RU" dirty="0"/>
              <a:t>1) </a:t>
            </a:r>
            <a:r>
              <a:rPr lang="ru-RU" dirty="0" err="1"/>
              <a:t>швидкий</a:t>
            </a:r>
            <a:r>
              <a:rPr lang="ru-RU" dirty="0"/>
              <a:t> транспорт </a:t>
            </a:r>
            <a:r>
              <a:rPr lang="ru-RU" dirty="0" err="1"/>
              <a:t>амінокислот</a:t>
            </a:r>
            <a:r>
              <a:rPr lang="ru-RU" dirty="0"/>
              <a:t> через </a:t>
            </a:r>
            <a:r>
              <a:rPr lang="ru-RU" dirty="0" err="1"/>
              <a:t>клітинну</a:t>
            </a:r>
            <a:r>
              <a:rPr lang="ru-RU" dirty="0"/>
              <a:t> мембрану;</a:t>
            </a:r>
          </a:p>
          <a:p>
            <a:r>
              <a:rPr lang="ru-RU" dirty="0"/>
              <a:t>2)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en-US" dirty="0"/>
              <a:t>Na +, K + -</a:t>
            </a:r>
            <a:r>
              <a:rPr lang="ru-RU" dirty="0" err="1"/>
              <a:t>АТФази</a:t>
            </a:r>
            <a:r>
              <a:rPr lang="ru-RU" dirty="0"/>
              <a:t>;</a:t>
            </a:r>
          </a:p>
          <a:p>
            <a:r>
              <a:rPr lang="ru-RU" dirty="0"/>
              <a:t>3) </a:t>
            </a:r>
            <a:r>
              <a:rPr lang="ru-RU" dirty="0" err="1"/>
              <a:t>зміна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ряду </a:t>
            </a:r>
            <a:r>
              <a:rPr lang="ru-RU" dirty="0" err="1"/>
              <a:t>ферментів</a:t>
            </a:r>
            <a:r>
              <a:rPr lang="ru-RU" dirty="0"/>
              <a:t> цитозолю (</a:t>
            </a:r>
            <a:r>
              <a:rPr lang="ru-RU" dirty="0" err="1"/>
              <a:t>ферменти</a:t>
            </a:r>
            <a:r>
              <a:rPr lang="ru-RU" dirty="0"/>
              <a:t> </a:t>
            </a:r>
            <a:r>
              <a:rPr lang="ru-RU" dirty="0" err="1"/>
              <a:t>ліпогенезу</a:t>
            </a:r>
            <a:r>
              <a:rPr lang="ru-RU" dirty="0"/>
              <a:t>) і </a:t>
            </a:r>
            <a:r>
              <a:rPr lang="ru-RU" dirty="0" err="1"/>
              <a:t>мітохондрій</a:t>
            </a:r>
            <a:r>
              <a:rPr lang="ru-RU" dirty="0"/>
              <a:t>;</a:t>
            </a:r>
          </a:p>
          <a:p>
            <a:r>
              <a:rPr lang="ru-RU" dirty="0"/>
              <a:t>4)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до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(</a:t>
            </a:r>
            <a:r>
              <a:rPr lang="ru-RU" dirty="0" err="1"/>
              <a:t>катехоламінів</a:t>
            </a:r>
            <a:r>
              <a:rPr lang="ru-RU" dirty="0"/>
              <a:t>, </a:t>
            </a:r>
            <a:r>
              <a:rPr lang="ru-RU" dirty="0" err="1"/>
              <a:t>інсуліну</a:t>
            </a:r>
            <a:r>
              <a:rPr lang="ru-RU" dirty="0"/>
              <a:t>, </a:t>
            </a:r>
            <a:r>
              <a:rPr lang="ru-RU" dirty="0" err="1"/>
              <a:t>глюкокортикоїдів</a:t>
            </a:r>
            <a:r>
              <a:rPr lang="ru-RU" dirty="0"/>
              <a:t>, </a:t>
            </a:r>
            <a:r>
              <a:rPr lang="ru-RU" dirty="0" err="1"/>
              <a:t>ростових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).</a:t>
            </a:r>
          </a:p>
          <a:p>
            <a:r>
              <a:rPr lang="ru-RU" b="1" dirty="0"/>
              <a:t>На </a:t>
            </a:r>
            <a:r>
              <a:rPr lang="ru-RU" b="1" dirty="0" err="1"/>
              <a:t>рівні</a:t>
            </a:r>
            <a:r>
              <a:rPr lang="ru-RU" b="1" dirty="0"/>
              <a:t> </a:t>
            </a:r>
            <a:r>
              <a:rPr lang="ru-RU" b="1" dirty="0" err="1"/>
              <a:t>організму</a:t>
            </a:r>
            <a:r>
              <a:rPr lang="ru-RU" b="1" dirty="0"/>
              <a:t>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проявляється</a:t>
            </a:r>
            <a:r>
              <a:rPr lang="ru-RU" b="1" dirty="0"/>
              <a:t> в </a:t>
            </a:r>
            <a:r>
              <a:rPr lang="ru-RU" b="1" dirty="0" err="1"/>
              <a:t>посиленні</a:t>
            </a:r>
            <a:r>
              <a:rPr lang="ru-RU" b="1" dirty="0"/>
              <a:t> </a:t>
            </a:r>
            <a:r>
              <a:rPr lang="ru-RU" b="1" dirty="0" err="1"/>
              <a:t>обміну</a:t>
            </a:r>
            <a:r>
              <a:rPr lang="ru-RU" b="1" dirty="0"/>
              <a:t> </a:t>
            </a:r>
            <a:r>
              <a:rPr lang="ru-RU" b="1" dirty="0" err="1"/>
              <a:t>вуглеводів</a:t>
            </a:r>
            <a:r>
              <a:rPr lang="ru-RU" b="1" dirty="0"/>
              <a:t>, </a:t>
            </a:r>
            <a:r>
              <a:rPr lang="ru-RU" b="1" dirty="0" err="1"/>
              <a:t>жирів</a:t>
            </a:r>
            <a:r>
              <a:rPr lang="ru-RU" b="1" dirty="0"/>
              <a:t>, а при </a:t>
            </a:r>
            <a:r>
              <a:rPr lang="ru-RU" b="1" dirty="0" err="1"/>
              <a:t>їх</a:t>
            </a:r>
            <a:r>
              <a:rPr lang="ru-RU" b="1" dirty="0"/>
              <a:t> </a:t>
            </a:r>
            <a:r>
              <a:rPr lang="ru-RU" b="1" dirty="0" err="1"/>
              <a:t>нестачі</a:t>
            </a:r>
            <a:r>
              <a:rPr lang="ru-RU" b="1" dirty="0"/>
              <a:t> і </a:t>
            </a:r>
            <a:r>
              <a:rPr lang="ru-RU" b="1" dirty="0" err="1"/>
              <a:t>білків</a:t>
            </a:r>
            <a:r>
              <a:rPr lang="ru-RU" b="1" dirty="0"/>
              <a:t>. При </a:t>
            </a:r>
            <a:r>
              <a:rPr lang="ru-RU" b="1" dirty="0" err="1"/>
              <a:t>цьому</a:t>
            </a:r>
            <a:r>
              <a:rPr lang="ru-RU" b="1" dirty="0"/>
              <a:t> </a:t>
            </a:r>
            <a:r>
              <a:rPr lang="ru-RU" b="1" dirty="0" err="1"/>
              <a:t>збільшується</a:t>
            </a:r>
            <a:r>
              <a:rPr lang="ru-RU" b="1" dirty="0"/>
              <a:t> </a:t>
            </a:r>
            <a:r>
              <a:rPr lang="ru-RU" b="1" dirty="0" err="1"/>
              <a:t>споживання</a:t>
            </a:r>
            <a:r>
              <a:rPr lang="ru-RU" b="1" dirty="0"/>
              <a:t> </a:t>
            </a:r>
            <a:r>
              <a:rPr lang="ru-RU" b="1" dirty="0" err="1"/>
              <a:t>кисню</a:t>
            </a:r>
            <a:r>
              <a:rPr lang="ru-RU" b="1" dirty="0"/>
              <a:t> і </a:t>
            </a:r>
            <a:r>
              <a:rPr lang="ru-RU" b="1" dirty="0" err="1"/>
              <a:t>виділення</a:t>
            </a:r>
            <a:r>
              <a:rPr lang="ru-RU" b="1" dirty="0"/>
              <a:t> СО2, </a:t>
            </a:r>
            <a:r>
              <a:rPr lang="ru-RU" b="1" i="1" u="sng" dirty="0" err="1"/>
              <a:t>підвищується</a:t>
            </a:r>
            <a:r>
              <a:rPr lang="ru-RU" b="1" i="1" u="sng" dirty="0"/>
              <a:t> </a:t>
            </a:r>
            <a:r>
              <a:rPr lang="ru-RU" b="1" i="1" u="sng" dirty="0" err="1"/>
              <a:t>основний</a:t>
            </a:r>
            <a:r>
              <a:rPr lang="ru-RU" b="1" i="1" u="sng" dirty="0"/>
              <a:t> </a:t>
            </a:r>
            <a:r>
              <a:rPr lang="ru-RU" b="1" i="1" u="sng" dirty="0" err="1"/>
              <a:t>обмін</a:t>
            </a:r>
            <a:r>
              <a:rPr lang="ru-RU" b="1" dirty="0"/>
              <a:t>.</a:t>
            </a:r>
            <a:endParaRPr lang="uk-UA" b="1" i="1" u="sng" dirty="0"/>
          </a:p>
        </p:txBody>
      </p:sp>
    </p:spTree>
    <p:extLst>
      <p:ext uri="{BB962C8B-B14F-4D97-AF65-F5344CB8AC3E}">
        <p14:creationId xmlns:p14="http://schemas.microsoft.com/office/powerpoint/2010/main" val="2972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ъект 2"/>
          <p:cNvSpPr>
            <a:spLocks noGrp="1"/>
          </p:cNvSpPr>
          <p:nvPr>
            <p:ph idx="1"/>
          </p:nvPr>
        </p:nvSpPr>
        <p:spPr>
          <a:xfrm>
            <a:off x="395288" y="333375"/>
            <a:ext cx="8291512" cy="5792788"/>
          </a:xfrm>
        </p:spPr>
        <p:txBody>
          <a:bodyPr/>
          <a:lstStyle/>
          <a:p>
            <a:r>
              <a:rPr lang="ru-RU" dirty="0" err="1"/>
              <a:t>Кальцитонін</a:t>
            </a:r>
            <a:r>
              <a:rPr lang="ru-RU" dirty="0"/>
              <a:t> є </a:t>
            </a:r>
            <a:r>
              <a:rPr lang="ru-RU" b="1" dirty="0" err="1">
                <a:solidFill>
                  <a:srgbClr val="FF0000"/>
                </a:solidFill>
              </a:rPr>
              <a:t>гіпокальциємічним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гормоном і </a:t>
            </a:r>
            <a:r>
              <a:rPr lang="ru-RU" dirty="0" err="1"/>
              <a:t>секретується</a:t>
            </a:r>
            <a:r>
              <a:rPr lang="ru-RU" dirty="0"/>
              <a:t> </a:t>
            </a:r>
            <a:r>
              <a:rPr lang="ru-RU" dirty="0" err="1"/>
              <a:t>парафоллікулярнимі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С-</a:t>
            </a:r>
            <a:r>
              <a:rPr lang="ru-RU" dirty="0" err="1"/>
              <a:t>клітинами</a:t>
            </a:r>
            <a:r>
              <a:rPr lang="ru-RU" dirty="0"/>
              <a:t> </a:t>
            </a:r>
            <a:r>
              <a:rPr lang="ru-RU" dirty="0" err="1"/>
              <a:t>щитовидної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endParaRPr lang="ru-RU" dirty="0"/>
          </a:p>
          <a:p>
            <a:r>
              <a:rPr lang="ru-RU" dirty="0" err="1"/>
              <a:t>Парафолікулярні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до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en-US" dirty="0"/>
              <a:t>APUD-</a:t>
            </a:r>
            <a:r>
              <a:rPr lang="ru-RU" dirty="0" err="1"/>
              <a:t>системи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нервове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(</a:t>
            </a:r>
            <a:r>
              <a:rPr lang="ru-RU" dirty="0" err="1"/>
              <a:t>ектодерма</a:t>
            </a:r>
            <a:r>
              <a:rPr lang="ru-RU" dirty="0"/>
              <a:t> </a:t>
            </a:r>
            <a:r>
              <a:rPr lang="ru-RU" dirty="0" err="1"/>
              <a:t>нервового</a:t>
            </a:r>
            <a:r>
              <a:rPr lang="ru-RU" dirty="0"/>
              <a:t> </a:t>
            </a:r>
            <a:r>
              <a:rPr lang="ru-RU" dirty="0" err="1"/>
              <a:t>гребінця</a:t>
            </a:r>
            <a:r>
              <a:rPr lang="ru-RU" dirty="0"/>
              <a:t>).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кальцитонін</a:t>
            </a:r>
            <a:r>
              <a:rPr lang="ru-RU" dirty="0"/>
              <a:t> </a:t>
            </a:r>
            <a:r>
              <a:rPr lang="ru-RU" dirty="0" err="1"/>
              <a:t>синтезується</a:t>
            </a:r>
            <a:r>
              <a:rPr lang="ru-RU" dirty="0"/>
              <a:t> не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щитовидній</a:t>
            </a:r>
            <a:r>
              <a:rPr lang="ru-RU" dirty="0"/>
              <a:t> </a:t>
            </a:r>
            <a:r>
              <a:rPr lang="ru-RU" dirty="0" err="1"/>
              <a:t>залозі</a:t>
            </a:r>
            <a:r>
              <a:rPr lang="ru-RU" dirty="0"/>
              <a:t>, але </a:t>
            </a:r>
            <a:r>
              <a:rPr lang="ru-RU" dirty="0" err="1"/>
              <a:t>також</a:t>
            </a:r>
            <a:r>
              <a:rPr lang="ru-RU" dirty="0"/>
              <a:t> в </a:t>
            </a:r>
            <a:r>
              <a:rPr lang="ru-RU" dirty="0" err="1"/>
              <a:t>вилочковій</a:t>
            </a:r>
            <a:r>
              <a:rPr lang="ru-RU" dirty="0"/>
              <a:t> і </a:t>
            </a:r>
            <a:r>
              <a:rPr lang="ru-RU" dirty="0" err="1"/>
              <a:t>паращитовидних</a:t>
            </a:r>
            <a:r>
              <a:rPr lang="ru-RU" dirty="0"/>
              <a:t> </a:t>
            </a:r>
            <a:r>
              <a:rPr lang="ru-RU" dirty="0" err="1"/>
              <a:t>залозах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08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987675" y="765175"/>
            <a:ext cx="597535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/>
              <a:t>В </a:t>
            </a:r>
            <a:r>
              <a:rPr lang="ru-RU" sz="1800" dirty="0" err="1"/>
              <a:t>особливих</a:t>
            </a:r>
            <a:r>
              <a:rPr lang="ru-RU" sz="1800" dirty="0"/>
              <a:t> </a:t>
            </a:r>
            <a:r>
              <a:rPr lang="ru-RU" sz="1800" dirty="0" err="1"/>
              <a:t>клітинах</a:t>
            </a:r>
            <a:r>
              <a:rPr lang="ru-RU" sz="1800" dirty="0"/>
              <a:t> </a:t>
            </a:r>
            <a:r>
              <a:rPr lang="ru-RU" sz="1800" dirty="0" err="1"/>
              <a:t>щитовидної</a:t>
            </a:r>
            <a:r>
              <a:rPr lang="ru-RU" sz="1800" dirty="0"/>
              <a:t> </a:t>
            </a:r>
            <a:r>
              <a:rPr lang="ru-RU" sz="1800" dirty="0" err="1"/>
              <a:t>залози</a:t>
            </a:r>
            <a:r>
              <a:rPr lang="ru-RU" sz="1800" dirty="0"/>
              <a:t> </a:t>
            </a:r>
            <a:r>
              <a:rPr lang="ru-RU" sz="1800" dirty="0" err="1"/>
              <a:t>утворюється</a:t>
            </a:r>
            <a:r>
              <a:rPr lang="ru-RU" sz="1800" dirty="0"/>
              <a:t> гормон </a:t>
            </a:r>
            <a:r>
              <a:rPr lang="ru-RU" sz="1800" b="1" i="1" u="sng" dirty="0" err="1">
                <a:solidFill>
                  <a:srgbClr val="FF0000"/>
                </a:solidFill>
              </a:rPr>
              <a:t>тиреокальцитонин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регулює</a:t>
            </a:r>
            <a:r>
              <a:rPr lang="ru-RU" sz="1800" dirty="0"/>
              <a:t> </a:t>
            </a:r>
            <a:r>
              <a:rPr lang="ru-RU" sz="1800" dirty="0" err="1"/>
              <a:t>вміст</a:t>
            </a:r>
            <a:r>
              <a:rPr lang="ru-RU" sz="1800" dirty="0"/>
              <a:t> </a:t>
            </a:r>
            <a:r>
              <a:rPr lang="ru-RU" sz="1800" dirty="0" err="1"/>
              <a:t>кальцію</a:t>
            </a:r>
            <a:r>
              <a:rPr lang="ru-RU" sz="1800" dirty="0"/>
              <a:t> і фосфору в </a:t>
            </a:r>
            <a:r>
              <a:rPr lang="ru-RU" sz="1800" dirty="0" err="1"/>
              <a:t>крові</a:t>
            </a:r>
            <a:r>
              <a:rPr lang="ru-RU" sz="1800" dirty="0"/>
              <a:t>.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називають</a:t>
            </a:r>
            <a:r>
              <a:rPr lang="ru-RU" sz="1800" dirty="0"/>
              <a:t> </a:t>
            </a:r>
            <a:r>
              <a:rPr lang="ru-RU" sz="1800" dirty="0" err="1"/>
              <a:t>кальцій-зберігаючих</a:t>
            </a:r>
            <a:r>
              <a:rPr lang="ru-RU" sz="1800" dirty="0"/>
              <a:t> гормоном,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знижує</a:t>
            </a:r>
            <a:r>
              <a:rPr lang="ru-RU" sz="1800" dirty="0"/>
              <a:t> </a:t>
            </a:r>
            <a:r>
              <a:rPr lang="ru-RU" sz="1800" dirty="0" err="1"/>
              <a:t>рівень</a:t>
            </a:r>
            <a:r>
              <a:rPr lang="ru-RU" sz="1800" dirty="0"/>
              <a:t> </a:t>
            </a:r>
            <a:r>
              <a:rPr lang="ru-RU" sz="1800" dirty="0" err="1"/>
              <a:t>кальцію</a:t>
            </a:r>
            <a:r>
              <a:rPr lang="ru-RU" sz="1800" dirty="0"/>
              <a:t> в </a:t>
            </a:r>
            <a:r>
              <a:rPr lang="ru-RU" sz="1800" dirty="0" err="1"/>
              <a:t>крові</a:t>
            </a:r>
            <a:r>
              <a:rPr lang="ru-RU" sz="1800" dirty="0"/>
              <a:t>, </a:t>
            </a:r>
            <a:r>
              <a:rPr lang="ru-RU" sz="1800" dirty="0" err="1"/>
              <a:t>зберігаючи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в </a:t>
            </a:r>
            <a:r>
              <a:rPr lang="ru-RU" sz="1800" dirty="0" err="1"/>
              <a:t>кістковій</a:t>
            </a:r>
            <a:r>
              <a:rPr lang="ru-RU" sz="1800" dirty="0"/>
              <a:t> </a:t>
            </a:r>
            <a:r>
              <a:rPr lang="ru-RU" sz="1800" dirty="0" err="1"/>
              <a:t>тканині</a:t>
            </a:r>
            <a:r>
              <a:rPr lang="ru-RU" sz="1800" dirty="0"/>
              <a:t>.</a:t>
            </a:r>
          </a:p>
          <a:p>
            <a:pPr eaLnBrk="1" hangingPunct="1"/>
            <a:endParaRPr lang="ru-RU" sz="1800" i="1" dirty="0">
              <a:solidFill>
                <a:srgbClr val="FF3300"/>
              </a:solidFill>
            </a:endParaRPr>
          </a:p>
          <a:p>
            <a:pPr eaLnBrk="1" hangingPunct="1"/>
            <a:r>
              <a:rPr lang="ru-RU" sz="1800" i="1" dirty="0" err="1">
                <a:solidFill>
                  <a:srgbClr val="FF3300"/>
                </a:solidFill>
              </a:rPr>
              <a:t>Паращитовидні</a:t>
            </a:r>
            <a:r>
              <a:rPr lang="ru-RU" sz="1800" i="1" dirty="0">
                <a:solidFill>
                  <a:srgbClr val="FF3300"/>
                </a:solidFill>
              </a:rPr>
              <a:t> </a:t>
            </a:r>
            <a:r>
              <a:rPr lang="ru-RU" sz="1800" i="1" dirty="0" err="1">
                <a:solidFill>
                  <a:srgbClr val="FF3300"/>
                </a:solidFill>
              </a:rPr>
              <a:t>залози</a:t>
            </a:r>
            <a:r>
              <a:rPr lang="ru-RU" sz="1800" i="1" dirty="0">
                <a:solidFill>
                  <a:srgbClr val="FF3300"/>
                </a:solidFill>
              </a:rPr>
              <a:t> </a:t>
            </a:r>
            <a:r>
              <a:rPr lang="ru-RU" sz="1800" dirty="0" err="1"/>
              <a:t>розташовані</a:t>
            </a:r>
            <a:r>
              <a:rPr lang="ru-RU" sz="1800" dirty="0"/>
              <a:t> на </a:t>
            </a:r>
            <a:r>
              <a:rPr lang="ru-RU" sz="1800" dirty="0" err="1"/>
              <a:t>задній</a:t>
            </a:r>
            <a:r>
              <a:rPr lang="ru-RU" sz="1800" dirty="0"/>
              <a:t> </a:t>
            </a:r>
            <a:r>
              <a:rPr lang="ru-RU" sz="1800" dirty="0" err="1"/>
              <a:t>поверхні</a:t>
            </a:r>
            <a:r>
              <a:rPr lang="ru-RU" sz="1800" dirty="0"/>
              <a:t> </a:t>
            </a:r>
            <a:r>
              <a:rPr lang="ru-RU" sz="1800" dirty="0" err="1"/>
              <a:t>щитовидної</a:t>
            </a:r>
            <a:r>
              <a:rPr lang="ru-RU" sz="1800" dirty="0"/>
              <a:t> </a:t>
            </a:r>
            <a:r>
              <a:rPr lang="ru-RU" sz="1800" dirty="0" err="1"/>
              <a:t>залози</a:t>
            </a:r>
            <a:r>
              <a:rPr lang="ru-RU" sz="1800" dirty="0"/>
              <a:t>, по </a:t>
            </a:r>
            <a:r>
              <a:rPr lang="ru-RU" sz="1800" dirty="0" err="1"/>
              <a:t>дві</a:t>
            </a:r>
            <a:r>
              <a:rPr lang="ru-RU" sz="1800" dirty="0"/>
              <a:t> на </a:t>
            </a:r>
            <a:r>
              <a:rPr lang="ru-RU" sz="1800" dirty="0" err="1"/>
              <a:t>кожній</a:t>
            </a:r>
            <a:r>
              <a:rPr lang="ru-RU" sz="1800" dirty="0"/>
              <a:t> </a:t>
            </a:r>
            <a:r>
              <a:rPr lang="ru-RU" sz="1800" dirty="0" err="1"/>
              <a:t>долі</a:t>
            </a:r>
            <a:r>
              <a:rPr lang="ru-RU" sz="1800" dirty="0"/>
              <a:t>. </a:t>
            </a:r>
            <a:r>
              <a:rPr lang="ru-RU" sz="1800" dirty="0" err="1"/>
              <a:t>Виробляють</a:t>
            </a:r>
            <a:r>
              <a:rPr lang="ru-RU" sz="1800" dirty="0"/>
              <a:t> </a:t>
            </a:r>
            <a:r>
              <a:rPr lang="ru-RU" sz="1800" b="1" i="1" dirty="0" err="1">
                <a:solidFill>
                  <a:srgbClr val="FF0000"/>
                </a:solidFill>
              </a:rPr>
              <a:t>паратгормон</a:t>
            </a:r>
            <a:r>
              <a:rPr lang="ru-RU" sz="1800" dirty="0"/>
              <a:t>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викликає</a:t>
            </a:r>
            <a:r>
              <a:rPr lang="ru-RU" sz="1800" dirty="0"/>
              <a:t> </a:t>
            </a:r>
            <a:r>
              <a:rPr lang="ru-RU" sz="1800" dirty="0" err="1"/>
              <a:t>вихід</a:t>
            </a:r>
            <a:r>
              <a:rPr lang="ru-RU" sz="1800" dirty="0"/>
              <a:t> </a:t>
            </a:r>
            <a:r>
              <a:rPr lang="ru-RU" sz="1800" dirty="0" err="1"/>
              <a:t>кальцію</a:t>
            </a:r>
            <a:r>
              <a:rPr lang="ru-RU" sz="1800" dirty="0"/>
              <a:t> і фосфору в кров з </a:t>
            </a:r>
            <a:r>
              <a:rPr lang="ru-RU" sz="1800" dirty="0" err="1"/>
              <a:t>кісткової</a:t>
            </a:r>
            <a:r>
              <a:rPr lang="ru-RU" sz="1800" dirty="0"/>
              <a:t> </a:t>
            </a:r>
            <a:r>
              <a:rPr lang="ru-RU" sz="1800" dirty="0" err="1"/>
              <a:t>тканини</a:t>
            </a:r>
            <a:r>
              <a:rPr lang="ru-RU" sz="1800" dirty="0"/>
              <a:t>. При </a:t>
            </a:r>
            <a:r>
              <a:rPr lang="ru-RU" sz="1800" dirty="0" err="1"/>
              <a:t>надмірній</a:t>
            </a:r>
            <a:r>
              <a:rPr lang="ru-RU" sz="1800" dirty="0"/>
              <a:t> </a:t>
            </a:r>
            <a:r>
              <a:rPr lang="ru-RU" sz="1800" dirty="0" err="1"/>
              <a:t>кількості</a:t>
            </a:r>
            <a:r>
              <a:rPr lang="ru-RU" sz="1800" dirty="0"/>
              <a:t> </a:t>
            </a:r>
            <a:r>
              <a:rPr lang="ru-RU" sz="1800" dirty="0" err="1"/>
              <a:t>паратгормону</a:t>
            </a:r>
            <a:r>
              <a:rPr lang="ru-RU" sz="1800" dirty="0"/>
              <a:t> в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підвищується</a:t>
            </a:r>
            <a:r>
              <a:rPr lang="ru-RU" sz="1800" dirty="0"/>
              <a:t> </a:t>
            </a:r>
            <a:r>
              <a:rPr lang="ru-RU" sz="1800" dirty="0" err="1"/>
              <a:t>кількість</a:t>
            </a:r>
            <a:r>
              <a:rPr lang="ru-RU" sz="1800" dirty="0"/>
              <a:t> </a:t>
            </a:r>
            <a:r>
              <a:rPr lang="ru-RU" sz="1800" dirty="0" err="1"/>
              <a:t>кальцію</a:t>
            </a:r>
            <a:r>
              <a:rPr lang="ru-RU" sz="1800" dirty="0"/>
              <a:t> і </a:t>
            </a:r>
            <a:r>
              <a:rPr lang="ru-RU" sz="1800" dirty="0" err="1"/>
              <a:t>знижується</a:t>
            </a:r>
            <a:r>
              <a:rPr lang="ru-RU" sz="1800" dirty="0"/>
              <a:t> </a:t>
            </a:r>
            <a:r>
              <a:rPr lang="ru-RU" sz="1800" dirty="0" err="1"/>
              <a:t>кількість</a:t>
            </a:r>
            <a:r>
              <a:rPr lang="ru-RU" sz="1800" dirty="0"/>
              <a:t> фосфату, </a:t>
            </a:r>
            <a:r>
              <a:rPr lang="ru-RU" sz="1800" dirty="0" err="1"/>
              <a:t>одночасно</a:t>
            </a:r>
            <a:r>
              <a:rPr lang="ru-RU" sz="1800" dirty="0"/>
              <a:t> </a:t>
            </a:r>
            <a:r>
              <a:rPr lang="ru-RU" sz="1800" dirty="0" err="1"/>
              <a:t>збільшується</a:t>
            </a:r>
            <a:r>
              <a:rPr lang="ru-RU" sz="1800" dirty="0"/>
              <a:t> </a:t>
            </a:r>
            <a:r>
              <a:rPr lang="ru-RU" sz="1800" dirty="0" err="1"/>
              <a:t>їх</a:t>
            </a:r>
            <a:r>
              <a:rPr lang="ru-RU" sz="1800" dirty="0"/>
              <a:t> </a:t>
            </a:r>
            <a:r>
              <a:rPr lang="ru-RU" sz="1800" dirty="0" err="1"/>
              <a:t>виділення</a:t>
            </a:r>
            <a:r>
              <a:rPr lang="ru-RU" sz="1800" dirty="0"/>
              <a:t> з сечею. При </a:t>
            </a:r>
            <a:r>
              <a:rPr lang="ru-RU" sz="1800" dirty="0" err="1"/>
              <a:t>нестачі</a:t>
            </a:r>
            <a:r>
              <a:rPr lang="ru-RU" sz="1800" dirty="0"/>
              <a:t> гормону </a:t>
            </a:r>
            <a:r>
              <a:rPr lang="ru-RU" sz="1800" dirty="0" err="1"/>
              <a:t>вміст</a:t>
            </a:r>
            <a:r>
              <a:rPr lang="ru-RU" sz="1800" dirty="0"/>
              <a:t> </a:t>
            </a:r>
            <a:r>
              <a:rPr lang="ru-RU" sz="1800" dirty="0" err="1"/>
              <a:t>кальцію</a:t>
            </a:r>
            <a:r>
              <a:rPr lang="ru-RU" sz="1800" dirty="0"/>
              <a:t> в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нижче</a:t>
            </a:r>
            <a:r>
              <a:rPr lang="ru-RU" sz="1800" dirty="0"/>
              <a:t> </a:t>
            </a:r>
            <a:r>
              <a:rPr lang="ru-RU" sz="1800" dirty="0" err="1"/>
              <a:t>норми</a:t>
            </a:r>
            <a:r>
              <a:rPr lang="ru-RU" sz="1800" dirty="0"/>
              <a:t>, часто </a:t>
            </a:r>
            <a:r>
              <a:rPr lang="ru-RU" sz="1800" dirty="0" err="1"/>
              <a:t>бувають</a:t>
            </a:r>
            <a:r>
              <a:rPr lang="ru-RU" sz="1800" dirty="0"/>
              <a:t> </a:t>
            </a:r>
            <a:r>
              <a:rPr lang="ru-RU" sz="1800" dirty="0" err="1"/>
              <a:t>м'язові</a:t>
            </a:r>
            <a:r>
              <a:rPr lang="ru-RU" sz="1800" dirty="0"/>
              <a:t> </a:t>
            </a:r>
            <a:r>
              <a:rPr lang="ru-RU" sz="1800" dirty="0" err="1"/>
              <a:t>судоми</a:t>
            </a:r>
            <a:r>
              <a:rPr lang="ru-RU" sz="1800" dirty="0"/>
              <a:t>. </a:t>
            </a:r>
            <a:r>
              <a:rPr lang="ru-RU" sz="1800" dirty="0" err="1"/>
              <a:t>Тварини</a:t>
            </a:r>
            <a:r>
              <a:rPr lang="ru-RU" sz="1800" dirty="0"/>
              <a:t> з </a:t>
            </a:r>
            <a:r>
              <a:rPr lang="ru-RU" sz="1800" dirty="0" err="1"/>
              <a:t>видаленими</a:t>
            </a:r>
            <a:r>
              <a:rPr lang="ru-RU" sz="1800" dirty="0"/>
              <a:t> </a:t>
            </a:r>
            <a:r>
              <a:rPr lang="ru-RU" sz="1800" dirty="0" err="1"/>
              <a:t>паращитовидних</a:t>
            </a:r>
            <a:r>
              <a:rPr lang="ru-RU" sz="1800" dirty="0"/>
              <a:t> </a:t>
            </a:r>
            <a:r>
              <a:rPr lang="ru-RU" sz="1800" dirty="0" err="1"/>
              <a:t>залозами</a:t>
            </a:r>
            <a:r>
              <a:rPr lang="ru-RU" sz="1800" dirty="0"/>
              <a:t> гинуть </a:t>
            </a:r>
            <a:r>
              <a:rPr lang="ru-RU" sz="1800" dirty="0" err="1"/>
              <a:t>від</a:t>
            </a:r>
            <a:r>
              <a:rPr lang="ru-RU" sz="1800" dirty="0"/>
              <a:t> судом </a:t>
            </a:r>
            <a:r>
              <a:rPr lang="ru-RU" sz="1800" dirty="0" err="1"/>
              <a:t>скелетної</a:t>
            </a:r>
            <a:r>
              <a:rPr lang="ru-RU" sz="1800" dirty="0"/>
              <a:t> </a:t>
            </a:r>
            <a:r>
              <a:rPr lang="ru-RU" sz="1800" dirty="0" err="1"/>
              <a:t>мускулатури</a:t>
            </a:r>
            <a:r>
              <a:rPr lang="ru-RU" sz="1800" i="1" dirty="0">
                <a:solidFill>
                  <a:srgbClr val="FF3300"/>
                </a:solidFill>
              </a:rPr>
              <a:t>.</a:t>
            </a:r>
            <a:endParaRPr lang="ru-RU" sz="1800" dirty="0"/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908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27088" y="163513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rgbClr val="FF3300"/>
                </a:solidFill>
              </a:rPr>
              <a:t>Щитовидна </a:t>
            </a:r>
            <a:r>
              <a:rPr lang="ru-RU" sz="2400" dirty="0" err="1">
                <a:solidFill>
                  <a:srgbClr val="FF3300"/>
                </a:solidFill>
              </a:rPr>
              <a:t>залоза</a:t>
            </a:r>
            <a:r>
              <a:rPr lang="ru-RU" sz="2400" dirty="0">
                <a:solidFill>
                  <a:srgbClr val="FF3300"/>
                </a:solidFill>
              </a:rPr>
              <a:t>, </a:t>
            </a:r>
            <a:r>
              <a:rPr lang="ru-RU" sz="2400" dirty="0" err="1">
                <a:solidFill>
                  <a:srgbClr val="FF3300"/>
                </a:solidFill>
              </a:rPr>
              <a:t>Паращитовидні</a:t>
            </a:r>
            <a:r>
              <a:rPr lang="ru-RU" sz="2400" dirty="0">
                <a:solidFill>
                  <a:srgbClr val="FF3300"/>
                </a:solidFill>
              </a:rPr>
              <a:t> </a:t>
            </a:r>
            <a:r>
              <a:rPr lang="ru-RU" sz="2400" dirty="0" err="1">
                <a:solidFill>
                  <a:srgbClr val="FF3300"/>
                </a:solidFill>
              </a:rPr>
              <a:t>залози</a:t>
            </a:r>
            <a:endParaRPr lang="ru-RU" sz="24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539750" y="163513"/>
            <a:ext cx="8066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>
                <a:solidFill>
                  <a:srgbClr val="FF3300"/>
                </a:solidFill>
              </a:rPr>
              <a:t>Залози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змішаної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секреції</a:t>
            </a:r>
            <a:r>
              <a:rPr lang="ru-RU" sz="2400" i="1" dirty="0">
                <a:solidFill>
                  <a:srgbClr val="FF3300"/>
                </a:solidFill>
              </a:rPr>
              <a:t>: </a:t>
            </a:r>
            <a:r>
              <a:rPr lang="ru-RU" sz="2400" i="1" dirty="0" err="1">
                <a:solidFill>
                  <a:srgbClr val="FF3300"/>
                </a:solidFill>
              </a:rPr>
              <a:t>підшлункова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залоза</a:t>
            </a:r>
            <a:endParaRPr lang="ru-RU" sz="2400" i="1" dirty="0">
              <a:solidFill>
                <a:srgbClr val="FF3300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887787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4233862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54000" y="3835400"/>
            <a:ext cx="4318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i="1" dirty="0" err="1"/>
              <a:t>Заліза</a:t>
            </a:r>
            <a:r>
              <a:rPr lang="ru-RU" sz="1800" i="1" dirty="0"/>
              <a:t> </a:t>
            </a:r>
            <a:r>
              <a:rPr lang="ru-RU" sz="1800" i="1" dirty="0" err="1"/>
              <a:t>змішаної</a:t>
            </a:r>
            <a:r>
              <a:rPr lang="ru-RU" sz="1800" i="1" dirty="0"/>
              <a:t> </a:t>
            </a:r>
            <a:r>
              <a:rPr lang="ru-RU" sz="1800" i="1" dirty="0" err="1"/>
              <a:t>секреції</a:t>
            </a:r>
            <a:r>
              <a:rPr lang="ru-RU" sz="1800" i="1" dirty="0"/>
              <a:t>. Як </a:t>
            </a:r>
            <a:r>
              <a:rPr lang="ru-RU" sz="1800" i="1" dirty="0" err="1"/>
              <a:t>залоза</a:t>
            </a:r>
            <a:r>
              <a:rPr lang="ru-RU" sz="1800" i="1" dirty="0"/>
              <a:t> </a:t>
            </a:r>
            <a:r>
              <a:rPr lang="ru-RU" sz="1800" i="1" dirty="0" err="1"/>
              <a:t>зовнішньої</a:t>
            </a:r>
            <a:r>
              <a:rPr lang="ru-RU" sz="1800" i="1" dirty="0"/>
              <a:t> </a:t>
            </a:r>
            <a:r>
              <a:rPr lang="ru-RU" sz="1800" i="1" dirty="0" err="1"/>
              <a:t>секреції</a:t>
            </a:r>
            <a:r>
              <a:rPr lang="ru-RU" sz="1800" i="1" dirty="0"/>
              <a:t> через протоки </a:t>
            </a:r>
            <a:r>
              <a:rPr lang="ru-RU" sz="1800" i="1" dirty="0" err="1"/>
              <a:t>виділяє</a:t>
            </a:r>
            <a:r>
              <a:rPr lang="ru-RU" sz="1800" i="1" dirty="0"/>
              <a:t> </a:t>
            </a:r>
            <a:r>
              <a:rPr lang="ru-RU" sz="1800" i="1" dirty="0" err="1"/>
              <a:t>панкреатичний</a:t>
            </a:r>
            <a:r>
              <a:rPr lang="ru-RU" sz="1800" i="1" dirty="0"/>
              <a:t> </a:t>
            </a:r>
            <a:r>
              <a:rPr lang="ru-RU" sz="1800" i="1" dirty="0" err="1"/>
              <a:t>сік</a:t>
            </a:r>
            <a:r>
              <a:rPr lang="ru-RU" sz="1800" i="1" dirty="0"/>
              <a:t> в </a:t>
            </a:r>
            <a:r>
              <a:rPr lang="ru-RU" sz="1800" i="1" dirty="0" err="1"/>
              <a:t>порожнину</a:t>
            </a:r>
            <a:r>
              <a:rPr lang="ru-RU" sz="1800" i="1" dirty="0"/>
              <a:t> кишечника, </a:t>
            </a:r>
            <a:r>
              <a:rPr lang="ru-RU" sz="1800" i="1" dirty="0" err="1"/>
              <a:t>ендокринна</a:t>
            </a:r>
            <a:r>
              <a:rPr lang="ru-RU" sz="1800" i="1" dirty="0"/>
              <a:t> </a:t>
            </a:r>
            <a:r>
              <a:rPr lang="ru-RU" sz="1800" i="1" dirty="0" err="1"/>
              <a:t>частина</a:t>
            </a:r>
            <a:r>
              <a:rPr lang="ru-RU" sz="1800" i="1" dirty="0"/>
              <a:t> представлена ​​</a:t>
            </a:r>
            <a:r>
              <a:rPr lang="ru-RU" sz="1800" i="1" dirty="0" err="1"/>
              <a:t>острівцями</a:t>
            </a:r>
            <a:r>
              <a:rPr lang="ru-RU" sz="1800" i="1" dirty="0"/>
              <a:t> </a:t>
            </a:r>
            <a:r>
              <a:rPr lang="ru-RU" sz="1800" i="1" dirty="0" err="1"/>
              <a:t>Лангерганса</a:t>
            </a:r>
            <a:r>
              <a:rPr lang="ru-RU" sz="1800" i="1" dirty="0"/>
              <a:t>, </a:t>
            </a:r>
            <a:r>
              <a:rPr lang="ru-RU" sz="1800" i="1" dirty="0" err="1"/>
              <a:t>секретуючими</a:t>
            </a:r>
            <a:r>
              <a:rPr lang="ru-RU" sz="1800" i="1" dirty="0"/>
              <a:t> три </a:t>
            </a:r>
            <a:r>
              <a:rPr lang="ru-RU" sz="1800" i="1" dirty="0" err="1"/>
              <a:t>гормони</a:t>
            </a:r>
            <a:r>
              <a:rPr lang="ru-RU" sz="1800" i="1" dirty="0"/>
              <a:t> - </a:t>
            </a:r>
            <a:r>
              <a:rPr lang="ru-RU" sz="1800" i="1" dirty="0" err="1"/>
              <a:t>інсулін</a:t>
            </a:r>
            <a:r>
              <a:rPr lang="ru-RU" sz="1800" i="1" dirty="0"/>
              <a:t>, глюкагон і </a:t>
            </a:r>
            <a:r>
              <a:rPr lang="ru-RU" sz="1800" i="1" dirty="0" err="1"/>
              <a:t>соматостатин</a:t>
            </a:r>
            <a:r>
              <a:rPr lang="ru-RU" sz="1800" i="1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3C2E2-9361-432D-BAC2-A5F820D1C6C8}"/>
              </a:ext>
            </a:extLst>
          </p:cNvPr>
          <p:cNvSpPr/>
          <p:nvPr/>
        </p:nvSpPr>
        <p:spPr>
          <a:xfrm>
            <a:off x="4643438" y="1125538"/>
            <a:ext cx="151273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</a:rPr>
              <a:t>Панкреатичні дольки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B37B21-D32F-4AF4-A036-10D8AA609BCD}"/>
              </a:ext>
            </a:extLst>
          </p:cNvPr>
          <p:cNvSpPr/>
          <p:nvPr/>
        </p:nvSpPr>
        <p:spPr>
          <a:xfrm>
            <a:off x="4283968" y="5060032"/>
            <a:ext cx="151273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</a:rPr>
              <a:t>Острівець</a:t>
            </a:r>
          </a:p>
          <a:p>
            <a:pPr algn="ctr"/>
            <a:r>
              <a:rPr lang="uk-UA" sz="1600" b="1" dirty="0" err="1">
                <a:solidFill>
                  <a:srgbClr val="FF0000"/>
                </a:solidFill>
              </a:rPr>
              <a:t>Лангерганса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0E8B544-EB69-4CDC-8A5B-BE4FBC158C92}"/>
              </a:ext>
            </a:extLst>
          </p:cNvPr>
          <p:cNvSpPr/>
          <p:nvPr/>
        </p:nvSpPr>
        <p:spPr>
          <a:xfrm>
            <a:off x="4643438" y="5805264"/>
            <a:ext cx="1656754" cy="23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</a:rPr>
              <a:t>Альфа- клітини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D56505B-9092-43E5-B26A-49F4C39C0D50}"/>
              </a:ext>
            </a:extLst>
          </p:cNvPr>
          <p:cNvSpPr/>
          <p:nvPr/>
        </p:nvSpPr>
        <p:spPr>
          <a:xfrm>
            <a:off x="6156176" y="5805264"/>
            <a:ext cx="1575792" cy="23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</a:rPr>
              <a:t>Бета- клітини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568DD2-7F12-48C9-8B42-93D4C0FA8A8A}"/>
              </a:ext>
            </a:extLst>
          </p:cNvPr>
          <p:cNvSpPr/>
          <p:nvPr/>
        </p:nvSpPr>
        <p:spPr>
          <a:xfrm>
            <a:off x="7606533" y="5805264"/>
            <a:ext cx="1656754" cy="232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0000"/>
                </a:solidFill>
              </a:rPr>
              <a:t>дельта- клітини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405"/>
            <a:ext cx="3888432" cy="1884427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Гормони підшлункової залози</a:t>
            </a:r>
          </a:p>
        </p:txBody>
      </p:sp>
      <p:graphicFrame>
        <p:nvGraphicFramePr>
          <p:cNvPr id="5" name="Картинка 4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2434219630"/>
              </p:ext>
            </p:extLst>
          </p:nvPr>
        </p:nvGraphicFramePr>
        <p:xfrm>
          <a:off x="107504" y="1556792"/>
          <a:ext cx="4478337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" name="Точечный рисунок" r:id="rId3" imgW="4428571" imgH="2991268" progId="PBrush">
                  <p:embed/>
                </p:oleObj>
              </mc:Choice>
              <mc:Fallback>
                <p:oleObj name="Точечный рисунок" r:id="rId3" imgW="4428571" imgH="2991268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556792"/>
                        <a:ext cx="4478337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355976" y="116632"/>
            <a:ext cx="4788024" cy="655272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залоза</a:t>
            </a:r>
            <a:r>
              <a:rPr lang="ru-RU" b="1" dirty="0"/>
              <a:t> </a:t>
            </a:r>
            <a:r>
              <a:rPr lang="ru-RU" b="1" dirty="0" err="1"/>
              <a:t>змішаної</a:t>
            </a:r>
            <a:r>
              <a:rPr lang="ru-RU" b="1" dirty="0"/>
              <a:t> </a:t>
            </a:r>
            <a:r>
              <a:rPr lang="ru-RU" b="1" dirty="0" err="1"/>
              <a:t>секреції</a:t>
            </a:r>
            <a:r>
              <a:rPr lang="ru-RU" b="1" dirty="0"/>
              <a:t>.</a:t>
            </a:r>
          </a:p>
          <a:p>
            <a:r>
              <a:rPr lang="ru-RU" b="1" dirty="0"/>
              <a:t>У </a:t>
            </a:r>
            <a:r>
              <a:rPr lang="ru-RU" b="1" dirty="0">
                <a:sym typeface="Symbol"/>
              </a:rPr>
              <a:t> </a:t>
            </a:r>
            <a:r>
              <a:rPr lang="ru-RU" b="1" dirty="0"/>
              <a:t>-</a:t>
            </a:r>
            <a:r>
              <a:rPr lang="ru-RU" b="1" dirty="0" err="1"/>
              <a:t>клітинах</a:t>
            </a:r>
            <a:r>
              <a:rPr lang="ru-RU" b="1" dirty="0"/>
              <a:t> </a:t>
            </a:r>
            <a:r>
              <a:rPr lang="ru-RU" b="1" dirty="0" err="1"/>
              <a:t>острівкового</a:t>
            </a:r>
            <a:r>
              <a:rPr lang="ru-RU" b="1" dirty="0"/>
              <a:t> </a:t>
            </a:r>
            <a:r>
              <a:rPr lang="ru-RU" b="1" dirty="0" err="1"/>
              <a:t>апарату</a:t>
            </a:r>
            <a:r>
              <a:rPr lang="ru-RU" b="1" dirty="0"/>
              <a:t> </a:t>
            </a:r>
            <a:r>
              <a:rPr lang="ru-RU" b="1" dirty="0" err="1"/>
              <a:t>утворюється</a:t>
            </a:r>
            <a:r>
              <a:rPr lang="ru-RU" b="1" dirty="0"/>
              <a:t> </a:t>
            </a:r>
            <a:r>
              <a:rPr lang="ru-RU" b="1" i="1" u="sng" dirty="0" err="1">
                <a:solidFill>
                  <a:srgbClr val="FF0000"/>
                </a:solidFill>
              </a:rPr>
              <a:t>інсулін</a:t>
            </a:r>
            <a:r>
              <a:rPr lang="ru-RU" b="1" dirty="0"/>
              <a:t>.</a:t>
            </a:r>
          </a:p>
          <a:p>
            <a:r>
              <a:rPr lang="ru-RU" b="1" dirty="0" err="1"/>
              <a:t>Головним</a:t>
            </a:r>
            <a:r>
              <a:rPr lang="ru-RU" b="1" dirty="0"/>
              <a:t> </a:t>
            </a:r>
            <a:r>
              <a:rPr lang="ru-RU" b="1" dirty="0" err="1"/>
              <a:t>ефектом</a:t>
            </a:r>
            <a:r>
              <a:rPr lang="ru-RU" b="1" dirty="0"/>
              <a:t> гормону є </a:t>
            </a:r>
            <a:r>
              <a:rPr lang="ru-RU" b="1" dirty="0" err="1"/>
              <a:t>збільшення</a:t>
            </a:r>
            <a:r>
              <a:rPr lang="ru-RU" b="1" dirty="0"/>
              <a:t> трансмембранного транспорту </a:t>
            </a:r>
            <a:r>
              <a:rPr lang="ru-RU" b="1" dirty="0" err="1"/>
              <a:t>глюкози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забезпечує</a:t>
            </a:r>
            <a:r>
              <a:rPr lang="ru-RU" b="1" dirty="0"/>
              <a:t> подальше </a:t>
            </a:r>
            <a:r>
              <a:rPr lang="ru-RU" b="1" dirty="0" err="1"/>
              <a:t>засвоєння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клітинами</a:t>
            </a:r>
            <a:r>
              <a:rPr lang="ru-RU" b="1" dirty="0"/>
              <a:t>. Особливо 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проявляється</a:t>
            </a:r>
            <a:r>
              <a:rPr lang="ru-RU" b="1" dirty="0"/>
              <a:t> в </a:t>
            </a:r>
            <a:r>
              <a:rPr lang="ru-RU" b="1" dirty="0" err="1"/>
              <a:t>клітинах</a:t>
            </a:r>
            <a:r>
              <a:rPr lang="ru-RU" b="1" dirty="0"/>
              <a:t> </a:t>
            </a:r>
            <a:r>
              <a:rPr lang="ru-RU" b="1" dirty="0" err="1"/>
              <a:t>печінки</a:t>
            </a:r>
            <a:r>
              <a:rPr lang="ru-RU" b="1" dirty="0"/>
              <a:t> і </a:t>
            </a:r>
            <a:r>
              <a:rPr lang="ru-RU" b="1" dirty="0" err="1"/>
              <a:t>скелетних</a:t>
            </a:r>
            <a:r>
              <a:rPr lang="ru-RU" b="1" dirty="0"/>
              <a:t> </a:t>
            </a:r>
            <a:r>
              <a:rPr lang="ru-RU" b="1" dirty="0" err="1"/>
              <a:t>м'язах</a:t>
            </a:r>
            <a:r>
              <a:rPr lang="ru-RU" b="1" dirty="0"/>
              <a:t>.</a:t>
            </a:r>
          </a:p>
          <a:p>
            <a:r>
              <a:rPr lang="ru-RU" b="1" dirty="0"/>
              <a:t>В альфа і дельта </a:t>
            </a:r>
            <a:r>
              <a:rPr lang="ru-RU" b="1" dirty="0" err="1"/>
              <a:t>клітинах</a:t>
            </a:r>
            <a:r>
              <a:rPr lang="ru-RU" b="1" dirty="0"/>
              <a:t> </a:t>
            </a:r>
            <a:r>
              <a:rPr lang="ru-RU" b="1" dirty="0" err="1"/>
              <a:t>синтезуються</a:t>
            </a:r>
            <a:r>
              <a:rPr lang="ru-RU" b="1" dirty="0"/>
              <a:t> </a:t>
            </a:r>
            <a:r>
              <a:rPr lang="ru-RU" b="1" dirty="0" err="1"/>
              <a:t>свої</a:t>
            </a:r>
            <a:r>
              <a:rPr lang="ru-RU" b="1" dirty="0"/>
              <a:t> </a:t>
            </a:r>
            <a:r>
              <a:rPr lang="ru-RU" b="1" dirty="0" err="1"/>
              <a:t>гормони</a:t>
            </a:r>
            <a:r>
              <a:rPr lang="ru-RU" b="1" dirty="0"/>
              <a:t> - глюкагон і </a:t>
            </a:r>
            <a:r>
              <a:rPr lang="ru-RU" b="1" dirty="0" err="1"/>
              <a:t>соматостатин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2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54000" y="4111625"/>
            <a:ext cx="86391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800" dirty="0" err="1"/>
              <a:t>Єдиним</a:t>
            </a:r>
            <a:r>
              <a:rPr lang="ru-RU" sz="1800" dirty="0"/>
              <a:t> гормоном,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призводить</a:t>
            </a:r>
            <a:r>
              <a:rPr lang="ru-RU" sz="1800" dirty="0"/>
              <a:t> до </a:t>
            </a:r>
            <a:r>
              <a:rPr lang="ru-RU" sz="1800" dirty="0" err="1"/>
              <a:t>поглинання</a:t>
            </a:r>
            <a:r>
              <a:rPr lang="ru-RU" sz="1800" dirty="0"/>
              <a:t> </a:t>
            </a:r>
            <a:r>
              <a:rPr lang="ru-RU" sz="1800" dirty="0" err="1"/>
              <a:t>глюкози</a:t>
            </a:r>
            <a:r>
              <a:rPr lang="ru-RU" sz="1800" dirty="0"/>
              <a:t> з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периферичними</a:t>
            </a:r>
            <a:r>
              <a:rPr lang="ru-RU" sz="1800" dirty="0"/>
              <a:t> тканинами і синтезу </a:t>
            </a:r>
            <a:r>
              <a:rPr lang="ru-RU" sz="1800" dirty="0" err="1"/>
              <a:t>глікогену</a:t>
            </a:r>
            <a:r>
              <a:rPr lang="ru-RU" sz="1800" dirty="0"/>
              <a:t> є </a:t>
            </a:r>
            <a:r>
              <a:rPr lang="ru-RU" sz="1800" dirty="0" err="1"/>
              <a:t>інсулін</a:t>
            </a:r>
            <a:r>
              <a:rPr lang="ru-RU" sz="1800" dirty="0"/>
              <a:t>.</a:t>
            </a:r>
          </a:p>
          <a:p>
            <a:pPr eaLnBrk="1" hangingPunct="1"/>
            <a:r>
              <a:rPr lang="ru-RU" sz="1800" dirty="0" err="1"/>
              <a:t>Підшлункова</a:t>
            </a:r>
            <a:r>
              <a:rPr lang="ru-RU" sz="1800" dirty="0"/>
              <a:t> </a:t>
            </a:r>
            <a:r>
              <a:rPr lang="ru-RU" sz="1800" dirty="0" err="1"/>
              <a:t>залоза</a:t>
            </a:r>
            <a:r>
              <a:rPr lang="ru-RU" sz="1800" dirty="0"/>
              <a:t> </a:t>
            </a:r>
            <a:r>
              <a:rPr lang="ru-RU" sz="1800" dirty="0" err="1"/>
              <a:t>має</a:t>
            </a:r>
            <a:r>
              <a:rPr lang="ru-RU" sz="1800" dirty="0"/>
              <a:t> </a:t>
            </a:r>
            <a:r>
              <a:rPr lang="ru-RU" sz="1800" dirty="0" err="1"/>
              <a:t>власні</a:t>
            </a:r>
            <a:r>
              <a:rPr lang="ru-RU" sz="1800" dirty="0"/>
              <a:t> </a:t>
            </a:r>
            <a:r>
              <a:rPr lang="ru-RU" sz="1800" dirty="0" err="1"/>
              <a:t>глюкозочутливі</a:t>
            </a:r>
            <a:r>
              <a:rPr lang="ru-RU" sz="1800" dirty="0"/>
              <a:t> </a:t>
            </a:r>
            <a:r>
              <a:rPr lang="ru-RU" sz="1800" dirty="0" err="1"/>
              <a:t>рецептори</a:t>
            </a:r>
            <a:r>
              <a:rPr lang="ru-RU" sz="1800" dirty="0"/>
              <a:t> і </a:t>
            </a:r>
            <a:r>
              <a:rPr lang="ru-RU" sz="1800" dirty="0" err="1"/>
              <a:t>підвищення</a:t>
            </a:r>
            <a:r>
              <a:rPr lang="ru-RU" sz="1800" dirty="0"/>
              <a:t> </a:t>
            </a:r>
            <a:r>
              <a:rPr lang="ru-RU" sz="1800" dirty="0" err="1"/>
              <a:t>цукру</a:t>
            </a:r>
            <a:r>
              <a:rPr lang="ru-RU" sz="1800" dirty="0"/>
              <a:t> в </a:t>
            </a:r>
            <a:r>
              <a:rPr lang="ru-RU" sz="1800" dirty="0" err="1"/>
              <a:t>крові</a:t>
            </a:r>
            <a:r>
              <a:rPr lang="ru-RU" sz="1800" dirty="0"/>
              <a:t>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прийому</a:t>
            </a:r>
            <a:r>
              <a:rPr lang="ru-RU" sz="1800" dirty="0"/>
              <a:t> </a:t>
            </a:r>
            <a:r>
              <a:rPr lang="ru-RU" sz="1800" dirty="0" err="1"/>
              <a:t>їжі</a:t>
            </a:r>
            <a:r>
              <a:rPr lang="ru-RU" sz="1800" dirty="0"/>
              <a:t>, </a:t>
            </a:r>
            <a:r>
              <a:rPr lang="ru-RU" sz="1800" dirty="0" err="1"/>
              <a:t>наприклад</a:t>
            </a:r>
            <a:r>
              <a:rPr lang="ru-RU" sz="1800" dirty="0"/>
              <a:t>, </a:t>
            </a:r>
            <a:r>
              <a:rPr lang="ru-RU" sz="1800" dirty="0" err="1"/>
              <a:t>призводить</a:t>
            </a:r>
            <a:r>
              <a:rPr lang="ru-RU" sz="1800" dirty="0"/>
              <a:t> до </a:t>
            </a:r>
            <a:r>
              <a:rPr lang="ru-RU" sz="1800" dirty="0" err="1"/>
              <a:t>секреції</a:t>
            </a:r>
            <a:r>
              <a:rPr lang="ru-RU" sz="1800" dirty="0"/>
              <a:t> </a:t>
            </a:r>
            <a:r>
              <a:rPr lang="ru-RU" sz="1800" dirty="0" err="1"/>
              <a:t>інсуліну</a:t>
            </a:r>
            <a:r>
              <a:rPr lang="ru-RU" sz="1800" dirty="0"/>
              <a:t>. </a:t>
            </a:r>
            <a:r>
              <a:rPr lang="ru-RU" sz="1800" dirty="0" err="1"/>
              <a:t>Крім</a:t>
            </a:r>
            <a:r>
              <a:rPr lang="ru-RU" sz="1800" dirty="0"/>
              <a:t> того, </a:t>
            </a:r>
            <a:r>
              <a:rPr lang="ru-RU" sz="1800" dirty="0" err="1"/>
              <a:t>парасимпатичний</a:t>
            </a:r>
            <a:r>
              <a:rPr lang="ru-RU" sz="1800" dirty="0"/>
              <a:t> </a:t>
            </a:r>
            <a:r>
              <a:rPr lang="ru-RU" sz="1800" i="1" dirty="0" err="1"/>
              <a:t>вплив</a:t>
            </a:r>
            <a:r>
              <a:rPr lang="ru-RU" sz="1800" i="1" dirty="0"/>
              <a:t> </a:t>
            </a:r>
            <a:r>
              <a:rPr lang="ru-RU" sz="1800" i="1" dirty="0" err="1"/>
              <a:t>блукаючого</a:t>
            </a:r>
            <a:r>
              <a:rPr lang="ru-RU" sz="1800" i="1" dirty="0"/>
              <a:t> нерва </a:t>
            </a:r>
            <a:r>
              <a:rPr lang="ru-RU" sz="1800" i="1" dirty="0" err="1"/>
              <a:t>стимулює</a:t>
            </a:r>
            <a:r>
              <a:rPr lang="ru-RU" sz="1800" i="1" dirty="0"/>
              <a:t> </a:t>
            </a:r>
            <a:r>
              <a:rPr lang="ru-RU" sz="1800" i="1" dirty="0" err="1"/>
              <a:t>секрецію</a:t>
            </a:r>
            <a:r>
              <a:rPr lang="ru-RU" sz="1800" i="1" dirty="0"/>
              <a:t> </a:t>
            </a:r>
            <a:r>
              <a:rPr lang="ru-RU" sz="1800" i="1" dirty="0" err="1"/>
              <a:t>інсуліну</a:t>
            </a:r>
            <a:r>
              <a:rPr lang="ru-RU" sz="1800" i="1" dirty="0"/>
              <a:t>, </a:t>
            </a:r>
            <a:r>
              <a:rPr lang="ru-RU" sz="1800" i="1" dirty="0" err="1"/>
              <a:t>вплив</a:t>
            </a:r>
            <a:r>
              <a:rPr lang="ru-RU" sz="1800" i="1" dirty="0"/>
              <a:t> </a:t>
            </a:r>
            <a:r>
              <a:rPr lang="ru-RU" sz="1800" i="1" dirty="0" err="1"/>
              <a:t>симпатичних</a:t>
            </a:r>
            <a:r>
              <a:rPr lang="ru-RU" sz="1800" i="1" dirty="0"/>
              <a:t> </a:t>
            </a:r>
            <a:r>
              <a:rPr lang="ru-RU" sz="1800" i="1" dirty="0" err="1"/>
              <a:t>нервів</a:t>
            </a:r>
            <a:r>
              <a:rPr lang="ru-RU" sz="1800" i="1" dirty="0"/>
              <a:t> - </a:t>
            </a:r>
            <a:r>
              <a:rPr lang="ru-RU" sz="1800" i="1" dirty="0" err="1"/>
              <a:t>гальмує</a:t>
            </a:r>
            <a:r>
              <a:rPr lang="ru-RU" sz="1800" i="1" dirty="0"/>
              <a:t> </a:t>
            </a:r>
            <a:r>
              <a:rPr lang="ru-RU" sz="1800" i="1" dirty="0" err="1"/>
              <a:t>секрецію</a:t>
            </a:r>
            <a:r>
              <a:rPr lang="ru-RU" sz="1800" i="1" dirty="0"/>
              <a:t>, </a:t>
            </a:r>
            <a:r>
              <a:rPr lang="ru-RU" sz="1800" i="1" dirty="0" err="1"/>
              <a:t>зберігаючи</a:t>
            </a:r>
            <a:r>
              <a:rPr lang="ru-RU" sz="1800" i="1" dirty="0"/>
              <a:t> глюкозу в </a:t>
            </a:r>
            <a:r>
              <a:rPr lang="ru-RU" sz="1800" i="1" dirty="0" err="1"/>
              <a:t>крові</a:t>
            </a:r>
            <a:r>
              <a:rPr lang="ru-RU" sz="1800" i="1" dirty="0"/>
              <a:t>.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5761038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163513"/>
            <a:ext cx="8066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i="1" dirty="0" err="1">
                <a:solidFill>
                  <a:srgbClr val="FF3300"/>
                </a:solidFill>
              </a:rPr>
              <a:t>Залози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змішаної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секреції</a:t>
            </a:r>
            <a:r>
              <a:rPr lang="ru-RU" sz="2400" i="1" dirty="0">
                <a:solidFill>
                  <a:srgbClr val="FF3300"/>
                </a:solidFill>
              </a:rPr>
              <a:t>: </a:t>
            </a:r>
            <a:r>
              <a:rPr lang="ru-RU" sz="2400" i="1" dirty="0" err="1">
                <a:solidFill>
                  <a:srgbClr val="FF3300"/>
                </a:solidFill>
              </a:rPr>
              <a:t>підшлункова</a:t>
            </a:r>
            <a:r>
              <a:rPr lang="ru-RU" sz="2400" i="1" dirty="0">
                <a:solidFill>
                  <a:srgbClr val="FF3300"/>
                </a:solidFill>
              </a:rPr>
              <a:t> </a:t>
            </a:r>
            <a:r>
              <a:rPr lang="ru-RU" sz="2400" i="1" dirty="0" err="1">
                <a:solidFill>
                  <a:srgbClr val="FF3300"/>
                </a:solidFill>
              </a:rPr>
              <a:t>залоза</a:t>
            </a:r>
            <a:endParaRPr lang="ru-RU" sz="2400" i="1" dirty="0">
              <a:solidFill>
                <a:srgbClr val="FF33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AB970E-F5C8-4C3E-B6F8-E105D743F44B}"/>
              </a:ext>
            </a:extLst>
          </p:cNvPr>
          <p:cNvSpPr/>
          <p:nvPr/>
        </p:nvSpPr>
        <p:spPr>
          <a:xfrm>
            <a:off x="6372200" y="3356992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Інсулін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F534FA-33C4-41C9-BC51-B1F41B2D3C1F}"/>
              </a:ext>
            </a:extLst>
          </p:cNvPr>
          <p:cNvSpPr/>
          <p:nvPr/>
        </p:nvSpPr>
        <p:spPr>
          <a:xfrm>
            <a:off x="1907704" y="1124744"/>
            <a:ext cx="194421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rgbClr val="FF0000"/>
                </a:solidFill>
              </a:rPr>
              <a:t>Глюкортикоїди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24FF9-9D54-458D-BF3A-33640DBFF2C6}"/>
              </a:ext>
            </a:extLst>
          </p:cNvPr>
          <p:cNvSpPr/>
          <p:nvPr/>
        </p:nvSpPr>
        <p:spPr>
          <a:xfrm>
            <a:off x="1619250" y="3320988"/>
            <a:ext cx="1152551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err="1">
                <a:solidFill>
                  <a:srgbClr val="FF0000"/>
                </a:solidFill>
              </a:rPr>
              <a:t>Глюкагон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2E2434A-68A5-4FC9-9BCD-778CFE07D40F}"/>
              </a:ext>
            </a:extLst>
          </p:cNvPr>
          <p:cNvSpPr/>
          <p:nvPr/>
        </p:nvSpPr>
        <p:spPr>
          <a:xfrm>
            <a:off x="2738807" y="3356992"/>
            <a:ext cx="1257129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Адреналін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D11968-971F-43FF-B9B1-F3121C212EC8}"/>
              </a:ext>
            </a:extLst>
          </p:cNvPr>
          <p:cNvSpPr/>
          <p:nvPr/>
        </p:nvSpPr>
        <p:spPr>
          <a:xfrm>
            <a:off x="3926938" y="3352453"/>
            <a:ext cx="1257129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Тироксин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748464" cy="946150"/>
          </a:xfrm>
        </p:spPr>
        <p:txBody>
          <a:bodyPr/>
          <a:lstStyle/>
          <a:p>
            <a:r>
              <a:rPr lang="ru-RU" sz="2800" dirty="0" err="1"/>
              <a:t>Підшлункова</a:t>
            </a:r>
            <a:r>
              <a:rPr lang="ru-RU" sz="2800" dirty="0"/>
              <a:t> </a:t>
            </a:r>
            <a:r>
              <a:rPr lang="ru-RU" sz="2800" dirty="0" err="1"/>
              <a:t>залоза</a:t>
            </a:r>
            <a:r>
              <a:rPr lang="ru-RU" sz="2800" dirty="0"/>
              <a:t> і </a:t>
            </a:r>
            <a:r>
              <a:rPr lang="ru-RU" sz="2800" dirty="0" err="1"/>
              <a:t>секреція</a:t>
            </a:r>
            <a:r>
              <a:rPr lang="ru-RU" sz="2800" dirty="0"/>
              <a:t> </a:t>
            </a:r>
            <a:r>
              <a:rPr lang="ru-RU" sz="2800" dirty="0" err="1"/>
              <a:t>інсуліну</a:t>
            </a:r>
            <a:endParaRPr lang="ru-RU" sz="2800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19872" y="692696"/>
            <a:ext cx="5697868" cy="5904656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>
                <a:cs typeface="Arial" charset="0"/>
              </a:rPr>
              <a:t>Утворення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інсуліну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регулюється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головним</a:t>
            </a:r>
            <a:r>
              <a:rPr lang="ru-RU" dirty="0">
                <a:cs typeface="Arial" charset="0"/>
              </a:rPr>
              <a:t> чином </a:t>
            </a:r>
            <a:r>
              <a:rPr lang="ru-RU" dirty="0" err="1">
                <a:cs typeface="Arial" charset="0"/>
              </a:rPr>
              <a:t>рівнем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глюкози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крові</a:t>
            </a:r>
            <a:r>
              <a:rPr lang="ru-RU" dirty="0">
                <a:cs typeface="Arial" charset="0"/>
              </a:rPr>
              <a:t>: </a:t>
            </a:r>
            <a:r>
              <a:rPr lang="ru-RU" dirty="0" err="1">
                <a:cs typeface="Arial" charset="0"/>
              </a:rPr>
              <a:t>підвищення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концентрації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її</a:t>
            </a:r>
            <a:r>
              <a:rPr lang="ru-RU" dirty="0">
                <a:cs typeface="Arial" charset="0"/>
              </a:rPr>
              <a:t> в </a:t>
            </a:r>
            <a:r>
              <a:rPr lang="ru-RU" dirty="0" err="1">
                <a:cs typeface="Arial" charset="0"/>
              </a:rPr>
              <a:t>крові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стимулює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секрецію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інсуліну</a:t>
            </a:r>
            <a:r>
              <a:rPr lang="ru-RU" dirty="0">
                <a:cs typeface="Arial" charset="0"/>
              </a:rPr>
              <a:t> (див. Рис.).</a:t>
            </a:r>
          </a:p>
          <a:p>
            <a:pPr marL="68580" indent="0">
              <a:buNone/>
            </a:pPr>
            <a:r>
              <a:rPr lang="ru-RU" dirty="0">
                <a:cs typeface="Arial" charset="0"/>
              </a:rPr>
              <a:t>Для </a:t>
            </a:r>
            <a:r>
              <a:rPr lang="ru-RU" dirty="0" err="1">
                <a:cs typeface="Arial" charset="0"/>
              </a:rPr>
              <a:t>цього</a:t>
            </a:r>
            <a:r>
              <a:rPr lang="ru-RU" dirty="0">
                <a:cs typeface="Arial" charset="0"/>
              </a:rPr>
              <a:t>:</a:t>
            </a:r>
          </a:p>
          <a:p>
            <a:r>
              <a:rPr lang="ru-RU" dirty="0">
                <a:cs typeface="Arial" charset="0"/>
              </a:rPr>
              <a:t>а) </a:t>
            </a:r>
            <a:r>
              <a:rPr lang="ru-RU" dirty="0" err="1">
                <a:cs typeface="Arial" charset="0"/>
              </a:rPr>
              <a:t>спочатку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окислення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глюкози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призводить</a:t>
            </a:r>
            <a:r>
              <a:rPr lang="ru-RU" dirty="0">
                <a:cs typeface="Arial" charset="0"/>
              </a:rPr>
              <a:t> до </a:t>
            </a:r>
            <a:r>
              <a:rPr lang="ru-RU" dirty="0" err="1">
                <a:cs typeface="Arial" charset="0"/>
              </a:rPr>
              <a:t>утворення</a:t>
            </a:r>
            <a:r>
              <a:rPr lang="ru-RU" dirty="0">
                <a:cs typeface="Arial" charset="0"/>
              </a:rPr>
              <a:t> АТФ;</a:t>
            </a:r>
          </a:p>
          <a:p>
            <a:r>
              <a:rPr lang="ru-RU" dirty="0">
                <a:cs typeface="Arial" charset="0"/>
              </a:rPr>
              <a:t>б) АТФ </a:t>
            </a:r>
            <a:r>
              <a:rPr lang="ru-RU" dirty="0" err="1">
                <a:cs typeface="Arial" charset="0"/>
              </a:rPr>
              <a:t>призводить</a:t>
            </a:r>
            <a:r>
              <a:rPr lang="ru-RU" dirty="0">
                <a:cs typeface="Arial" charset="0"/>
              </a:rPr>
              <a:t> до </a:t>
            </a:r>
            <a:r>
              <a:rPr lang="ru-RU" dirty="0" err="1">
                <a:cs typeface="Arial" charset="0"/>
              </a:rPr>
              <a:t>закриття</a:t>
            </a:r>
            <a:r>
              <a:rPr lang="ru-RU" dirty="0">
                <a:cs typeface="Arial" charset="0"/>
              </a:rPr>
              <a:t> К + -</a:t>
            </a:r>
            <a:r>
              <a:rPr lang="ru-RU" dirty="0" err="1">
                <a:cs typeface="Arial" charset="0"/>
              </a:rPr>
              <a:t>каналів</a:t>
            </a:r>
            <a:r>
              <a:rPr lang="ru-RU" dirty="0">
                <a:cs typeface="Arial" charset="0"/>
              </a:rPr>
              <a:t>;</a:t>
            </a:r>
          </a:p>
          <a:p>
            <a:r>
              <a:rPr lang="ru-RU" dirty="0">
                <a:cs typeface="Arial" charset="0"/>
              </a:rPr>
              <a:t>в) </a:t>
            </a:r>
            <a:r>
              <a:rPr lang="ru-RU" dirty="0" err="1">
                <a:cs typeface="Arial" charset="0"/>
              </a:rPr>
              <a:t>це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відкриває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Са</a:t>
            </a:r>
            <a:r>
              <a:rPr lang="ru-RU" dirty="0">
                <a:cs typeface="Arial" charset="0"/>
              </a:rPr>
              <a:t> ++ - канали;</a:t>
            </a:r>
          </a:p>
          <a:p>
            <a:r>
              <a:rPr lang="ru-RU" dirty="0">
                <a:cs typeface="Arial" charset="0"/>
              </a:rPr>
              <a:t>г) </a:t>
            </a:r>
            <a:r>
              <a:rPr lang="ru-RU" dirty="0" err="1">
                <a:cs typeface="Arial" charset="0"/>
              </a:rPr>
              <a:t>кальцій</a:t>
            </a:r>
            <a:r>
              <a:rPr lang="ru-RU" dirty="0">
                <a:cs typeface="Arial" charset="0"/>
              </a:rPr>
              <a:t> з </a:t>
            </a:r>
            <a:r>
              <a:rPr lang="ru-RU" dirty="0" err="1">
                <a:cs typeface="Arial" charset="0"/>
              </a:rPr>
              <a:t>кальмодулином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забезпечує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просування</a:t>
            </a:r>
            <a:r>
              <a:rPr lang="ru-RU" dirty="0">
                <a:cs typeface="Arial" charset="0"/>
              </a:rPr>
              <a:t> везикул з гормоном до </a:t>
            </a:r>
            <a:r>
              <a:rPr lang="ru-RU" dirty="0" err="1">
                <a:cs typeface="Arial" charset="0"/>
              </a:rPr>
              <a:t>мембрани</a:t>
            </a:r>
            <a:r>
              <a:rPr lang="ru-RU" dirty="0">
                <a:cs typeface="Arial" charset="0"/>
              </a:rPr>
              <a:t> і </a:t>
            </a:r>
            <a:r>
              <a:rPr lang="ru-RU" dirty="0" err="1">
                <a:cs typeface="Arial" charset="0"/>
              </a:rPr>
              <a:t>його</a:t>
            </a:r>
            <a:r>
              <a:rPr lang="ru-RU" dirty="0">
                <a:cs typeface="Arial" charset="0"/>
              </a:rPr>
              <a:t> </a:t>
            </a:r>
            <a:r>
              <a:rPr lang="ru-RU" dirty="0" err="1">
                <a:cs typeface="Arial" charset="0"/>
              </a:rPr>
              <a:t>секрецію</a:t>
            </a:r>
            <a:r>
              <a:rPr lang="ru-RU" dirty="0">
                <a:cs typeface="Arial" charset="0"/>
              </a:rPr>
              <a:t>.</a:t>
            </a:r>
            <a:endParaRPr lang="el-GR" b="1" dirty="0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" y="978568"/>
            <a:ext cx="336232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EDA351-4549-4394-963F-24ABA9AC7BE1}"/>
              </a:ext>
            </a:extLst>
          </p:cNvPr>
          <p:cNvSpPr/>
          <p:nvPr/>
        </p:nvSpPr>
        <p:spPr>
          <a:xfrm>
            <a:off x="2411760" y="1052736"/>
            <a:ext cx="7920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Інсулін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B522CD-ADBE-437C-87A8-6D75A8FBA091}"/>
              </a:ext>
            </a:extLst>
          </p:cNvPr>
          <p:cNvSpPr/>
          <p:nvPr/>
        </p:nvSpPr>
        <p:spPr>
          <a:xfrm>
            <a:off x="2234228" y="5301208"/>
            <a:ext cx="104162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відкритий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A6BEEE-0CC2-42E9-884D-C164B8CB6C99}"/>
              </a:ext>
            </a:extLst>
          </p:cNvPr>
          <p:cNvSpPr/>
          <p:nvPr/>
        </p:nvSpPr>
        <p:spPr>
          <a:xfrm>
            <a:off x="345262" y="5301208"/>
            <a:ext cx="104162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FF0000"/>
                </a:solidFill>
              </a:rPr>
              <a:t>закритий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0219ADA-4436-4696-B0E2-66C2F13AD90D}"/>
              </a:ext>
            </a:extLst>
          </p:cNvPr>
          <p:cNvSpPr/>
          <p:nvPr/>
        </p:nvSpPr>
        <p:spPr>
          <a:xfrm>
            <a:off x="1115616" y="3356992"/>
            <a:ext cx="104162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>
                <a:solidFill>
                  <a:srgbClr val="FF0000"/>
                </a:solidFill>
              </a:rPr>
              <a:t>Окислення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28D170-19E2-4E30-AD4D-196F9C919A03}"/>
              </a:ext>
            </a:extLst>
          </p:cNvPr>
          <p:cNvSpPr/>
          <p:nvPr/>
        </p:nvSpPr>
        <p:spPr>
          <a:xfrm>
            <a:off x="1115616" y="2566330"/>
            <a:ext cx="104162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200" b="1" dirty="0" err="1">
                <a:solidFill>
                  <a:srgbClr val="FF0000"/>
                </a:solidFill>
              </a:rPr>
              <a:t>Глюкокіназа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5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875630"/>
          </a:xfrm>
        </p:spPr>
        <p:txBody>
          <a:bodyPr>
            <a:normAutofit fontScale="90000"/>
          </a:bodyPr>
          <a:lstStyle/>
          <a:p>
            <a:r>
              <a:rPr lang="ru-RU" sz="3200" dirty="0" err="1"/>
              <a:t>Зворотній</a:t>
            </a:r>
            <a:r>
              <a:rPr lang="ru-RU" sz="3200" dirty="0"/>
              <a:t> </a:t>
            </a:r>
            <a:r>
              <a:rPr lang="ru-RU" sz="3200" dirty="0" err="1"/>
              <a:t>позитивний</a:t>
            </a:r>
            <a:r>
              <a:rPr lang="ru-RU" sz="3200" dirty="0"/>
              <a:t> </a:t>
            </a:r>
            <a:r>
              <a:rPr lang="ru-RU" sz="3200" dirty="0" err="1"/>
              <a:t>зв'язок</a:t>
            </a:r>
            <a:r>
              <a:rPr lang="ru-RU" sz="3200" dirty="0"/>
              <a:t> «субстрат-гормон» (глюкоза-</a:t>
            </a:r>
            <a:r>
              <a:rPr lang="ru-RU" sz="3200" dirty="0" err="1"/>
              <a:t>інсулін</a:t>
            </a:r>
            <a:r>
              <a:rPr lang="ru-RU" sz="3200" dirty="0"/>
              <a:t>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787" y="1124744"/>
            <a:ext cx="4536504" cy="4972288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 </a:t>
            </a:r>
            <a:r>
              <a:rPr lang="ru-RU" dirty="0" err="1"/>
              <a:t>малюнку</a:t>
            </a:r>
            <a:r>
              <a:rPr lang="ru-RU" dirty="0"/>
              <a:t>:</a:t>
            </a:r>
          </a:p>
          <a:p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інсуліну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різкого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(в 2-3 рази)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глюкози</a:t>
            </a:r>
            <a:r>
              <a:rPr lang="ru-RU" dirty="0"/>
              <a:t> в </a:t>
            </a:r>
            <a:r>
              <a:rPr lang="ru-RU" dirty="0" err="1"/>
              <a:t>крові</a:t>
            </a:r>
            <a:r>
              <a:rPr lang="ru-RU" dirty="0"/>
              <a:t>.</a:t>
            </a:r>
          </a:p>
          <a:p>
            <a:r>
              <a:rPr lang="ru-RU" dirty="0"/>
              <a:t>Перший </a:t>
            </a:r>
            <a:r>
              <a:rPr lang="ru-RU" dirty="0" err="1"/>
              <a:t>пік</a:t>
            </a:r>
            <a:r>
              <a:rPr lang="ru-RU" dirty="0"/>
              <a:t> - </a:t>
            </a:r>
            <a:r>
              <a:rPr lang="ru-RU" dirty="0" err="1"/>
              <a:t>викид</a:t>
            </a:r>
            <a:r>
              <a:rPr lang="ru-RU" dirty="0"/>
              <a:t> готового гормону.</a:t>
            </a:r>
          </a:p>
          <a:p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плавне </a:t>
            </a:r>
            <a:r>
              <a:rPr lang="ru-RU" dirty="0" err="1"/>
              <a:t>підвищення</a:t>
            </a:r>
            <a:r>
              <a:rPr lang="ru-RU" dirty="0"/>
              <a:t>, як результат синтезу у </a:t>
            </a:r>
            <a:r>
              <a:rPr lang="ru-RU" dirty="0" err="1"/>
              <a:t>відповідь</a:t>
            </a:r>
            <a:r>
              <a:rPr lang="ru-RU" dirty="0"/>
              <a:t> на </a:t>
            </a:r>
            <a:r>
              <a:rPr lang="ru-RU" dirty="0" err="1"/>
              <a:t>глюкоземію</a:t>
            </a:r>
            <a:r>
              <a:rPr lang="ru-RU" dirty="0"/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248472" cy="320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4F6F54-FCDD-4B7A-B51D-6EAB02FE98C4}"/>
              </a:ext>
            </a:extLst>
          </p:cNvPr>
          <p:cNvSpPr/>
          <p:nvPr/>
        </p:nvSpPr>
        <p:spPr>
          <a:xfrm>
            <a:off x="2519772" y="4221088"/>
            <a:ext cx="1548172" cy="25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Час (хв.)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89A265-2E00-4C25-BB51-9C1F6ECF1FE3}"/>
              </a:ext>
            </a:extLst>
          </p:cNvPr>
          <p:cNvSpPr/>
          <p:nvPr/>
        </p:nvSpPr>
        <p:spPr>
          <a:xfrm rot="16200000">
            <a:off x="-707162" y="2515474"/>
            <a:ext cx="2565435" cy="504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Концентрація інсуліну в плазмі (</a:t>
            </a:r>
            <a:r>
              <a:rPr lang="uk-UA" b="1" dirty="0" err="1">
                <a:solidFill>
                  <a:srgbClr val="FF0000"/>
                </a:solidFill>
              </a:rPr>
              <a:t>мкю</a:t>
            </a:r>
            <a:r>
              <a:rPr lang="uk-UA" b="1" dirty="0">
                <a:solidFill>
                  <a:srgbClr val="FF0000"/>
                </a:solidFill>
              </a:rPr>
              <a:t>/мл)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53244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>
                <a:cs typeface="Times New Roman" pitchFamily="18" charset="0"/>
              </a:rPr>
              <a:t>Функціональна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організація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острівців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підшлункової</a:t>
            </a:r>
            <a:r>
              <a:rPr lang="ru-RU" sz="2800" b="1" dirty="0">
                <a:cs typeface="Times New Roman" pitchFamily="18" charset="0"/>
              </a:rPr>
              <a:t> </a:t>
            </a:r>
            <a:r>
              <a:rPr lang="ru-RU" sz="2800" b="1" dirty="0" err="1">
                <a:cs typeface="Times New Roman" pitchFamily="18" charset="0"/>
              </a:rPr>
              <a:t>залози</a:t>
            </a:r>
            <a:endParaRPr lang="ru-RU" sz="2800" b="1" dirty="0">
              <a:cs typeface="Times New Roman" pitchFamily="18" charset="0"/>
            </a:endParaRPr>
          </a:p>
        </p:txBody>
      </p:sp>
      <p:pic>
        <p:nvPicPr>
          <p:cNvPr id="31749" name="Picture 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124744"/>
            <a:ext cx="6120680" cy="5277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56176" y="980728"/>
            <a:ext cx="2987825" cy="5877272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itchFamily="18" charset="0"/>
              </a:rPr>
              <a:t>Між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трьома</a:t>
            </a:r>
            <a:r>
              <a:rPr lang="ru-RU" sz="2400" dirty="0">
                <a:latin typeface="Times New Roman" pitchFamily="18" charset="0"/>
              </a:rPr>
              <a:t> гормонами (</a:t>
            </a:r>
            <a:r>
              <a:rPr lang="ru-RU" sz="2400" dirty="0" err="1">
                <a:latin typeface="Times New Roman" pitchFamily="18" charset="0"/>
              </a:rPr>
              <a:t>соматостатином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глюкогон</a:t>
            </a:r>
            <a:r>
              <a:rPr lang="ru-RU" sz="2400" dirty="0">
                <a:latin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</a:rPr>
              <a:t>інсуліном</a:t>
            </a:r>
            <a:r>
              <a:rPr lang="ru-RU" sz="2400" dirty="0">
                <a:latin typeface="Times New Roman" pitchFamily="18" charset="0"/>
              </a:rPr>
              <a:t>) </a:t>
            </a:r>
            <a:r>
              <a:rPr lang="ru-RU" sz="2400" dirty="0" err="1">
                <a:latin typeface="Times New Roman" pitchFamily="18" charset="0"/>
              </a:rPr>
              <a:t>існує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взаємодія</a:t>
            </a:r>
            <a:r>
              <a:rPr lang="ru-RU" sz="2400" dirty="0">
                <a:latin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</a:rPr>
              <a:t>найбільш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важливий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ефект</a:t>
            </a:r>
            <a:r>
              <a:rPr lang="ru-RU" sz="2400" dirty="0">
                <a:latin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</a:rPr>
              <a:t>якого</a:t>
            </a:r>
            <a:r>
              <a:rPr lang="ru-RU" sz="2400" dirty="0">
                <a:latin typeface="Times New Roman" pitchFamily="18" charset="0"/>
              </a:rPr>
              <a:t> -</a:t>
            </a:r>
          </a:p>
          <a:p>
            <a:r>
              <a:rPr lang="ru-RU" sz="2400" dirty="0" err="1">
                <a:latin typeface="Times New Roman" pitchFamily="18" charset="0"/>
              </a:rPr>
              <a:t>регуляція</a:t>
            </a:r>
            <a:endParaRPr lang="ru-RU" sz="2400" dirty="0">
              <a:latin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</a:rPr>
              <a:t>    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синтезу </a:t>
            </a:r>
            <a:r>
              <a:rPr lang="ru-RU" sz="2400" b="1" i="1" u="sng" dirty="0" err="1">
                <a:solidFill>
                  <a:srgbClr val="FF0000"/>
                </a:solidFill>
                <a:latin typeface="Times New Roman" pitchFamily="18" charset="0"/>
              </a:rPr>
              <a:t>інсуліну</a:t>
            </a:r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067050" y="2252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8FCB9D-FFA5-47E0-B42D-D4FBD0A13951}"/>
              </a:ext>
            </a:extLst>
          </p:cNvPr>
          <p:cNvSpPr/>
          <p:nvPr/>
        </p:nvSpPr>
        <p:spPr>
          <a:xfrm>
            <a:off x="4283968" y="2013118"/>
            <a:ext cx="864096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Клітини</a:t>
            </a:r>
            <a:endParaRPr lang="ru-RU" sz="1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EDE19A-31F5-4DBB-9AA6-631D03ACD9FA}"/>
              </a:ext>
            </a:extLst>
          </p:cNvPr>
          <p:cNvSpPr/>
          <p:nvPr/>
        </p:nvSpPr>
        <p:spPr>
          <a:xfrm>
            <a:off x="2448270" y="1701248"/>
            <a:ext cx="1403649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Глюкагон</a:t>
            </a:r>
            <a:endParaRPr lang="ru-RU" sz="16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5E2491-4CAF-49E9-B215-4E19C05F0281}"/>
              </a:ext>
            </a:extLst>
          </p:cNvPr>
          <p:cNvSpPr/>
          <p:nvPr/>
        </p:nvSpPr>
        <p:spPr>
          <a:xfrm>
            <a:off x="2448270" y="2956248"/>
            <a:ext cx="1457909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Глюкагон</a:t>
            </a:r>
            <a:endParaRPr lang="ru-RU" sz="16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DA303A-B41F-4110-A384-5F1886DE2893}"/>
              </a:ext>
            </a:extLst>
          </p:cNvPr>
          <p:cNvSpPr/>
          <p:nvPr/>
        </p:nvSpPr>
        <p:spPr>
          <a:xfrm>
            <a:off x="32887" y="1453005"/>
            <a:ext cx="1586785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Ацетилхолін</a:t>
            </a:r>
            <a:endParaRPr lang="ru-RU" sz="16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F84928-4019-4669-AD35-61C57F3F5A93}"/>
              </a:ext>
            </a:extLst>
          </p:cNvPr>
          <p:cNvSpPr/>
          <p:nvPr/>
        </p:nvSpPr>
        <p:spPr>
          <a:xfrm>
            <a:off x="1554882" y="2144995"/>
            <a:ext cx="864096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Клітини</a:t>
            </a:r>
            <a:endParaRPr lang="ru-RU" sz="1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397857-B587-470E-A908-3C3D2BED3939}"/>
              </a:ext>
            </a:extLst>
          </p:cNvPr>
          <p:cNvSpPr/>
          <p:nvPr/>
        </p:nvSpPr>
        <p:spPr>
          <a:xfrm>
            <a:off x="35496" y="2072986"/>
            <a:ext cx="1103502" cy="4919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Аміно</a:t>
            </a:r>
            <a:r>
              <a:rPr lang="uk-UA" sz="1600" b="1" dirty="0"/>
              <a:t>-</a:t>
            </a:r>
          </a:p>
          <a:p>
            <a:pPr algn="ctr"/>
            <a:r>
              <a:rPr lang="uk-UA" sz="1600" b="1" dirty="0"/>
              <a:t>кислоти</a:t>
            </a:r>
            <a:endParaRPr lang="ru-RU" sz="16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3DC599B-ED2A-4454-9293-0131476F5F5E}"/>
              </a:ext>
            </a:extLst>
          </p:cNvPr>
          <p:cNvSpPr/>
          <p:nvPr/>
        </p:nvSpPr>
        <p:spPr>
          <a:xfrm>
            <a:off x="228138" y="2733198"/>
            <a:ext cx="1103502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Гормони</a:t>
            </a:r>
            <a:endParaRPr lang="ru-RU" sz="16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28980D-42F8-4334-A7CE-598402B92D4E}"/>
              </a:ext>
            </a:extLst>
          </p:cNvPr>
          <p:cNvSpPr/>
          <p:nvPr/>
        </p:nvSpPr>
        <p:spPr>
          <a:xfrm>
            <a:off x="685985" y="3017905"/>
            <a:ext cx="864096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ШКТ</a:t>
            </a:r>
            <a:endParaRPr lang="ru-RU" sz="16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1523EA-FA36-464C-9579-1417799DD542}"/>
              </a:ext>
            </a:extLst>
          </p:cNvPr>
          <p:cNvSpPr/>
          <p:nvPr/>
        </p:nvSpPr>
        <p:spPr>
          <a:xfrm>
            <a:off x="446578" y="5013176"/>
            <a:ext cx="1821165" cy="4919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Амінокислоти</a:t>
            </a:r>
            <a:endParaRPr lang="ru-RU" sz="16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2C27D0-2EEE-4AF1-BDDF-040944903496}"/>
              </a:ext>
            </a:extLst>
          </p:cNvPr>
          <p:cNvSpPr/>
          <p:nvPr/>
        </p:nvSpPr>
        <p:spPr>
          <a:xfrm>
            <a:off x="3707904" y="4669729"/>
            <a:ext cx="1584176" cy="271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Катехоламіни</a:t>
            </a:r>
            <a:endParaRPr lang="ru-RU" sz="16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8AD53E8-B726-4AE5-A8F2-F3E2D942F003}"/>
              </a:ext>
            </a:extLst>
          </p:cNvPr>
          <p:cNvSpPr/>
          <p:nvPr/>
        </p:nvSpPr>
        <p:spPr>
          <a:xfrm>
            <a:off x="2121039" y="6103260"/>
            <a:ext cx="1586785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Ацетилхолін</a:t>
            </a:r>
            <a:endParaRPr lang="ru-RU" sz="16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05380E8-A54D-47D2-A9A0-E2B631A62592}"/>
              </a:ext>
            </a:extLst>
          </p:cNvPr>
          <p:cNvSpPr/>
          <p:nvPr/>
        </p:nvSpPr>
        <p:spPr>
          <a:xfrm>
            <a:off x="3561279" y="4106892"/>
            <a:ext cx="1586785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err="1"/>
              <a:t>Соматостатин</a:t>
            </a:r>
            <a:endParaRPr lang="ru-RU" sz="16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3A1A0AC-F275-4429-ACAC-145D4E07035A}"/>
              </a:ext>
            </a:extLst>
          </p:cNvPr>
          <p:cNvSpPr/>
          <p:nvPr/>
        </p:nvSpPr>
        <p:spPr>
          <a:xfrm>
            <a:off x="2783491" y="3426263"/>
            <a:ext cx="864096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Інсулін</a:t>
            </a:r>
            <a:endParaRPr lang="ru-RU" sz="16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2A1B16C-1F32-481D-8ABE-416A962FD6AA}"/>
              </a:ext>
            </a:extLst>
          </p:cNvPr>
          <p:cNvSpPr/>
          <p:nvPr/>
        </p:nvSpPr>
        <p:spPr>
          <a:xfrm>
            <a:off x="2699791" y="4747247"/>
            <a:ext cx="864096" cy="2637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Клітини</a:t>
            </a:r>
            <a:endParaRPr lang="ru-RU" sz="14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7041385-4995-42F2-80CC-130C9971E6EB}"/>
              </a:ext>
            </a:extLst>
          </p:cNvPr>
          <p:cNvSpPr/>
          <p:nvPr/>
        </p:nvSpPr>
        <p:spPr>
          <a:xfrm>
            <a:off x="4653091" y="2720251"/>
            <a:ext cx="1586785" cy="13703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b="1" dirty="0"/>
              <a:t>Кальцій, медіатори,</a:t>
            </a:r>
          </a:p>
          <a:p>
            <a:r>
              <a:rPr lang="uk-UA" sz="1600" b="1" dirty="0"/>
              <a:t>Амінокислоти,</a:t>
            </a:r>
          </a:p>
          <a:p>
            <a:r>
              <a:rPr lang="uk-UA" sz="1600" b="1" dirty="0"/>
              <a:t>Глюкоза,</a:t>
            </a:r>
          </a:p>
          <a:p>
            <a:r>
              <a:rPr lang="uk-UA" sz="1600" b="1" dirty="0"/>
              <a:t>Гормони ШКТ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997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75240" cy="714408"/>
          </a:xfrm>
        </p:spPr>
        <p:txBody>
          <a:bodyPr>
            <a:normAutofit/>
          </a:bodyPr>
          <a:lstStyle/>
          <a:p>
            <a:r>
              <a:rPr lang="ru-RU" sz="3200" dirty="0" err="1"/>
              <a:t>Взаємодія</a:t>
            </a:r>
            <a:r>
              <a:rPr lang="ru-RU" sz="3200" dirty="0"/>
              <a:t> </a:t>
            </a:r>
            <a:r>
              <a:rPr lang="ru-RU" sz="3200" dirty="0" err="1"/>
              <a:t>гормонів</a:t>
            </a:r>
            <a:r>
              <a:rPr lang="ru-RU" sz="3200" dirty="0"/>
              <a:t> </a:t>
            </a:r>
            <a:r>
              <a:rPr lang="ru-RU" sz="3200" dirty="0" err="1"/>
              <a:t>острівця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8712968" cy="5616624"/>
          </a:xfrm>
        </p:spPr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ru-RU" dirty="0" err="1"/>
              <a:t>острівцях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тісному</a:t>
            </a:r>
            <a:r>
              <a:rPr lang="ru-RU" dirty="0"/>
              <a:t> </a:t>
            </a:r>
            <a:r>
              <a:rPr lang="ru-RU" dirty="0" err="1"/>
              <a:t>сусідству</a:t>
            </a:r>
            <a:r>
              <a:rPr lang="ru-RU" dirty="0"/>
              <a:t>,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острівця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отримувати</a:t>
            </a:r>
            <a:r>
              <a:rPr lang="ru-RU" dirty="0"/>
              <a:t> </a:t>
            </a:r>
            <a:r>
              <a:rPr lang="ru-RU" dirty="0" err="1"/>
              <a:t>загальну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і </a:t>
            </a:r>
            <a:r>
              <a:rPr lang="ru-RU" dirty="0" err="1"/>
              <a:t>реагувати</a:t>
            </a:r>
            <a:r>
              <a:rPr lang="ru-RU" dirty="0"/>
              <a:t> як </a:t>
            </a:r>
            <a:r>
              <a:rPr lang="ru-RU" dirty="0" err="1"/>
              <a:t>синцитій</a:t>
            </a:r>
            <a:r>
              <a:rPr lang="ru-RU" dirty="0"/>
              <a:t> (</a:t>
            </a:r>
            <a:r>
              <a:rPr lang="ru-RU" dirty="0" err="1"/>
              <a:t>хвиля</a:t>
            </a:r>
            <a:r>
              <a:rPr lang="ru-RU" dirty="0"/>
              <a:t> </a:t>
            </a:r>
            <a:r>
              <a:rPr lang="ru-RU" dirty="0" err="1"/>
              <a:t>деполяризації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поширюватися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до </a:t>
            </a:r>
            <a:r>
              <a:rPr lang="ru-RU" dirty="0" err="1"/>
              <a:t>іншої</a:t>
            </a:r>
            <a:r>
              <a:rPr lang="ru-RU" dirty="0"/>
              <a:t>). В силу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острівець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відповідати</a:t>
            </a:r>
            <a:r>
              <a:rPr lang="ru-RU" dirty="0"/>
              <a:t> комплексною </a:t>
            </a:r>
            <a:r>
              <a:rPr lang="ru-RU" dirty="0" err="1"/>
              <a:t>реакцією</a:t>
            </a:r>
            <a:r>
              <a:rPr lang="ru-RU" dirty="0"/>
              <a:t> на </a:t>
            </a:r>
            <a:r>
              <a:rPr lang="ru-RU" dirty="0" err="1"/>
              <a:t>вплив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приходить не </a:t>
            </a:r>
            <a:r>
              <a:rPr lang="ru-RU" dirty="0" err="1"/>
              <a:t>тільки</a:t>
            </a:r>
            <a:r>
              <a:rPr lang="ru-RU" dirty="0"/>
              <a:t> по </a:t>
            </a:r>
            <a:r>
              <a:rPr lang="ru-RU" dirty="0" err="1"/>
              <a:t>крові</a:t>
            </a:r>
            <a:r>
              <a:rPr lang="ru-RU" dirty="0"/>
              <a:t>, а й по нерву.</a:t>
            </a:r>
          </a:p>
          <a:p>
            <a:r>
              <a:rPr lang="ru-RU" dirty="0"/>
              <a:t> </a:t>
            </a:r>
            <a:r>
              <a:rPr lang="ru-RU" dirty="0" err="1"/>
              <a:t>Паракринна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наступному</a:t>
            </a:r>
            <a:r>
              <a:rPr lang="ru-RU" dirty="0"/>
              <a:t>: </a:t>
            </a:r>
            <a:r>
              <a:rPr lang="ru-RU" dirty="0" err="1"/>
              <a:t>інсулін</a:t>
            </a:r>
            <a:r>
              <a:rPr lang="ru-RU" dirty="0"/>
              <a:t> </a:t>
            </a:r>
            <a:r>
              <a:rPr lang="ru-RU" dirty="0" err="1"/>
              <a:t>пригнічує</a:t>
            </a:r>
            <a:r>
              <a:rPr lang="ru-RU" dirty="0"/>
              <a:t> </a:t>
            </a:r>
            <a:r>
              <a:rPr lang="ru-RU" dirty="0" err="1"/>
              <a:t>секреторну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-</a:t>
            </a:r>
            <a:r>
              <a:rPr lang="ru-RU" dirty="0" err="1"/>
              <a:t>клітин</a:t>
            </a:r>
            <a:r>
              <a:rPr lang="ru-RU" dirty="0"/>
              <a:t>, глюкагон - </a:t>
            </a:r>
            <a:r>
              <a:rPr lang="ru-RU" dirty="0" err="1"/>
              <a:t>стимулює</a:t>
            </a:r>
            <a:r>
              <a:rPr lang="ru-RU" dirty="0"/>
              <a:t> </a:t>
            </a:r>
            <a:r>
              <a:rPr lang="ru-RU" dirty="0" err="1"/>
              <a:t>секрецію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</a:t>
            </a:r>
            <a:r>
              <a:rPr lang="ru-RU" dirty="0"/>
              <a:t>- і </a:t>
            </a:r>
            <a:r>
              <a:rPr lang="ru-RU" dirty="0">
                <a:sym typeface="Symbol"/>
              </a:rPr>
              <a:t></a:t>
            </a:r>
            <a:r>
              <a:rPr lang="ru-RU" dirty="0"/>
              <a:t>-</a:t>
            </a:r>
            <a:r>
              <a:rPr lang="ru-RU" dirty="0" err="1"/>
              <a:t>клітин</a:t>
            </a:r>
            <a:r>
              <a:rPr lang="ru-RU" dirty="0"/>
              <a:t>, а </a:t>
            </a:r>
            <a:r>
              <a:rPr lang="ru-RU" dirty="0" err="1"/>
              <a:t>соматостатин</a:t>
            </a:r>
            <a:r>
              <a:rPr lang="ru-RU" dirty="0"/>
              <a:t> </a:t>
            </a:r>
            <a:r>
              <a:rPr lang="ru-RU" dirty="0" err="1"/>
              <a:t>пригнічує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</a:t>
            </a:r>
            <a:r>
              <a:rPr lang="ru-RU" dirty="0">
                <a:sym typeface="Symbol"/>
              </a:rPr>
              <a:t></a:t>
            </a:r>
            <a:r>
              <a:rPr lang="ru-RU" dirty="0"/>
              <a:t>- і </a:t>
            </a:r>
            <a:r>
              <a:rPr lang="ru-RU" dirty="0">
                <a:sym typeface="Symbol"/>
              </a:rPr>
              <a:t></a:t>
            </a:r>
            <a:r>
              <a:rPr lang="ru-RU" dirty="0"/>
              <a:t>-</a:t>
            </a:r>
            <a:r>
              <a:rPr lang="ru-RU" dirty="0" err="1"/>
              <a:t>клітин</a:t>
            </a:r>
            <a:r>
              <a:rPr lang="ru-RU" dirty="0"/>
              <a:t>.</a:t>
            </a:r>
            <a:r>
              <a:rPr lang="ru-RU" dirty="0">
                <a:sym typeface="Symbol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032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9563"/>
            <a:ext cx="8425061" cy="584200"/>
          </a:xfrm>
        </p:spPr>
        <p:txBody>
          <a:bodyPr/>
          <a:lstStyle/>
          <a:p>
            <a:pPr>
              <a:defRPr/>
            </a:pPr>
            <a:r>
              <a:rPr lang="ru-RU" sz="3200" dirty="0" err="1">
                <a:latin typeface="+mn-lt"/>
              </a:rPr>
              <a:t>Гіпоталамус</a:t>
            </a:r>
            <a:r>
              <a:rPr lang="ru-RU" sz="3200" dirty="0">
                <a:latin typeface="+mn-lt"/>
              </a:rPr>
              <a:t> і </a:t>
            </a:r>
            <a:r>
              <a:rPr lang="ru-RU" sz="3200" dirty="0" err="1">
                <a:latin typeface="+mn-lt"/>
              </a:rPr>
              <a:t>нейрогипофиз</a:t>
            </a:r>
            <a:endParaRPr lang="ru-RU" sz="3200" dirty="0">
              <a:latin typeface="+mn-lt"/>
            </a:endParaRPr>
          </a:p>
        </p:txBody>
      </p:sp>
      <p:sp>
        <p:nvSpPr>
          <p:cNvPr id="26628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981075"/>
            <a:ext cx="4316288" cy="5544269"/>
          </a:xfrm>
        </p:spPr>
        <p:txBody>
          <a:bodyPr>
            <a:normAutofit/>
          </a:bodyPr>
          <a:lstStyle/>
          <a:p>
            <a:r>
              <a:rPr lang="ru-RU" sz="2800" dirty="0"/>
              <a:t>З </a:t>
            </a:r>
            <a:r>
              <a:rPr lang="ru-RU" sz="2800" dirty="0" err="1"/>
              <a:t>нейронів</a:t>
            </a:r>
            <a:r>
              <a:rPr lang="ru-RU" sz="2800" dirty="0"/>
              <a:t> </a:t>
            </a:r>
            <a:r>
              <a:rPr lang="ru-RU" sz="2800" dirty="0" err="1"/>
              <a:t>синтезовані</a:t>
            </a:r>
            <a:r>
              <a:rPr lang="ru-RU" sz="2800" dirty="0"/>
              <a:t> </a:t>
            </a:r>
            <a:r>
              <a:rPr lang="ru-RU" sz="2800" dirty="0" err="1"/>
              <a:t>гормони</a:t>
            </a:r>
            <a:r>
              <a:rPr lang="ru-RU" sz="2800" dirty="0"/>
              <a:t> (окситоцин і </a:t>
            </a:r>
            <a:r>
              <a:rPr lang="ru-RU" sz="2800" dirty="0" err="1"/>
              <a:t>вазопресин</a:t>
            </a:r>
            <a:r>
              <a:rPr lang="ru-RU" sz="2800" dirty="0"/>
              <a:t>) по аксонах </a:t>
            </a:r>
            <a:r>
              <a:rPr lang="ru-RU" sz="2800" dirty="0" err="1"/>
              <a:t>надходять</a:t>
            </a:r>
            <a:r>
              <a:rPr lang="ru-RU" sz="2800" dirty="0"/>
              <a:t> в </a:t>
            </a:r>
            <a:r>
              <a:rPr lang="ru-RU" sz="2800" dirty="0" err="1"/>
              <a:t>задню</a:t>
            </a:r>
            <a:r>
              <a:rPr lang="ru-RU" sz="2800" dirty="0"/>
              <a:t> </a:t>
            </a:r>
            <a:r>
              <a:rPr lang="ru-RU" sz="2800" dirty="0" err="1"/>
              <a:t>частку</a:t>
            </a:r>
            <a:r>
              <a:rPr lang="ru-RU" sz="2800" dirty="0"/>
              <a:t> </a:t>
            </a:r>
            <a:r>
              <a:rPr lang="ru-RU" sz="2800" dirty="0" err="1"/>
              <a:t>гіпофіза</a:t>
            </a:r>
            <a:r>
              <a:rPr lang="ru-RU" sz="2800" dirty="0"/>
              <a:t>.</a:t>
            </a:r>
          </a:p>
          <a:p>
            <a:r>
              <a:rPr lang="ru-RU" sz="2800" dirty="0" err="1"/>
              <a:t>Звідси</a:t>
            </a:r>
            <a:r>
              <a:rPr lang="ru-RU" sz="2800" dirty="0"/>
              <a:t> вони, </a:t>
            </a:r>
            <a:r>
              <a:rPr lang="ru-RU" sz="2800" dirty="0" err="1" smtClean="0"/>
              <a:t>потрапивши</a:t>
            </a:r>
            <a:r>
              <a:rPr lang="ru-RU" sz="2800" dirty="0" smtClean="0"/>
              <a:t> </a:t>
            </a:r>
            <a:r>
              <a:rPr lang="ru-RU" sz="2800" dirty="0"/>
              <a:t>в кров, </a:t>
            </a:r>
            <a:r>
              <a:rPr lang="ru-RU" sz="2800" dirty="0" err="1"/>
              <a:t>розносяться</a:t>
            </a:r>
            <a:r>
              <a:rPr lang="ru-RU" sz="2800" dirty="0"/>
              <a:t> по </a:t>
            </a:r>
            <a:r>
              <a:rPr lang="ru-RU" sz="2800" dirty="0" err="1"/>
              <a:t>організму</a:t>
            </a:r>
            <a:r>
              <a:rPr lang="ru-RU" sz="2800" dirty="0"/>
              <a:t>.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4545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4150CB-D285-4381-A614-4C1237CA84AD}"/>
              </a:ext>
            </a:extLst>
          </p:cNvPr>
          <p:cNvSpPr/>
          <p:nvPr/>
        </p:nvSpPr>
        <p:spPr>
          <a:xfrm>
            <a:off x="1043608" y="1052736"/>
            <a:ext cx="1872208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Паравентрикулярне</a:t>
            </a:r>
            <a:r>
              <a:rPr lang="uk-UA" sz="1400" b="1" dirty="0"/>
              <a:t> ядро</a:t>
            </a:r>
            <a:endParaRPr lang="ru-RU" sz="1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63711B-CCE0-4C6E-8B0A-E380C6F74308}"/>
              </a:ext>
            </a:extLst>
          </p:cNvPr>
          <p:cNvSpPr/>
          <p:nvPr/>
        </p:nvSpPr>
        <p:spPr>
          <a:xfrm>
            <a:off x="3373809" y="968679"/>
            <a:ext cx="1561629" cy="3000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Супраоптичне</a:t>
            </a:r>
            <a:r>
              <a:rPr lang="uk-UA" sz="1400" b="1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27B8203-E2E1-4B7C-BC80-BF808917B9F2}"/>
              </a:ext>
            </a:extLst>
          </p:cNvPr>
          <p:cNvSpPr/>
          <p:nvPr/>
        </p:nvSpPr>
        <p:spPr>
          <a:xfrm>
            <a:off x="669514" y="2313173"/>
            <a:ext cx="1258044" cy="4679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Мамілярне</a:t>
            </a:r>
            <a:endParaRPr lang="uk-UA" sz="1400" b="1" dirty="0"/>
          </a:p>
          <a:p>
            <a:pPr algn="ctr"/>
            <a:r>
              <a:rPr lang="uk-UA" sz="1400" b="1" dirty="0"/>
              <a:t>тіло</a:t>
            </a:r>
            <a:endParaRPr lang="ru-RU" sz="1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860618-6F8E-4D77-A527-8CD9905FB3BA}"/>
              </a:ext>
            </a:extLst>
          </p:cNvPr>
          <p:cNvSpPr/>
          <p:nvPr/>
        </p:nvSpPr>
        <p:spPr>
          <a:xfrm>
            <a:off x="414586" y="3429000"/>
            <a:ext cx="1258044" cy="4679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Задня доля гіпофіза</a:t>
            </a:r>
            <a:endParaRPr lang="ru-RU" sz="1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F0C9A74-549E-46A8-9B5B-3F5182446464}"/>
              </a:ext>
            </a:extLst>
          </p:cNvPr>
          <p:cNvSpPr/>
          <p:nvPr/>
        </p:nvSpPr>
        <p:spPr>
          <a:xfrm>
            <a:off x="3100821" y="3519257"/>
            <a:ext cx="1258044" cy="4679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Передня доля гіпофіза</a:t>
            </a:r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24B67C-B0DC-4A37-8C8B-F00F0E8D696B}"/>
              </a:ext>
            </a:extLst>
          </p:cNvPr>
          <p:cNvSpPr/>
          <p:nvPr/>
        </p:nvSpPr>
        <p:spPr>
          <a:xfrm>
            <a:off x="3152986" y="2570401"/>
            <a:ext cx="1258044" cy="6425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Гіпоталамо-гіпофізарний</a:t>
            </a:r>
            <a:r>
              <a:rPr lang="uk-UA" sz="1400" b="1" dirty="0"/>
              <a:t> тракт</a:t>
            </a:r>
            <a:endParaRPr lang="ru-RU" sz="1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A3DF77-F020-478A-B690-6CFD2BEDCA52}"/>
              </a:ext>
            </a:extLst>
          </p:cNvPr>
          <p:cNvSpPr/>
          <p:nvPr/>
        </p:nvSpPr>
        <p:spPr>
          <a:xfrm>
            <a:off x="3201949" y="2059015"/>
            <a:ext cx="1258044" cy="4679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Зоровий перехрест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079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/>
              <a:t>Гормони </a:t>
            </a:r>
            <a:r>
              <a:rPr lang="uk-UA" sz="3600" dirty="0" err="1"/>
              <a:t>нейрогипофізу</a:t>
            </a:r>
            <a:endParaRPr lang="uk-UA" sz="3600" dirty="0"/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251520" y="764704"/>
            <a:ext cx="4608512" cy="5472608"/>
          </a:xfrm>
        </p:spPr>
        <p:txBody>
          <a:bodyPr>
            <a:normAutofit fontScale="85000" lnSpcReduction="10000"/>
          </a:bodyPr>
          <a:lstStyle/>
          <a:p>
            <a:r>
              <a:rPr lang="en-US" b="1" i="1" dirty="0" err="1"/>
              <a:t>Окситоцин</a:t>
            </a:r>
            <a:r>
              <a:rPr lang="en-US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матку, </a:t>
            </a:r>
            <a:r>
              <a:rPr lang="ru-RU" dirty="0" err="1"/>
              <a:t>сприяючи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скороченню</a:t>
            </a:r>
            <a:r>
              <a:rPr lang="ru-RU" dirty="0"/>
              <a:t>, і на </a:t>
            </a:r>
            <a:r>
              <a:rPr lang="ru-RU" dirty="0" err="1"/>
              <a:t>молочну</a:t>
            </a:r>
            <a:r>
              <a:rPr lang="ru-RU" dirty="0"/>
              <a:t> </a:t>
            </a:r>
            <a:r>
              <a:rPr lang="ru-RU" dirty="0" err="1"/>
              <a:t>залозу</a:t>
            </a:r>
            <a:r>
              <a:rPr lang="ru-RU" dirty="0"/>
              <a:t>, де </a:t>
            </a:r>
            <a:r>
              <a:rPr lang="ru-RU" dirty="0" err="1"/>
              <a:t>забезпечує</a:t>
            </a:r>
            <a:r>
              <a:rPr lang="ru-RU" dirty="0"/>
              <a:t> рефлекторно </a:t>
            </a:r>
            <a:r>
              <a:rPr lang="ru-RU" dirty="0" err="1"/>
              <a:t>секрецію</a:t>
            </a:r>
            <a:r>
              <a:rPr lang="ru-RU" dirty="0"/>
              <a:t> молока при </a:t>
            </a:r>
            <a:r>
              <a:rPr lang="ru-RU" dirty="0" err="1"/>
              <a:t>годуванні</a:t>
            </a:r>
            <a:r>
              <a:rPr lang="ru-RU" dirty="0"/>
              <a:t>. </a:t>
            </a:r>
            <a:r>
              <a:rPr lang="ru-RU" dirty="0" err="1"/>
              <a:t>Прикладання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до грудей, </a:t>
            </a:r>
            <a:r>
              <a:rPr lang="ru-RU" dirty="0" err="1"/>
              <a:t>сприяючи</a:t>
            </a:r>
            <a:r>
              <a:rPr lang="ru-RU" dirty="0"/>
              <a:t> </a:t>
            </a:r>
            <a:r>
              <a:rPr lang="ru-RU" dirty="0" err="1"/>
              <a:t>секреції</a:t>
            </a:r>
            <a:r>
              <a:rPr lang="ru-RU" dirty="0"/>
              <a:t> </a:t>
            </a:r>
            <a:r>
              <a:rPr lang="ru-RU" dirty="0" err="1"/>
              <a:t>окситоциту</a:t>
            </a:r>
            <a:r>
              <a:rPr lang="ru-RU" dirty="0"/>
              <a:t>,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через </a:t>
            </a:r>
            <a:r>
              <a:rPr lang="ru-RU" dirty="0" err="1"/>
              <a:t>кілька</a:t>
            </a:r>
            <a:r>
              <a:rPr lang="ru-RU" dirty="0"/>
              <a:t> сек.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секрецію</a:t>
            </a:r>
            <a:r>
              <a:rPr lang="ru-RU" dirty="0"/>
              <a:t> молока. </a:t>
            </a:r>
            <a:r>
              <a:rPr lang="ru-RU" dirty="0" err="1"/>
              <a:t>Останнє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шляхом </a:t>
            </a:r>
            <a:r>
              <a:rPr lang="ru-RU" dirty="0" err="1"/>
              <a:t>впливу</a:t>
            </a:r>
            <a:r>
              <a:rPr lang="ru-RU" dirty="0"/>
              <a:t> гормону на </a:t>
            </a:r>
            <a:r>
              <a:rPr lang="ru-RU" dirty="0" err="1"/>
              <a:t>здатні</a:t>
            </a:r>
            <a:r>
              <a:rPr lang="ru-RU" dirty="0"/>
              <a:t> до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високоспеціалізованих</a:t>
            </a:r>
            <a:r>
              <a:rPr lang="ru-RU" dirty="0"/>
              <a:t> </a:t>
            </a:r>
            <a:r>
              <a:rPr lang="ru-RU" dirty="0" err="1"/>
              <a:t>міоепітеліальних</a:t>
            </a:r>
            <a:r>
              <a:rPr lang="ru-RU" dirty="0"/>
              <a:t> </a:t>
            </a:r>
            <a:r>
              <a:rPr lang="ru-RU" dirty="0" err="1" smtClean="0"/>
              <a:t>клітини</a:t>
            </a:r>
            <a:r>
              <a:rPr lang="ru-RU" dirty="0" smtClean="0"/>
              <a:t>.</a:t>
            </a:r>
            <a:endParaRPr lang="uk-UA" dirty="0"/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790757" y="1052736"/>
            <a:ext cx="4320480" cy="5544616"/>
          </a:xfrm>
        </p:spPr>
        <p:txBody>
          <a:bodyPr>
            <a:normAutofit fontScale="85000" lnSpcReduction="10000"/>
          </a:bodyPr>
          <a:lstStyle/>
          <a:p>
            <a:r>
              <a:rPr lang="ru-RU" b="1" i="1" dirty="0" err="1"/>
              <a:t>Вазопресин</a:t>
            </a:r>
            <a:r>
              <a:rPr lang="ru-RU" dirty="0"/>
              <a:t> (</a:t>
            </a:r>
            <a:r>
              <a:rPr lang="ru-RU" dirty="0" err="1"/>
              <a:t>Антидіуретичний</a:t>
            </a:r>
            <a:r>
              <a:rPr lang="ru-RU" dirty="0"/>
              <a:t> гормон, АДГ) </a:t>
            </a:r>
            <a:r>
              <a:rPr lang="ru-RU" dirty="0" err="1"/>
              <a:t>утворюється</a:t>
            </a:r>
            <a:r>
              <a:rPr lang="ru-RU" dirty="0"/>
              <a:t> як результат контролю </a:t>
            </a:r>
            <a:r>
              <a:rPr lang="ru-RU" dirty="0" err="1"/>
              <a:t>протікаючої</a:t>
            </a:r>
            <a:r>
              <a:rPr lang="ru-RU" dirty="0"/>
              <a:t> через </a:t>
            </a:r>
            <a:r>
              <a:rPr lang="ru-RU" dirty="0" err="1"/>
              <a:t>гіпоталамус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(</a:t>
            </a:r>
            <a:r>
              <a:rPr lang="ru-RU" dirty="0" err="1"/>
              <a:t>осмотичний</a:t>
            </a:r>
            <a:r>
              <a:rPr lang="ru-RU" dirty="0"/>
              <a:t> </a:t>
            </a:r>
            <a:r>
              <a:rPr lang="ru-RU" dirty="0" err="1"/>
              <a:t>тиск</a:t>
            </a:r>
            <a:r>
              <a:rPr lang="ru-RU" dirty="0"/>
              <a:t> в </a:t>
            </a:r>
            <a:r>
              <a:rPr lang="ru-RU" dirty="0" err="1"/>
              <a:t>ній</a:t>
            </a:r>
            <a:r>
              <a:rPr lang="ru-RU" dirty="0"/>
              <a:t>).</a:t>
            </a:r>
          </a:p>
          <a:p>
            <a:r>
              <a:rPr lang="ru-RU" dirty="0" err="1"/>
              <a:t>Виявляється</a:t>
            </a:r>
            <a:r>
              <a:rPr lang="ru-RU" dirty="0"/>
              <a:t> </a:t>
            </a:r>
            <a:r>
              <a:rPr lang="ru-RU" dirty="0" err="1"/>
              <a:t>подвійний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:</a:t>
            </a:r>
          </a:p>
          <a:p>
            <a:r>
              <a:rPr lang="ru-RU" dirty="0"/>
              <a:t>а) </a:t>
            </a:r>
            <a:r>
              <a:rPr lang="ru-RU" dirty="0" err="1"/>
              <a:t>звуження</a:t>
            </a:r>
            <a:r>
              <a:rPr lang="ru-RU" dirty="0"/>
              <a:t> </a:t>
            </a:r>
            <a:r>
              <a:rPr lang="ru-RU" dirty="0" err="1"/>
              <a:t>кровоносних</a:t>
            </a:r>
            <a:r>
              <a:rPr lang="ru-RU" dirty="0"/>
              <a:t> </a:t>
            </a:r>
            <a:r>
              <a:rPr lang="ru-RU" dirty="0" err="1"/>
              <a:t>судин</a:t>
            </a:r>
            <a:r>
              <a:rPr lang="ru-RU" dirty="0"/>
              <a:t>,</a:t>
            </a:r>
          </a:p>
          <a:p>
            <a:r>
              <a:rPr lang="ru-RU" dirty="0"/>
              <a:t>б)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сечі</a:t>
            </a:r>
            <a:r>
              <a:rPr lang="ru-RU" dirty="0"/>
              <a:t> (</a:t>
            </a:r>
            <a:r>
              <a:rPr lang="ru-RU" dirty="0" err="1"/>
              <a:t>затримка</a:t>
            </a:r>
            <a:r>
              <a:rPr lang="ru-RU" dirty="0"/>
              <a:t> води).</a:t>
            </a:r>
          </a:p>
        </p:txBody>
      </p:sp>
    </p:spTree>
    <p:extLst>
      <p:ext uri="{BB962C8B-B14F-4D97-AF65-F5344CB8AC3E}">
        <p14:creationId xmlns:p14="http://schemas.microsoft.com/office/powerpoint/2010/main" val="197858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ъект 2"/>
          <p:cNvSpPr>
            <a:spLocks noGrp="1"/>
          </p:cNvSpPr>
          <p:nvPr>
            <p:ph idx="1"/>
          </p:nvPr>
        </p:nvSpPr>
        <p:spPr>
          <a:xfrm>
            <a:off x="179388" y="404813"/>
            <a:ext cx="8964612" cy="5721350"/>
          </a:xfrm>
        </p:spPr>
        <p:txBody>
          <a:bodyPr/>
          <a:lstStyle/>
          <a:p>
            <a:r>
              <a:rPr lang="uk-UA" dirty="0" err="1"/>
              <a:t>Кальцитонін</a:t>
            </a:r>
            <a:r>
              <a:rPr lang="uk-UA" dirty="0"/>
              <a:t> людини являє собою поліпептид, що складається з </a:t>
            </a:r>
            <a:r>
              <a:rPr lang="uk-UA" sz="4000" i="1" dirty="0"/>
              <a:t>32</a:t>
            </a:r>
            <a:r>
              <a:rPr lang="uk-UA" dirty="0"/>
              <a:t> амінокислот. Найбільш ефективним (в 10 разів) у біологічному відношенні є </a:t>
            </a:r>
            <a:r>
              <a:rPr lang="uk-UA" dirty="0" err="1"/>
              <a:t>кальцитонін</a:t>
            </a:r>
            <a:r>
              <a:rPr lang="uk-UA" dirty="0"/>
              <a:t> лососевих риб у порівнянні з </a:t>
            </a:r>
            <a:r>
              <a:rPr lang="uk-UA" dirty="0" err="1"/>
              <a:t>кальцитонином</a:t>
            </a:r>
            <a:r>
              <a:rPr lang="uk-UA" dirty="0"/>
              <a:t> людини. Це пов'язано з більш тривалим періодом напіврозпаду і більш тривалим існуванням </a:t>
            </a:r>
            <a:r>
              <a:rPr lang="uk-UA" dirty="0" err="1"/>
              <a:t>гормоно-рецепторного</a:t>
            </a:r>
            <a:r>
              <a:rPr lang="uk-UA" dirty="0"/>
              <a:t> комплексу.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4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4" descr="30_razrezSerd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44675"/>
            <a:ext cx="600392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16" descr="43_nef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20938"/>
            <a:ext cx="43195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900" dirty="0" err="1"/>
              <a:t>Серце</a:t>
            </a:r>
            <a:r>
              <a:rPr lang="ru-RU" sz="2900" dirty="0"/>
              <a:t>. </a:t>
            </a:r>
            <a:r>
              <a:rPr lang="ru-RU" sz="2600" b="1" dirty="0" err="1">
                <a:latin typeface="Tahoma" pitchFamily="34" charset="0"/>
                <a:cs typeface="Tahoma" pitchFamily="34" charset="0"/>
              </a:rPr>
              <a:t>Натрійуретичний</a:t>
            </a:r>
            <a:r>
              <a:rPr lang="ru-RU" sz="2600" b="1" dirty="0">
                <a:latin typeface="Tahoma" pitchFamily="34" charset="0"/>
                <a:cs typeface="Tahoma" pitchFamily="34" charset="0"/>
              </a:rPr>
              <a:t> гормон </a:t>
            </a:r>
            <a:r>
              <a:rPr lang="ru-RU" sz="2600" b="1" dirty="0" err="1">
                <a:latin typeface="Tahoma" pitchFamily="34" charset="0"/>
                <a:cs typeface="Tahoma" pitchFamily="34" charset="0"/>
              </a:rPr>
              <a:t>передсердь</a:t>
            </a:r>
            <a:endParaRPr lang="ru-RU" sz="2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0965" name="AutoShape 12"/>
          <p:cNvSpPr>
            <a:spLocks noChangeArrowheads="1"/>
          </p:cNvSpPr>
          <p:nvPr/>
        </p:nvSpPr>
        <p:spPr bwMode="auto">
          <a:xfrm>
            <a:off x="684213" y="2420938"/>
            <a:ext cx="1366837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46446" name="AutoShape 14"/>
          <p:cNvSpPr>
            <a:spLocks noChangeArrowheads="1"/>
          </p:cNvSpPr>
          <p:nvPr/>
        </p:nvSpPr>
        <p:spPr bwMode="auto">
          <a:xfrm rot="-3188676">
            <a:off x="2399507" y="3933031"/>
            <a:ext cx="514350" cy="925513"/>
          </a:xfrm>
          <a:prstGeom prst="downArrow">
            <a:avLst>
              <a:gd name="adj1" fmla="val 50000"/>
              <a:gd name="adj2" fmla="val 4498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46443" name="AutoShape 11"/>
          <p:cNvSpPr>
            <a:spLocks noChangeArrowheads="1"/>
          </p:cNvSpPr>
          <p:nvPr/>
        </p:nvSpPr>
        <p:spPr bwMode="auto">
          <a:xfrm>
            <a:off x="2268538" y="2133600"/>
            <a:ext cx="2952750" cy="1006475"/>
          </a:xfrm>
          <a:prstGeom prst="wedgeEllipseCallout">
            <a:avLst>
              <a:gd name="adj1" fmla="val -54032"/>
              <a:gd name="adj2" fmla="val 1318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dirty="0" err="1"/>
              <a:t>вироблення</a:t>
            </a:r>
            <a:endParaRPr lang="ru-RU" sz="1600" dirty="0"/>
          </a:p>
          <a:p>
            <a:r>
              <a:rPr lang="ru-RU" sz="1600" dirty="0" err="1"/>
              <a:t>натрійуретичного</a:t>
            </a:r>
            <a:r>
              <a:rPr lang="ru-RU" sz="1600" dirty="0"/>
              <a:t> гормону</a:t>
            </a:r>
          </a:p>
        </p:txBody>
      </p:sp>
      <p:sp>
        <p:nvSpPr>
          <p:cNvPr id="40968" name="AutoShape 17"/>
          <p:cNvSpPr>
            <a:spLocks noChangeArrowheads="1"/>
          </p:cNvSpPr>
          <p:nvPr/>
        </p:nvSpPr>
        <p:spPr bwMode="auto">
          <a:xfrm>
            <a:off x="6443663" y="1052513"/>
            <a:ext cx="1922462" cy="609600"/>
          </a:xfrm>
          <a:prstGeom prst="wedgeEllipseCallout">
            <a:avLst>
              <a:gd name="adj1" fmla="val -42815"/>
              <a:gd name="adj2" fmla="val 174741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нефрон</a:t>
            </a:r>
          </a:p>
        </p:txBody>
      </p:sp>
      <p:sp>
        <p:nvSpPr>
          <p:cNvPr id="146450" name="AutoShape 18"/>
          <p:cNvSpPr>
            <a:spLocks noChangeArrowheads="1"/>
          </p:cNvSpPr>
          <p:nvPr/>
        </p:nvSpPr>
        <p:spPr bwMode="auto">
          <a:xfrm>
            <a:off x="6948488" y="4797425"/>
            <a:ext cx="2051050" cy="792163"/>
          </a:xfrm>
          <a:prstGeom prst="wedgeEllipseCallout">
            <a:avLst>
              <a:gd name="adj1" fmla="val -41176"/>
              <a:gd name="adj2" fmla="val -202704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 err="1"/>
              <a:t>виведення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endParaRPr lang="ru-RU" dirty="0"/>
          </a:p>
        </p:txBody>
      </p:sp>
      <p:sp>
        <p:nvSpPr>
          <p:cNvPr id="146441" name="AutoShape 9"/>
          <p:cNvSpPr>
            <a:spLocks noChangeArrowheads="1"/>
          </p:cNvSpPr>
          <p:nvPr/>
        </p:nvSpPr>
        <p:spPr bwMode="auto">
          <a:xfrm>
            <a:off x="0" y="5084763"/>
            <a:ext cx="2195513" cy="1366837"/>
          </a:xfrm>
          <a:prstGeom prst="wedgeEllipseCallout">
            <a:avLst>
              <a:gd name="adj1" fmla="val 48769"/>
              <a:gd name="adj2" fmla="val -1716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1600" dirty="0" err="1"/>
              <a:t>збільшення</a:t>
            </a:r>
            <a:endParaRPr lang="ru-RU" sz="1600" dirty="0"/>
          </a:p>
          <a:p>
            <a:r>
              <a:rPr lang="ru-RU" sz="1600" dirty="0" err="1"/>
              <a:t>об'ємного</a:t>
            </a:r>
            <a:endParaRPr lang="ru-RU" sz="1600" dirty="0"/>
          </a:p>
          <a:p>
            <a:r>
              <a:rPr lang="ru-RU" sz="1600" dirty="0"/>
              <a:t>кровотоку</a:t>
            </a:r>
          </a:p>
        </p:txBody>
      </p:sp>
    </p:spTree>
    <p:extLst>
      <p:ext uri="{BB962C8B-B14F-4D97-AF65-F5344CB8AC3E}">
        <p14:creationId xmlns:p14="http://schemas.microsoft.com/office/powerpoint/2010/main" val="3808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3 0.07493 C 0.07274 0.09598 0.09392 0.11725 0.11337 0.12049 C 0.13281 0.12373 0.14479 0.11216 0.16823 0.09505 C 0.19167 0.07794 0.23802 0.03238 0.25451 0.01827 C 0.27101 0.00416 0.26233 0.02289 0.26684 0.0111 C 0.27135 -0.00069 0.27951 -0.03585 0.28194 -0.05296 C 0.28437 -0.07007 0.27552 -0.08118 0.28194 -0.09112 C 0.28837 -0.10106 0.31597 -0.10153 0.32031 -0.11309 C 0.32465 -0.12465 0.30156 -0.14755 0.30798 -0.1605 C 0.31441 -0.17345 0.34219 -0.18964 0.35868 -0.19149 C 0.37517 -0.19334 0.39705 -0.1827 0.4066 -0.17137 C 0.41614 -0.16004 0.41441 -0.14547 0.41614 -0.12396 C 0.41788 -0.10245 0.41736 -0.0555 0.41753 -0.04186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-10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6" grpId="0" animBg="1"/>
      <p:bldP spid="146443" grpId="0" animBg="1"/>
      <p:bldP spid="146450" grpId="0" animBg="1"/>
      <p:bldP spid="14644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06438"/>
          </a:xfrm>
        </p:spPr>
        <p:txBody>
          <a:bodyPr/>
          <a:lstStyle/>
          <a:p>
            <a:r>
              <a:rPr lang="ru-RU" sz="4000" b="0" dirty="0" err="1">
                <a:solidFill>
                  <a:srgbClr val="FFFF66"/>
                </a:solidFill>
              </a:rPr>
              <a:t>Біосинтез</a:t>
            </a:r>
            <a:r>
              <a:rPr lang="ru-RU" sz="4000" b="0" dirty="0"/>
              <a:t/>
            </a:r>
            <a:br>
              <a:rPr lang="ru-RU" sz="4000" b="0" dirty="0"/>
            </a:br>
            <a:endParaRPr lang="ru-RU" sz="4000" b="0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синтезується</a:t>
            </a:r>
            <a:r>
              <a:rPr lang="ru-RU" sz="3200" dirty="0"/>
              <a:t>, </a:t>
            </a:r>
            <a:r>
              <a:rPr lang="ru-RU" sz="3200" dirty="0" err="1"/>
              <a:t>зберігається</a:t>
            </a:r>
            <a:r>
              <a:rPr lang="ru-RU" sz="3200" dirty="0"/>
              <a:t> і </a:t>
            </a:r>
            <a:r>
              <a:rPr lang="ru-RU" sz="3200" dirty="0" err="1"/>
              <a:t>вивільняється</a:t>
            </a:r>
            <a:r>
              <a:rPr lang="ru-RU" sz="3200" dirty="0"/>
              <a:t> </a:t>
            </a:r>
            <a:r>
              <a:rPr lang="ru-RU" sz="3200" dirty="0" err="1" smtClean="0"/>
              <a:t>кардіоміцитами</a:t>
            </a:r>
            <a:r>
              <a:rPr lang="ru-RU" sz="3200" dirty="0" smtClean="0"/>
              <a:t>. </a:t>
            </a:r>
            <a:r>
              <a:rPr lang="ru-RU" sz="3200" dirty="0" err="1"/>
              <a:t>Вивільнення</a:t>
            </a:r>
            <a:r>
              <a:rPr lang="ru-RU" sz="3200" dirty="0"/>
              <a:t> </a:t>
            </a:r>
            <a:r>
              <a:rPr lang="ru-RU" sz="3200" dirty="0" err="1"/>
              <a:t>відбувається</a:t>
            </a:r>
            <a:r>
              <a:rPr lang="ru-RU" sz="3200" dirty="0"/>
              <a:t> у </a:t>
            </a:r>
            <a:r>
              <a:rPr lang="ru-RU" sz="3200" dirty="0" err="1"/>
              <a:t>відповідь</a:t>
            </a:r>
            <a:r>
              <a:rPr lang="ru-RU" sz="3200" dirty="0"/>
              <a:t> на </a:t>
            </a:r>
            <a:r>
              <a:rPr lang="ru-RU" sz="3200" dirty="0" err="1"/>
              <a:t>розтягнення</a:t>
            </a:r>
            <a:r>
              <a:rPr lang="ru-RU" sz="3200" dirty="0"/>
              <a:t> </a:t>
            </a:r>
            <a:r>
              <a:rPr lang="ru-RU" sz="3200" dirty="0" err="1"/>
              <a:t>передсердь</a:t>
            </a:r>
            <a:r>
              <a:rPr lang="ru-RU" sz="3200" dirty="0"/>
              <a:t> і ряд </a:t>
            </a:r>
            <a:r>
              <a:rPr lang="ru-RU" sz="3200" dirty="0" err="1"/>
              <a:t>інших</a:t>
            </a:r>
            <a:r>
              <a:rPr lang="ru-RU" sz="3200" dirty="0"/>
              <a:t> </a:t>
            </a:r>
            <a:r>
              <a:rPr lang="ru-RU" sz="3200" dirty="0" err="1"/>
              <a:t>сигналів</a:t>
            </a:r>
            <a:r>
              <a:rPr lang="ru-RU" sz="3200" dirty="0"/>
              <a:t>, </a:t>
            </a:r>
            <a:r>
              <a:rPr lang="ru-RU" sz="3200" u="sng" dirty="0" err="1">
                <a:solidFill>
                  <a:srgbClr val="FF0000"/>
                </a:solidFill>
              </a:rPr>
              <a:t>індукованих</a:t>
            </a:r>
            <a:r>
              <a:rPr lang="ru-RU" sz="3200" u="sng" dirty="0">
                <a:solidFill>
                  <a:srgbClr val="FF0000"/>
                </a:solidFill>
              </a:rPr>
              <a:t> </a:t>
            </a:r>
            <a:r>
              <a:rPr lang="ru-RU" sz="3200" u="sng" dirty="0" err="1">
                <a:solidFill>
                  <a:srgbClr val="FF0000"/>
                </a:solidFill>
              </a:rPr>
              <a:t>гіперволемією</a:t>
            </a:r>
            <a:r>
              <a:rPr lang="ru-RU" sz="3200" dirty="0"/>
              <a:t>.</a:t>
            </a:r>
          </a:p>
          <a:p>
            <a:pPr>
              <a:lnSpc>
                <a:spcPct val="9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секретується</a:t>
            </a:r>
            <a:r>
              <a:rPr lang="ru-RU" sz="3200" dirty="0"/>
              <a:t> у </a:t>
            </a:r>
            <a:r>
              <a:rPr lang="ru-RU" sz="3200" dirty="0" err="1"/>
              <a:t>відповідь</a:t>
            </a:r>
            <a:r>
              <a:rPr lang="ru-RU" sz="3200" dirty="0"/>
              <a:t> на:</a:t>
            </a:r>
          </a:p>
          <a:p>
            <a:pPr>
              <a:lnSpc>
                <a:spcPct val="90000"/>
              </a:lnSpc>
            </a:pPr>
            <a:r>
              <a:rPr lang="ru-RU" sz="3200" dirty="0" err="1"/>
              <a:t>розтягування</a:t>
            </a:r>
            <a:r>
              <a:rPr lang="ru-RU" sz="3200" dirty="0"/>
              <a:t> </a:t>
            </a:r>
            <a:r>
              <a:rPr lang="ru-RU" sz="3200" dirty="0" err="1"/>
              <a:t>передсердь</a:t>
            </a:r>
            <a:endParaRPr lang="ru-RU" sz="3200" dirty="0"/>
          </a:p>
          <a:p>
            <a:pPr>
              <a:lnSpc>
                <a:spcPct val="90000"/>
              </a:lnSpc>
            </a:pPr>
            <a:r>
              <a:rPr lang="ru-RU" sz="3200" dirty="0" err="1" smtClean="0"/>
              <a:t>Стимуляція</a:t>
            </a:r>
            <a:r>
              <a:rPr lang="ru-RU" sz="3200" dirty="0" smtClean="0"/>
              <a:t> </a:t>
            </a:r>
            <a:r>
              <a:rPr lang="el-GR" sz="3200" dirty="0"/>
              <a:t>β-</a:t>
            </a:r>
            <a:r>
              <a:rPr lang="ru-RU" sz="3200" dirty="0" err="1" smtClean="0"/>
              <a:t>адреноблокаторами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698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4000" b="0" dirty="0" err="1">
                <a:solidFill>
                  <a:srgbClr val="FFFF66"/>
                </a:solidFill>
              </a:rPr>
              <a:t>Фізіологічний</a:t>
            </a:r>
            <a:r>
              <a:rPr lang="ru-RU" sz="4000" b="0" dirty="0">
                <a:solidFill>
                  <a:srgbClr val="FFFF66"/>
                </a:solidFill>
              </a:rPr>
              <a:t> </a:t>
            </a:r>
            <a:r>
              <a:rPr lang="ru-RU" sz="4000" b="0" dirty="0" err="1">
                <a:solidFill>
                  <a:srgbClr val="FFFF66"/>
                </a:solidFill>
              </a:rPr>
              <a:t>ефект</a:t>
            </a:r>
            <a:endParaRPr lang="ru-RU" sz="4000" b="0" dirty="0">
              <a:solidFill>
                <a:srgbClr val="FFFF66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08050"/>
            <a:ext cx="8229600" cy="59499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b="1" dirty="0"/>
          </a:p>
          <a:p>
            <a:pPr>
              <a:lnSpc>
                <a:spcPct val="80000"/>
              </a:lnSpc>
            </a:pPr>
            <a:r>
              <a:rPr lang="ru-RU" sz="3200" dirty="0" err="1"/>
              <a:t>Передсердний</a:t>
            </a:r>
            <a:r>
              <a:rPr lang="ru-RU" sz="3200" dirty="0"/>
              <a:t> </a:t>
            </a:r>
            <a:r>
              <a:rPr lang="ru-RU" sz="3200" dirty="0" err="1"/>
              <a:t>натрійуретичний</a:t>
            </a:r>
            <a:r>
              <a:rPr lang="ru-RU" sz="3200" dirty="0"/>
              <a:t> пептид </a:t>
            </a:r>
            <a:r>
              <a:rPr lang="ru-RU" sz="3200" dirty="0" err="1"/>
              <a:t>зв'язується</a:t>
            </a:r>
            <a:r>
              <a:rPr lang="ru-RU" sz="3200" dirty="0"/>
              <a:t> </a:t>
            </a:r>
            <a:r>
              <a:rPr lang="ru-RU" sz="3200" dirty="0" err="1"/>
              <a:t>зі</a:t>
            </a:r>
            <a:r>
              <a:rPr lang="ru-RU" sz="3200" dirty="0"/>
              <a:t> </a:t>
            </a:r>
            <a:r>
              <a:rPr lang="ru-RU" sz="3200" dirty="0" err="1"/>
              <a:t>специфічним</a:t>
            </a:r>
            <a:r>
              <a:rPr lang="ru-RU" sz="3200" dirty="0"/>
              <a:t> набором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рецепторів</a:t>
            </a:r>
            <a:r>
              <a:rPr lang="ru-RU" sz="3200" dirty="0"/>
              <a:t>. </a:t>
            </a:r>
            <a:r>
              <a:rPr lang="ru-RU" sz="3200" dirty="0" err="1"/>
              <a:t>Приєднання</a:t>
            </a:r>
            <a:r>
              <a:rPr lang="ru-RU" sz="3200" dirty="0"/>
              <a:t> </a:t>
            </a:r>
            <a:r>
              <a:rPr lang="ru-RU" sz="3200" dirty="0" err="1"/>
              <a:t>агоніста</a:t>
            </a:r>
            <a:r>
              <a:rPr lang="ru-RU" sz="3200" dirty="0"/>
              <a:t> до </a:t>
            </a:r>
            <a:r>
              <a:rPr lang="ru-RU" sz="3200" dirty="0" err="1"/>
              <a:t>даних</a:t>
            </a:r>
            <a:r>
              <a:rPr lang="ru-RU" sz="3200" dirty="0"/>
              <a:t> </a:t>
            </a:r>
            <a:r>
              <a:rPr lang="ru-RU" sz="3200" dirty="0" err="1"/>
              <a:t>рецепторів</a:t>
            </a:r>
            <a:r>
              <a:rPr lang="ru-RU" sz="3200" dirty="0"/>
              <a:t> </a:t>
            </a:r>
            <a:r>
              <a:rPr lang="ru-RU" sz="3200" dirty="0" err="1"/>
              <a:t>викликає</a:t>
            </a:r>
            <a:r>
              <a:rPr lang="ru-RU" sz="3200" dirty="0"/>
              <a:t> </a:t>
            </a: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об'єму</a:t>
            </a:r>
            <a:r>
              <a:rPr lang="ru-RU" sz="3200" dirty="0"/>
              <a:t> </a:t>
            </a:r>
            <a:r>
              <a:rPr lang="ru-RU" sz="3200" dirty="0" err="1"/>
              <a:t>циркулюючої</a:t>
            </a:r>
            <a:r>
              <a:rPr lang="ru-RU" sz="3200" dirty="0"/>
              <a:t> </a:t>
            </a:r>
            <a:r>
              <a:rPr lang="ru-RU" sz="3200" dirty="0" err="1"/>
              <a:t>крові</a:t>
            </a:r>
            <a:r>
              <a:rPr lang="ru-RU" sz="3200" dirty="0"/>
              <a:t> і системного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артеріального</a:t>
            </a:r>
            <a:r>
              <a:rPr lang="ru-RU" sz="3200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тиску</a:t>
            </a:r>
            <a:r>
              <a:rPr lang="ru-RU" sz="3200" dirty="0"/>
              <a:t>. При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спостерігається</a:t>
            </a:r>
            <a:r>
              <a:rPr lang="ru-RU" sz="3200" dirty="0"/>
              <a:t> </a:t>
            </a:r>
            <a:r>
              <a:rPr lang="ru-RU" sz="3200" dirty="0" err="1"/>
              <a:t>активація</a:t>
            </a:r>
            <a:r>
              <a:rPr lang="ru-RU" sz="3200" dirty="0"/>
              <a:t>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ліполізу</a:t>
            </a:r>
            <a:r>
              <a:rPr lang="ru-RU" sz="3200" dirty="0"/>
              <a:t> і </a:t>
            </a: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реабсорбції</a:t>
            </a:r>
            <a:r>
              <a:rPr lang="ru-RU" sz="3200" dirty="0"/>
              <a:t>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натрію</a:t>
            </a:r>
            <a:r>
              <a:rPr lang="ru-RU" sz="3200" dirty="0"/>
              <a:t> в </a:t>
            </a:r>
            <a:r>
              <a:rPr lang="ru-RU" sz="3200" dirty="0" err="1"/>
              <a:t>ниркових</a:t>
            </a:r>
            <a:r>
              <a:rPr lang="ru-RU" sz="3200" dirty="0"/>
              <a:t> </a:t>
            </a:r>
            <a:r>
              <a:rPr lang="ru-RU" sz="3200" dirty="0" err="1"/>
              <a:t>канальцях</a:t>
            </a:r>
            <a:r>
              <a:rPr lang="ru-RU" sz="3200" dirty="0"/>
              <a:t>.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Ефект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передсердно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натрійуретичного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пептиду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протилежний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дії</a:t>
            </a:r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на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організм</a:t>
            </a:r>
            <a:r>
              <a:rPr lang="ru-RU" sz="3200" dirty="0"/>
              <a:t>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ренінангіотензинової</a:t>
            </a:r>
            <a:r>
              <a:rPr lang="ru-RU" sz="3200" u="sng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200" u="sng" dirty="0" err="1">
                <a:solidFill>
                  <a:schemeClr val="accent3">
                    <a:lumMod val="75000"/>
                  </a:schemeClr>
                </a:solidFill>
              </a:rPr>
              <a:t>системи</a:t>
            </a:r>
            <a:r>
              <a:rPr lang="ru-RU" sz="3200" u="sng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03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>
                <a:solidFill>
                  <a:srgbClr val="FF3300"/>
                </a:solidFill>
              </a:rPr>
              <a:t>Залози</a:t>
            </a:r>
            <a:r>
              <a:rPr lang="ru-RU" i="1" dirty="0">
                <a:solidFill>
                  <a:srgbClr val="FF3300"/>
                </a:solidFill>
              </a:rPr>
              <a:t> </a:t>
            </a:r>
            <a:r>
              <a:rPr lang="ru-RU" i="1" dirty="0" err="1">
                <a:solidFill>
                  <a:srgbClr val="FF3300"/>
                </a:solidFill>
              </a:rPr>
              <a:t>внутрішньої</a:t>
            </a:r>
            <a:r>
              <a:rPr lang="ru-RU" i="1" dirty="0">
                <a:solidFill>
                  <a:srgbClr val="FF3300"/>
                </a:solidFill>
              </a:rPr>
              <a:t> </a:t>
            </a:r>
            <a:r>
              <a:rPr lang="ru-RU" i="1" dirty="0" err="1">
                <a:solidFill>
                  <a:srgbClr val="FF3300"/>
                </a:solidFill>
              </a:rPr>
              <a:t>секреції</a:t>
            </a:r>
            <a:r>
              <a:rPr lang="ru-RU" i="1" dirty="0">
                <a:solidFill>
                  <a:srgbClr val="FF3300"/>
                </a:solidFill>
              </a:rPr>
              <a:t>: тимус</a:t>
            </a:r>
            <a:br>
              <a:rPr lang="ru-RU" i="1" dirty="0">
                <a:solidFill>
                  <a:srgbClr val="FF3300"/>
                </a:solidFill>
              </a:rPr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Тимус</a:t>
            </a:r>
            <a:r>
              <a:rPr lang="ru-RU" dirty="0">
                <a:solidFill>
                  <a:srgbClr val="FF0000"/>
                </a:solidFill>
              </a:rPr>
              <a:t> -</a:t>
            </a:r>
            <a:r>
              <a:rPr lang="ru-RU" dirty="0"/>
              <a:t> </a:t>
            </a:r>
            <a:r>
              <a:rPr lang="ru-RU" dirty="0" err="1"/>
              <a:t>парний</a:t>
            </a:r>
            <a:r>
              <a:rPr lang="ru-RU" dirty="0"/>
              <a:t> орган, </a:t>
            </a:r>
            <a:r>
              <a:rPr lang="ru-RU" dirty="0" err="1"/>
              <a:t>центральний</a:t>
            </a:r>
            <a:r>
              <a:rPr lang="ru-RU" dirty="0"/>
              <a:t> орган </a:t>
            </a:r>
            <a:r>
              <a:rPr lang="ru-RU" dirty="0" err="1"/>
              <a:t>імунної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(разом з </a:t>
            </a:r>
            <a:r>
              <a:rPr lang="ru-RU" dirty="0" err="1"/>
              <a:t>червоним</a:t>
            </a:r>
            <a:r>
              <a:rPr lang="ru-RU" dirty="0"/>
              <a:t> </a:t>
            </a:r>
            <a:r>
              <a:rPr lang="ru-RU" dirty="0" err="1"/>
              <a:t>кістковим</a:t>
            </a:r>
            <a:r>
              <a:rPr lang="ru-RU" dirty="0"/>
              <a:t> </a:t>
            </a:r>
            <a:r>
              <a:rPr lang="ru-RU" dirty="0" err="1"/>
              <a:t>мозком</a:t>
            </a:r>
            <a:r>
              <a:rPr lang="ru-RU" dirty="0"/>
              <a:t>), </a:t>
            </a:r>
            <a:r>
              <a:rPr lang="ru-RU" dirty="0" err="1"/>
              <a:t>утворює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, </a:t>
            </a:r>
            <a:r>
              <a:rPr lang="ru-RU" dirty="0" err="1"/>
              <a:t>поліпептидів</a:t>
            </a:r>
            <a:r>
              <a:rPr lang="ru-RU" dirty="0"/>
              <a:t> за </a:t>
            </a:r>
            <a:r>
              <a:rPr lang="ru-RU" dirty="0" err="1"/>
              <a:t>хімічною</a:t>
            </a:r>
            <a:r>
              <a:rPr lang="ru-RU" dirty="0"/>
              <a:t> природою.</a:t>
            </a:r>
          </a:p>
          <a:p>
            <a:r>
              <a:rPr lang="ru-RU" i="1" dirty="0" err="1">
                <a:solidFill>
                  <a:srgbClr val="FF3300"/>
                </a:solidFill>
              </a:rPr>
              <a:t>Тимозин</a:t>
            </a:r>
            <a:r>
              <a:rPr lang="ru-RU" dirty="0"/>
              <a:t> </a:t>
            </a:r>
            <a:r>
              <a:rPr lang="ru-RU" dirty="0" err="1"/>
              <a:t>регулює</a:t>
            </a:r>
            <a:r>
              <a:rPr lang="ru-RU" dirty="0"/>
              <a:t> </a:t>
            </a:r>
            <a:r>
              <a:rPr lang="ru-RU" dirty="0" err="1"/>
              <a:t>вуглеводний</a:t>
            </a:r>
            <a:r>
              <a:rPr lang="ru-RU" dirty="0"/>
              <a:t> і </a:t>
            </a:r>
            <a:r>
              <a:rPr lang="ru-RU" dirty="0" err="1"/>
              <a:t>кальцієвий</a:t>
            </a:r>
            <a:r>
              <a:rPr lang="ru-RU" dirty="0"/>
              <a:t> </a:t>
            </a:r>
            <a:r>
              <a:rPr lang="ru-RU" dirty="0" err="1"/>
              <a:t>обмін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i="1" dirty="0" err="1">
                <a:solidFill>
                  <a:srgbClr val="FF3300"/>
                </a:solidFill>
              </a:rPr>
              <a:t>Лімфоцитостимулюючий</a:t>
            </a:r>
            <a:r>
              <a:rPr lang="ru-RU" i="1" dirty="0">
                <a:solidFill>
                  <a:srgbClr val="FF3300"/>
                </a:solidFill>
              </a:rPr>
              <a:t> гормон</a:t>
            </a:r>
            <a:r>
              <a:rPr lang="ru-RU" dirty="0"/>
              <a:t> </a:t>
            </a:r>
            <a:r>
              <a:rPr lang="ru-RU" dirty="0" err="1"/>
              <a:t>стимулює</a:t>
            </a:r>
            <a:r>
              <a:rPr lang="ru-RU" dirty="0"/>
              <a:t> </a:t>
            </a:r>
            <a:r>
              <a:rPr lang="ru-RU" dirty="0" err="1"/>
              <a:t>лімфопоез</a:t>
            </a:r>
            <a:r>
              <a:rPr lang="ru-RU" dirty="0"/>
              <a:t>.</a:t>
            </a:r>
          </a:p>
          <a:p>
            <a:endParaRPr lang="uk-UA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9918"/>
            <a:ext cx="3888433" cy="4391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C6956E-6F47-43A1-914B-3777A9DF7EA7}"/>
              </a:ext>
            </a:extLst>
          </p:cNvPr>
          <p:cNvSpPr/>
          <p:nvPr/>
        </p:nvSpPr>
        <p:spPr>
          <a:xfrm>
            <a:off x="1095315" y="1844824"/>
            <a:ext cx="266429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Органи імунної системи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C35427-EB4D-492B-86B1-CF15EE051A2B}"/>
              </a:ext>
            </a:extLst>
          </p:cNvPr>
          <p:cNvSpPr/>
          <p:nvPr/>
        </p:nvSpPr>
        <p:spPr>
          <a:xfrm>
            <a:off x="3203848" y="4797152"/>
            <a:ext cx="966439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Селезінка</a:t>
            </a:r>
            <a:endParaRPr lang="ru-RU" sz="1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F0912A-8966-43EA-AA7B-27B3ED1A400C}"/>
              </a:ext>
            </a:extLst>
          </p:cNvPr>
          <p:cNvSpPr/>
          <p:nvPr/>
        </p:nvSpPr>
        <p:spPr>
          <a:xfrm>
            <a:off x="3419872" y="3925470"/>
            <a:ext cx="1152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Лімфовузли</a:t>
            </a:r>
            <a:endParaRPr lang="ru-RU" sz="1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1703828-503A-40C2-9D37-ABCB35344046}"/>
              </a:ext>
            </a:extLst>
          </p:cNvPr>
          <p:cNvSpPr/>
          <p:nvPr/>
        </p:nvSpPr>
        <p:spPr>
          <a:xfrm>
            <a:off x="3203848" y="3254004"/>
            <a:ext cx="1656184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Лімфовузли в трахеї та бронхах</a:t>
            </a:r>
            <a:endParaRPr lang="ru-RU" sz="1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63BE46-0FFA-4446-829A-626185740FB1}"/>
              </a:ext>
            </a:extLst>
          </p:cNvPr>
          <p:cNvSpPr/>
          <p:nvPr/>
        </p:nvSpPr>
        <p:spPr>
          <a:xfrm>
            <a:off x="519251" y="4689140"/>
            <a:ext cx="1152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Лімфовузли</a:t>
            </a:r>
            <a:endParaRPr lang="ru-RU" sz="1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A4E89A-17FF-43E3-9F3E-3823A5E16F37}"/>
              </a:ext>
            </a:extLst>
          </p:cNvPr>
          <p:cNvSpPr/>
          <p:nvPr/>
        </p:nvSpPr>
        <p:spPr>
          <a:xfrm>
            <a:off x="443038" y="5251516"/>
            <a:ext cx="1152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Апендикс</a:t>
            </a:r>
            <a:endParaRPr lang="ru-RU" sz="1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8DFA2F-99AB-45B2-9340-0708B119A19C}"/>
              </a:ext>
            </a:extLst>
          </p:cNvPr>
          <p:cNvSpPr/>
          <p:nvPr/>
        </p:nvSpPr>
        <p:spPr>
          <a:xfrm>
            <a:off x="469938" y="3176972"/>
            <a:ext cx="1152128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Кістковий мозок</a:t>
            </a:r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CA240FB-7C96-4A7B-BDC3-030883C9F03F}"/>
              </a:ext>
            </a:extLst>
          </p:cNvPr>
          <p:cNvSpPr/>
          <p:nvPr/>
        </p:nvSpPr>
        <p:spPr>
          <a:xfrm>
            <a:off x="2858975" y="2693943"/>
            <a:ext cx="165618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Трубні мигдалики</a:t>
            </a:r>
            <a:endParaRPr lang="ru-RU" sz="1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560CA50-D409-4FF3-823A-7A47662BBE45}"/>
              </a:ext>
            </a:extLst>
          </p:cNvPr>
          <p:cNvSpPr/>
          <p:nvPr/>
        </p:nvSpPr>
        <p:spPr>
          <a:xfrm>
            <a:off x="2744180" y="3057899"/>
            <a:ext cx="165618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Язична мигдалина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2309397-D111-4496-AF45-22C94DFFB504}"/>
              </a:ext>
            </a:extLst>
          </p:cNvPr>
          <p:cNvSpPr/>
          <p:nvPr/>
        </p:nvSpPr>
        <p:spPr>
          <a:xfrm>
            <a:off x="2827761" y="2511965"/>
            <a:ext cx="207984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Глоткова мигдалина</a:t>
            </a:r>
            <a:endParaRPr lang="ru-RU" sz="14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1905961-6608-41D4-BF2A-4C4E47FF9D63}"/>
              </a:ext>
            </a:extLst>
          </p:cNvPr>
          <p:cNvSpPr/>
          <p:nvPr/>
        </p:nvSpPr>
        <p:spPr>
          <a:xfrm>
            <a:off x="2735079" y="2875921"/>
            <a:ext cx="207984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піднебінні мигдалики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06373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09832"/>
          </a:xfrm>
        </p:spPr>
        <p:txBody>
          <a:bodyPr/>
          <a:lstStyle/>
          <a:p>
            <a:r>
              <a:rPr lang="ru-RU" i="1" dirty="0" err="1">
                <a:solidFill>
                  <a:srgbClr val="FF3300"/>
                </a:solidFill>
              </a:rPr>
              <a:t>Залози</a:t>
            </a:r>
            <a:r>
              <a:rPr lang="ru-RU" i="1" dirty="0">
                <a:solidFill>
                  <a:srgbClr val="FF3300"/>
                </a:solidFill>
              </a:rPr>
              <a:t> </a:t>
            </a:r>
            <a:r>
              <a:rPr lang="ru-RU" i="1" dirty="0" err="1">
                <a:solidFill>
                  <a:srgbClr val="FF3300"/>
                </a:solidFill>
              </a:rPr>
              <a:t>внутрішньої</a:t>
            </a:r>
            <a:r>
              <a:rPr lang="ru-RU" i="1" dirty="0">
                <a:solidFill>
                  <a:srgbClr val="FF3300"/>
                </a:solidFill>
              </a:rPr>
              <a:t> </a:t>
            </a:r>
            <a:r>
              <a:rPr lang="ru-RU" i="1" dirty="0" err="1">
                <a:solidFill>
                  <a:srgbClr val="FF3300"/>
                </a:solidFill>
              </a:rPr>
              <a:t>секреції</a:t>
            </a:r>
            <a:r>
              <a:rPr lang="ru-RU" i="1" dirty="0">
                <a:solidFill>
                  <a:srgbClr val="FF3300"/>
                </a:solidFill>
              </a:rPr>
              <a:t>: </a:t>
            </a:r>
            <a:r>
              <a:rPr lang="ru-RU" i="1" dirty="0" err="1">
                <a:solidFill>
                  <a:srgbClr val="FF3300"/>
                </a:solidFill>
              </a:rPr>
              <a:t>епіфіз</a:t>
            </a:r>
            <a:r>
              <a:rPr lang="ru-RU" i="1" dirty="0">
                <a:solidFill>
                  <a:srgbClr val="FF3300"/>
                </a:solidFill>
              </a:rPr>
              <a:t/>
            </a:r>
            <a:br>
              <a:rPr lang="ru-RU" i="1" dirty="0">
                <a:solidFill>
                  <a:srgbClr val="FF3300"/>
                </a:solidFill>
              </a:rPr>
            </a:b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rgbClr val="FF3300"/>
                </a:solidFill>
              </a:rPr>
              <a:t>Епіфіз</a:t>
            </a:r>
            <a:r>
              <a:rPr lang="ru-RU" dirty="0">
                <a:solidFill>
                  <a:srgbClr val="FF3300"/>
                </a:solidFill>
              </a:rPr>
              <a:t> (</a:t>
            </a:r>
            <a:r>
              <a:rPr lang="ru-RU" dirty="0" err="1">
                <a:solidFill>
                  <a:srgbClr val="FF3300"/>
                </a:solidFill>
              </a:rPr>
              <a:t>шишкоподібна</a:t>
            </a:r>
            <a:r>
              <a:rPr lang="ru-RU" dirty="0">
                <a:solidFill>
                  <a:srgbClr val="FF3300"/>
                </a:solidFill>
              </a:rPr>
              <a:t> </a:t>
            </a:r>
            <a:r>
              <a:rPr lang="ru-RU" dirty="0" err="1">
                <a:solidFill>
                  <a:srgbClr val="FF3300"/>
                </a:solidFill>
              </a:rPr>
              <a:t>залоза</a:t>
            </a:r>
            <a:r>
              <a:rPr lang="ru-RU" dirty="0">
                <a:solidFill>
                  <a:srgbClr val="FF3300"/>
                </a:solidFill>
              </a:rPr>
              <a:t>)</a:t>
            </a:r>
            <a:r>
              <a:rPr lang="ru-RU" dirty="0"/>
              <a:t> </a:t>
            </a:r>
            <a:r>
              <a:rPr lang="ru-RU" dirty="0" err="1"/>
              <a:t>секретує</a:t>
            </a:r>
            <a:r>
              <a:rPr lang="ru-RU" dirty="0"/>
              <a:t> </a:t>
            </a:r>
            <a:r>
              <a:rPr lang="ru-RU" dirty="0" err="1"/>
              <a:t>мелатонін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впливаючи</a:t>
            </a:r>
            <a:r>
              <a:rPr lang="ru-RU" dirty="0"/>
              <a:t> на </a:t>
            </a:r>
            <a:r>
              <a:rPr lang="ru-RU" dirty="0" err="1"/>
              <a:t>гіпоталамус</a:t>
            </a:r>
            <a:r>
              <a:rPr lang="ru-RU" dirty="0"/>
              <a:t> і </a:t>
            </a:r>
            <a:r>
              <a:rPr lang="ru-RU" dirty="0" err="1"/>
              <a:t>гіпофіз</a:t>
            </a:r>
            <a:r>
              <a:rPr lang="ru-RU" dirty="0"/>
              <a:t>, </a:t>
            </a:r>
            <a:r>
              <a:rPr lang="ru-RU" dirty="0" err="1"/>
              <a:t>блокує</a:t>
            </a:r>
            <a:r>
              <a:rPr lang="ru-RU" dirty="0"/>
              <a:t> </a:t>
            </a:r>
            <a:r>
              <a:rPr lang="ru-RU" dirty="0" err="1"/>
              <a:t>утворення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. </a:t>
            </a:r>
            <a:r>
              <a:rPr lang="ru-RU" dirty="0" err="1"/>
              <a:t>Секреція</a:t>
            </a:r>
            <a:r>
              <a:rPr lang="ru-RU" dirty="0"/>
              <a:t> </a:t>
            </a:r>
            <a:r>
              <a:rPr lang="ru-RU" dirty="0" err="1"/>
              <a:t>мелатоніну</a:t>
            </a:r>
            <a:r>
              <a:rPr lang="ru-RU" dirty="0"/>
              <a:t> </a:t>
            </a:r>
            <a:r>
              <a:rPr lang="ru-RU" dirty="0" err="1"/>
              <a:t>гальмується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світлового</a:t>
            </a:r>
            <a:r>
              <a:rPr lang="ru-RU" dirty="0"/>
              <a:t> дня, тому </a:t>
            </a:r>
            <a:r>
              <a:rPr lang="ru-RU" dirty="0" err="1"/>
              <a:t>навесні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залоз</a:t>
            </a:r>
            <a:r>
              <a:rPr lang="ru-RU" dirty="0"/>
              <a:t> і </a:t>
            </a:r>
            <a:r>
              <a:rPr lang="ru-RU" dirty="0" err="1"/>
              <a:t>статевих</a:t>
            </a:r>
            <a:r>
              <a:rPr lang="ru-RU" dirty="0"/>
              <a:t> </a:t>
            </a:r>
            <a:r>
              <a:rPr lang="ru-RU" dirty="0" err="1"/>
              <a:t>гормонів</a:t>
            </a:r>
            <a:r>
              <a:rPr lang="ru-RU" dirty="0"/>
              <a:t> у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ссавців</a:t>
            </a:r>
            <a:r>
              <a:rPr lang="ru-RU" dirty="0"/>
              <a:t> з </a:t>
            </a:r>
            <a:r>
              <a:rPr lang="ru-RU" dirty="0" err="1"/>
              <a:t>сезонним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endParaRPr lang="uk-UA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19" y="1556792"/>
            <a:ext cx="3964186" cy="25762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26948"/>
            <a:ext cx="4104456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9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/>
          <a:lstStyle/>
          <a:p>
            <a:endParaRPr lang="ru-RU" sz="400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75" y="0"/>
            <a:ext cx="6588125" cy="6858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dirty="0" err="1">
                <a:solidFill>
                  <a:srgbClr val="FFFF66"/>
                </a:solidFill>
              </a:rPr>
              <a:t>Функція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пінеалоцитів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має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чіткий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добовий</a:t>
            </a:r>
            <a:r>
              <a:rPr lang="ru-RU" sz="2400" b="1" dirty="0">
                <a:solidFill>
                  <a:srgbClr val="FFFF66"/>
                </a:solidFill>
              </a:rPr>
              <a:t> ритм: </a:t>
            </a:r>
            <a:r>
              <a:rPr lang="ru-RU" sz="2400" b="1" dirty="0" err="1">
                <a:solidFill>
                  <a:srgbClr val="FFFF66"/>
                </a:solidFill>
              </a:rPr>
              <a:t>вночі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синтезується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мелатонін</a:t>
            </a:r>
            <a:r>
              <a:rPr lang="ru-RU" sz="2400" b="1" dirty="0">
                <a:solidFill>
                  <a:srgbClr val="FFFF66"/>
                </a:solidFill>
              </a:rPr>
              <a:t>, вдень - </a:t>
            </a:r>
            <a:r>
              <a:rPr lang="ru-RU" sz="2400" b="1" dirty="0" err="1">
                <a:solidFill>
                  <a:srgbClr val="FFFF66"/>
                </a:solidFill>
              </a:rPr>
              <a:t>серотонін</a:t>
            </a:r>
            <a:r>
              <a:rPr lang="ru-RU" sz="2400" b="1" dirty="0">
                <a:solidFill>
                  <a:srgbClr val="FFFF66"/>
                </a:solidFill>
              </a:rPr>
              <a:t>. </a:t>
            </a:r>
            <a:r>
              <a:rPr lang="ru-RU" sz="2400" b="1" dirty="0" err="1">
                <a:solidFill>
                  <a:srgbClr val="FFFF66"/>
                </a:solidFill>
              </a:rPr>
              <a:t>Цей</a:t>
            </a:r>
            <a:r>
              <a:rPr lang="ru-RU" sz="2400" b="1" dirty="0">
                <a:solidFill>
                  <a:srgbClr val="FFFF66"/>
                </a:solidFill>
              </a:rPr>
              <a:t> ритм </a:t>
            </a:r>
            <a:r>
              <a:rPr lang="ru-RU" sz="2400" b="1" dirty="0" err="1">
                <a:solidFill>
                  <a:srgbClr val="FFFF66"/>
                </a:solidFill>
              </a:rPr>
              <a:t>пов'язаний</a:t>
            </a:r>
            <a:r>
              <a:rPr lang="ru-RU" sz="2400" b="1" dirty="0">
                <a:solidFill>
                  <a:srgbClr val="FFFF66"/>
                </a:solidFill>
              </a:rPr>
              <a:t> з </a:t>
            </a:r>
            <a:r>
              <a:rPr lang="ru-RU" sz="2400" b="1" dirty="0" err="1">
                <a:solidFill>
                  <a:srgbClr val="FFFF66"/>
                </a:solidFill>
              </a:rPr>
              <a:t>освітленістю</a:t>
            </a:r>
            <a:r>
              <a:rPr lang="ru-RU" sz="2400" b="1" dirty="0">
                <a:solidFill>
                  <a:srgbClr val="FFFF66"/>
                </a:solidFill>
              </a:rPr>
              <a:t>, при </a:t>
            </a:r>
            <a:r>
              <a:rPr lang="ru-RU" sz="2400" b="1" dirty="0" err="1">
                <a:solidFill>
                  <a:srgbClr val="FFFF66"/>
                </a:solidFill>
              </a:rPr>
              <a:t>цьому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світло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викликає</a:t>
            </a:r>
            <a:r>
              <a:rPr lang="ru-RU" sz="2400" b="1" dirty="0">
                <a:solidFill>
                  <a:srgbClr val="FFFF66"/>
                </a:solidFill>
              </a:rPr>
              <a:t> </a:t>
            </a:r>
            <a:r>
              <a:rPr lang="ru-RU" sz="2400" b="1" dirty="0" err="1">
                <a:solidFill>
                  <a:srgbClr val="FFFF66"/>
                </a:solidFill>
              </a:rPr>
              <a:t>пригнічення</a:t>
            </a:r>
            <a:r>
              <a:rPr lang="ru-RU" sz="2400" b="1" dirty="0">
                <a:solidFill>
                  <a:srgbClr val="FFFF66"/>
                </a:solidFill>
              </a:rPr>
              <a:t> синтезу </a:t>
            </a:r>
            <a:r>
              <a:rPr lang="ru-RU" sz="2400" b="1" dirty="0" err="1">
                <a:solidFill>
                  <a:srgbClr val="FFFF66"/>
                </a:solidFill>
              </a:rPr>
              <a:t>мелатоніну</a:t>
            </a:r>
            <a:r>
              <a:rPr lang="ru-RU" sz="2400" b="1" dirty="0">
                <a:solidFill>
                  <a:srgbClr val="FFFF66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400" dirty="0" err="1"/>
              <a:t>Вплив</a:t>
            </a:r>
            <a:r>
              <a:rPr lang="ru-RU" sz="2400" dirty="0"/>
              <a:t> </a:t>
            </a:r>
            <a:r>
              <a:rPr lang="ru-RU" sz="2400" dirty="0" err="1"/>
              <a:t>здійснюється</a:t>
            </a:r>
            <a:r>
              <a:rPr lang="ru-RU" sz="2400" dirty="0"/>
              <a:t> за </a:t>
            </a:r>
            <a:r>
              <a:rPr lang="ru-RU" sz="2400" dirty="0" err="1"/>
              <a:t>участю</a:t>
            </a:r>
            <a:r>
              <a:rPr lang="ru-RU" sz="2400" dirty="0"/>
              <a:t> </a:t>
            </a:r>
            <a:r>
              <a:rPr lang="ru-RU" sz="2400" dirty="0" err="1"/>
              <a:t>гіпоталамуса</a:t>
            </a:r>
            <a:r>
              <a:rPr lang="ru-RU" sz="2400" dirty="0"/>
              <a:t>. В </a:t>
            </a:r>
            <a:r>
              <a:rPr lang="ru-RU" sz="2400" dirty="0" err="1"/>
              <a:t>даний</a:t>
            </a:r>
            <a:r>
              <a:rPr lang="ru-RU" sz="2400" dirty="0"/>
              <a:t> час </a:t>
            </a:r>
            <a:r>
              <a:rPr lang="ru-RU" sz="2400" dirty="0" err="1"/>
              <a:t>вважають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епіфіз</a:t>
            </a:r>
            <a:r>
              <a:rPr lang="ru-RU" sz="2400" dirty="0"/>
              <a:t> </a:t>
            </a:r>
            <a:r>
              <a:rPr lang="ru-RU" sz="2400" dirty="0" err="1"/>
              <a:t>регулює</a:t>
            </a:r>
            <a:r>
              <a:rPr lang="ru-RU" sz="2400" dirty="0"/>
              <a:t> </a:t>
            </a:r>
            <a:r>
              <a:rPr lang="ru-RU" sz="2400" dirty="0" err="1"/>
              <a:t>функцію</a:t>
            </a:r>
            <a:r>
              <a:rPr lang="ru-RU" sz="2400" dirty="0"/>
              <a:t> </a:t>
            </a:r>
            <a:r>
              <a:rPr lang="ru-RU" sz="2400" dirty="0" err="1"/>
              <a:t>статевих</a:t>
            </a:r>
            <a:r>
              <a:rPr lang="ru-RU" sz="2400" dirty="0"/>
              <a:t> </a:t>
            </a:r>
            <a:r>
              <a:rPr lang="ru-RU" sz="2400" dirty="0" err="1"/>
              <a:t>залоз</a:t>
            </a:r>
            <a:r>
              <a:rPr lang="ru-RU" sz="2400" dirty="0"/>
              <a:t>, в першу </a:t>
            </a:r>
            <a:r>
              <a:rPr lang="ru-RU" sz="2400" dirty="0" err="1"/>
              <a:t>чергу</a:t>
            </a:r>
            <a:r>
              <a:rPr lang="ru-RU" sz="2400" dirty="0"/>
              <a:t> </a:t>
            </a:r>
            <a:r>
              <a:rPr lang="ru-RU" sz="2400" dirty="0" err="1"/>
              <a:t>статеве</a:t>
            </a:r>
            <a:r>
              <a:rPr lang="ru-RU" sz="2400" dirty="0"/>
              <a:t> </a:t>
            </a:r>
            <a:r>
              <a:rPr lang="ru-RU" sz="2400" dirty="0" err="1"/>
              <a:t>дозрівання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виконує</a:t>
            </a:r>
            <a:r>
              <a:rPr lang="ru-RU" sz="2400" dirty="0"/>
              <a:t> роль "</a:t>
            </a:r>
            <a:r>
              <a:rPr lang="ru-RU" sz="2400" dirty="0" err="1"/>
              <a:t>біологічного</a:t>
            </a:r>
            <a:r>
              <a:rPr lang="ru-RU" sz="2400" dirty="0"/>
              <a:t> </a:t>
            </a:r>
            <a:r>
              <a:rPr lang="ru-RU" sz="2400" dirty="0" err="1"/>
              <a:t>годинника</a:t>
            </a:r>
            <a:r>
              <a:rPr lang="ru-RU" sz="2400" dirty="0"/>
              <a:t>",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регулюють</a:t>
            </a:r>
            <a:r>
              <a:rPr lang="ru-RU" sz="2400" dirty="0"/>
              <a:t> </a:t>
            </a:r>
            <a:r>
              <a:rPr lang="ru-RU" sz="2400" dirty="0" err="1"/>
              <a:t>циркадні</a:t>
            </a:r>
            <a:r>
              <a:rPr lang="ru-RU" sz="2400" dirty="0"/>
              <a:t> </a:t>
            </a:r>
            <a:r>
              <a:rPr lang="ru-RU" sz="2400" dirty="0" err="1"/>
              <a:t>ритми</a:t>
            </a:r>
            <a:r>
              <a:rPr lang="ru-RU" sz="2400" dirty="0"/>
              <a:t>. </a:t>
            </a:r>
            <a:r>
              <a:rPr lang="ru-RU" sz="2400" dirty="0" err="1"/>
              <a:t>Продукція</a:t>
            </a:r>
            <a:r>
              <a:rPr lang="ru-RU" sz="2400" dirty="0"/>
              <a:t> </a:t>
            </a:r>
            <a:r>
              <a:rPr lang="ru-RU" sz="2400" dirty="0" err="1"/>
              <a:t>серотоніну</a:t>
            </a:r>
            <a:r>
              <a:rPr lang="ru-RU" sz="2400" dirty="0"/>
              <a:t> </a:t>
            </a:r>
            <a:r>
              <a:rPr lang="ru-RU" sz="2400" dirty="0" err="1"/>
              <a:t>істотно</a:t>
            </a:r>
            <a:r>
              <a:rPr lang="ru-RU" sz="2400" dirty="0"/>
              <a:t> </a:t>
            </a:r>
            <a:r>
              <a:rPr lang="ru-RU" sz="2400" dirty="0" err="1"/>
              <a:t>переважає</a:t>
            </a:r>
            <a:r>
              <a:rPr lang="ru-RU" sz="2400" dirty="0"/>
              <a:t> в </a:t>
            </a:r>
            <a:r>
              <a:rPr lang="ru-RU" sz="2400" dirty="0" err="1"/>
              <a:t>денний</a:t>
            </a:r>
            <a:r>
              <a:rPr lang="ru-RU" sz="2400" dirty="0"/>
              <a:t> час. При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сонячне</a:t>
            </a:r>
            <a:r>
              <a:rPr lang="ru-RU" sz="2400" dirty="0"/>
              <a:t> </a:t>
            </a:r>
            <a:r>
              <a:rPr lang="ru-RU" sz="2400" dirty="0" err="1"/>
              <a:t>світло</a:t>
            </a:r>
            <a:r>
              <a:rPr lang="ru-RU" sz="2400" dirty="0"/>
              <a:t> </a:t>
            </a:r>
            <a:r>
              <a:rPr lang="ru-RU" sz="2400" dirty="0" err="1"/>
              <a:t>перемикає</a:t>
            </a:r>
            <a:r>
              <a:rPr lang="ru-RU" sz="2400" dirty="0"/>
              <a:t> </a:t>
            </a:r>
            <a:r>
              <a:rPr lang="ru-RU" sz="2400" dirty="0" err="1"/>
              <a:t>епіфіз</a:t>
            </a:r>
            <a:r>
              <a:rPr lang="ru-RU" sz="2400" dirty="0"/>
              <a:t> з </a:t>
            </a:r>
            <a:r>
              <a:rPr lang="ru-RU" sz="2400" dirty="0" err="1"/>
              <a:t>утворення</a:t>
            </a:r>
            <a:r>
              <a:rPr lang="ru-RU" sz="2400" dirty="0"/>
              <a:t> </a:t>
            </a:r>
            <a:r>
              <a:rPr lang="ru-RU" sz="2400" dirty="0" err="1"/>
              <a:t>мелатоніну</a:t>
            </a:r>
            <a:r>
              <a:rPr lang="ru-RU" sz="2400" dirty="0"/>
              <a:t> на синтез </a:t>
            </a:r>
            <a:r>
              <a:rPr lang="ru-RU" sz="2400" dirty="0" err="1"/>
              <a:t>серотоніну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веде</a:t>
            </a:r>
            <a:r>
              <a:rPr lang="ru-RU" sz="2400" dirty="0"/>
              <a:t> до </a:t>
            </a:r>
            <a:r>
              <a:rPr lang="ru-RU" sz="2400" dirty="0" err="1"/>
              <a:t>пробудження</a:t>
            </a:r>
            <a:r>
              <a:rPr lang="ru-RU" sz="2400" dirty="0"/>
              <a:t> і </a:t>
            </a:r>
            <a:r>
              <a:rPr lang="ru-RU" sz="2400" dirty="0" err="1"/>
              <a:t>неспання</a:t>
            </a:r>
            <a:r>
              <a:rPr lang="ru-RU" sz="2400" dirty="0"/>
              <a:t> </a:t>
            </a:r>
            <a:r>
              <a:rPr lang="ru-RU" sz="2400" dirty="0" err="1"/>
              <a:t>організму</a:t>
            </a:r>
            <a:r>
              <a:rPr lang="ru-RU" sz="2400" dirty="0"/>
              <a:t> (</a:t>
            </a:r>
            <a:r>
              <a:rPr lang="ru-RU" sz="2400" dirty="0" err="1"/>
              <a:t>серотонін</a:t>
            </a:r>
            <a:r>
              <a:rPr lang="ru-RU" sz="2400" dirty="0"/>
              <a:t> є активатором </a:t>
            </a:r>
            <a:r>
              <a:rPr lang="ru-RU" sz="2400" dirty="0" err="1"/>
              <a:t>багатьох</a:t>
            </a:r>
            <a:r>
              <a:rPr lang="ru-RU" sz="2400" dirty="0"/>
              <a:t> </a:t>
            </a:r>
            <a:r>
              <a:rPr lang="ru-RU" sz="2400" dirty="0" err="1"/>
              <a:t>біологічних</a:t>
            </a:r>
            <a:r>
              <a:rPr lang="ru-RU" sz="2400" dirty="0"/>
              <a:t> </a:t>
            </a:r>
            <a:r>
              <a:rPr lang="ru-RU" sz="2400" dirty="0" err="1"/>
              <a:t>процесів</a:t>
            </a:r>
            <a:r>
              <a:rPr lang="ru-RU" sz="2400" dirty="0"/>
              <a:t>).</a:t>
            </a:r>
          </a:p>
          <a:p>
            <a:pPr>
              <a:lnSpc>
                <a:spcPct val="80000"/>
              </a:lnSpc>
            </a:pPr>
            <a:r>
              <a:rPr lang="ru-RU" sz="2400" b="1" dirty="0" err="1">
                <a:solidFill>
                  <a:srgbClr val="FF0000"/>
                </a:solidFill>
              </a:rPr>
              <a:t>термін</a:t>
            </a:r>
            <a:r>
              <a:rPr lang="ru-RU" sz="2400" b="1" dirty="0">
                <a:solidFill>
                  <a:srgbClr val="FF0000"/>
                </a:solidFill>
              </a:rPr>
              <a:t> «</a:t>
            </a:r>
            <a:r>
              <a:rPr lang="ru-RU" sz="2400" b="1" dirty="0" err="1">
                <a:solidFill>
                  <a:srgbClr val="FF0000"/>
                </a:solidFill>
              </a:rPr>
              <a:t>хронотип</a:t>
            </a:r>
            <a:r>
              <a:rPr lang="ru-RU" sz="2400" b="1" dirty="0">
                <a:solidFill>
                  <a:srgbClr val="FF0000"/>
                </a:solidFill>
              </a:rPr>
              <a:t>» </a:t>
            </a:r>
            <a:r>
              <a:rPr lang="ru-RU" sz="2400" b="1" dirty="0" err="1">
                <a:solidFill>
                  <a:srgbClr val="FF0000"/>
                </a:solidFill>
              </a:rPr>
              <a:t>ввів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Ухтомський</a:t>
            </a:r>
            <a:endParaRPr lang="ru-RU" sz="2400" dirty="0"/>
          </a:p>
        </p:txBody>
      </p:sp>
      <p:pic>
        <p:nvPicPr>
          <p:cNvPr id="234500" name="Picture 4" descr="im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27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5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1403648" y="404664"/>
            <a:ext cx="7283152" cy="107400"/>
          </a:xfrm>
        </p:spPr>
        <p:txBody>
          <a:bodyPr/>
          <a:lstStyle/>
          <a:p>
            <a:endParaRPr lang="ru-RU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36" y="620688"/>
            <a:ext cx="9144000" cy="685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dirty="0"/>
              <a:t>Однією з найбільш характерних особливостей, властивих епіфізу, є </a:t>
            </a:r>
            <a:r>
              <a:rPr lang="uk-UA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здатність трансформувати нервові імпульси, що надходять від сітківки ока, в інкреторний процес.</a:t>
            </a:r>
          </a:p>
          <a:p>
            <a:pPr>
              <a:lnSpc>
                <a:spcPct val="90000"/>
              </a:lnSpc>
            </a:pPr>
            <a:r>
              <a:rPr lang="uk-UA" dirty="0"/>
              <a:t>У епіфізі утворюються кілька біологічно активних </a:t>
            </a:r>
            <a:r>
              <a:rPr lang="uk-UA" dirty="0" err="1"/>
              <a:t>сполук</a:t>
            </a:r>
            <a:r>
              <a:rPr lang="uk-UA" dirty="0"/>
              <a:t>, найбільш важливі з яких два: серотонін і його похідне - </a:t>
            </a:r>
            <a:r>
              <a:rPr lang="uk-UA" dirty="0" err="1"/>
              <a:t>мелатонін</a:t>
            </a:r>
            <a:r>
              <a:rPr lang="uk-UA" dirty="0"/>
              <a:t> (обидві сполуки утворюються з </a:t>
            </a:r>
            <a:r>
              <a:rPr lang="uk-UA" dirty="0">
                <a:solidFill>
                  <a:srgbClr val="FF0000"/>
                </a:solidFill>
              </a:rPr>
              <a:t>амінокислоти триптофану)</a:t>
            </a:r>
            <a:r>
              <a:rPr lang="uk-UA" dirty="0"/>
              <a:t>. </a:t>
            </a:r>
            <a:r>
              <a:rPr lang="uk-UA" dirty="0" err="1"/>
              <a:t>Мелатонін</a:t>
            </a:r>
            <a:r>
              <a:rPr lang="uk-UA" dirty="0"/>
              <a:t> і серотонін через кровоносну систему і церебральну рідину надходять в гіпоталамус, 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де модулюють утворення </a:t>
            </a:r>
            <a:r>
              <a:rPr lang="uk-UA" dirty="0" err="1">
                <a:solidFill>
                  <a:schemeClr val="accent3">
                    <a:lumMod val="75000"/>
                  </a:schemeClr>
                </a:solidFill>
              </a:rPr>
              <a:t>рилізинг</a:t>
            </a:r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-гормонів в залежності від освітленості.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2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579438"/>
          </a:xfrm>
        </p:spPr>
        <p:txBody>
          <a:bodyPr anchorCtr="0">
            <a:spAutoFit/>
          </a:bodyPr>
          <a:lstStyle/>
          <a:p>
            <a:r>
              <a:rPr lang="ru-RU" sz="3200" dirty="0" err="1">
                <a:solidFill>
                  <a:srgbClr val="FF99FF"/>
                </a:solidFill>
              </a:rPr>
              <a:t>Епіфіз</a:t>
            </a:r>
            <a:r>
              <a:rPr lang="ru-RU" sz="3200" dirty="0">
                <a:solidFill>
                  <a:srgbClr val="FF99FF"/>
                </a:solidFill>
              </a:rPr>
              <a:t> і </a:t>
            </a:r>
            <a:r>
              <a:rPr lang="ru-RU" sz="3200" dirty="0" err="1">
                <a:solidFill>
                  <a:srgbClr val="FF99FF"/>
                </a:solidFill>
              </a:rPr>
              <a:t>освітленість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23757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2963" y="1600200"/>
            <a:ext cx="4033837" cy="4495800"/>
          </a:xfrm>
        </p:spPr>
        <p:txBody>
          <a:bodyPr/>
          <a:lstStyle/>
          <a:p>
            <a:endParaRPr lang="ru-RU" sz="2800"/>
          </a:p>
        </p:txBody>
      </p:sp>
      <p:graphicFrame>
        <p:nvGraphicFramePr>
          <p:cNvPr id="237572" name="Object 7"/>
          <p:cNvGraphicFramePr>
            <a:graphicFrameLocks noGrp="1" noChangeAspect="1"/>
          </p:cNvGraphicFramePr>
          <p:nvPr>
            <p:ph type="clipArt" sz="half" idx="4294967295"/>
          </p:nvPr>
        </p:nvGraphicFramePr>
        <p:xfrm>
          <a:off x="0" y="649288"/>
          <a:ext cx="9144000" cy="62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Точечный рисунок" r:id="rId3" imgW="3153215" imgH="2952381" progId="Paint.Picture">
                  <p:embed/>
                </p:oleObj>
              </mc:Choice>
              <mc:Fallback>
                <p:oleObj name="Точечный рисунок" r:id="rId3" imgW="3153215" imgH="29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49288"/>
                        <a:ext cx="9144000" cy="620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61E179-494A-42C3-B0C8-CB7E3883CA55}"/>
              </a:ext>
            </a:extLst>
          </p:cNvPr>
          <p:cNvSpPr/>
          <p:nvPr/>
        </p:nvSpPr>
        <p:spPr>
          <a:xfrm>
            <a:off x="179512" y="980728"/>
            <a:ext cx="2232248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Мозолисте тіло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D7B480-3DD2-4929-BF64-571B2795D137}"/>
              </a:ext>
            </a:extLst>
          </p:cNvPr>
          <p:cNvSpPr/>
          <p:nvPr/>
        </p:nvSpPr>
        <p:spPr>
          <a:xfrm>
            <a:off x="4860032" y="680714"/>
            <a:ext cx="3528392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Третій шлуночок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9ABDC6-7080-4833-92C4-3A9340D1AE7B}"/>
              </a:ext>
            </a:extLst>
          </p:cNvPr>
          <p:cNvSpPr/>
          <p:nvPr/>
        </p:nvSpPr>
        <p:spPr>
          <a:xfrm>
            <a:off x="6516216" y="1631626"/>
            <a:ext cx="2232248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Епіфіз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B523C73-421F-48FD-9DD7-5BB3C90721A2}"/>
              </a:ext>
            </a:extLst>
          </p:cNvPr>
          <p:cNvSpPr/>
          <p:nvPr/>
        </p:nvSpPr>
        <p:spPr>
          <a:xfrm>
            <a:off x="2051720" y="3609628"/>
            <a:ext cx="1800200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Гіпофіз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055ABC-20F4-4DE8-8578-697D333CD609}"/>
              </a:ext>
            </a:extLst>
          </p:cNvPr>
          <p:cNvSpPr/>
          <p:nvPr/>
        </p:nvSpPr>
        <p:spPr>
          <a:xfrm>
            <a:off x="660593" y="3538364"/>
            <a:ext cx="1215752" cy="619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Око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F82EAD-4B32-40DF-B659-40029A998E97}"/>
              </a:ext>
            </a:extLst>
          </p:cNvPr>
          <p:cNvSpPr/>
          <p:nvPr/>
        </p:nvSpPr>
        <p:spPr>
          <a:xfrm>
            <a:off x="2523964" y="6393959"/>
            <a:ext cx="2655912" cy="452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Спинний мозок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76AAA6-8E21-4306-B296-13A8F294373A}"/>
              </a:ext>
            </a:extLst>
          </p:cNvPr>
          <p:cNvSpPr/>
          <p:nvPr/>
        </p:nvSpPr>
        <p:spPr>
          <a:xfrm>
            <a:off x="6300192" y="4948064"/>
            <a:ext cx="1872208" cy="1073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Верхній шийний ганглій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8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12725"/>
            <a:ext cx="9144000" cy="519113"/>
          </a:xfrm>
        </p:spPr>
        <p:txBody>
          <a:bodyPr anchorCtr="0">
            <a:spAutoFit/>
          </a:bodyPr>
          <a:lstStyle/>
          <a:p>
            <a:r>
              <a:rPr lang="ru-RU" sz="2800" dirty="0" err="1">
                <a:solidFill>
                  <a:srgbClr val="FF99FF"/>
                </a:solidFill>
              </a:rPr>
              <a:t>Сприйняття</a:t>
            </a:r>
            <a:r>
              <a:rPr lang="ru-RU" sz="2800" dirty="0">
                <a:solidFill>
                  <a:srgbClr val="FF99FF"/>
                </a:solidFill>
              </a:rPr>
              <a:t> </a:t>
            </a:r>
            <a:r>
              <a:rPr lang="ru-RU" sz="2800" dirty="0" err="1">
                <a:solidFill>
                  <a:srgbClr val="FF99FF"/>
                </a:solidFill>
              </a:rPr>
              <a:t>світла</a:t>
            </a:r>
            <a:r>
              <a:rPr lang="ru-RU" sz="2800" dirty="0">
                <a:solidFill>
                  <a:srgbClr val="FF99FF"/>
                </a:solidFill>
              </a:rPr>
              <a:t> і </a:t>
            </a:r>
            <a:r>
              <a:rPr lang="ru-RU" sz="2800" dirty="0" err="1">
                <a:solidFill>
                  <a:srgbClr val="FF99FF"/>
                </a:solidFill>
              </a:rPr>
              <a:t>гормони</a:t>
            </a:r>
            <a:r>
              <a:rPr lang="ru-RU" sz="2800" dirty="0">
                <a:solidFill>
                  <a:srgbClr val="FF99FF"/>
                </a:solidFill>
              </a:rPr>
              <a:t> </a:t>
            </a:r>
            <a:r>
              <a:rPr lang="ru-RU" sz="2800" dirty="0" err="1">
                <a:solidFill>
                  <a:srgbClr val="FF99FF"/>
                </a:solidFill>
              </a:rPr>
              <a:t>епіфіза</a:t>
            </a:r>
            <a:endParaRPr lang="ru-RU" sz="2800" dirty="0"/>
          </a:p>
        </p:txBody>
      </p:sp>
      <p:pic>
        <p:nvPicPr>
          <p:cNvPr id="23859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36613"/>
            <a:ext cx="3841750" cy="547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6" name="Объект 1"/>
          <p:cNvSpPr>
            <a:spLocks noGrp="1"/>
          </p:cNvSpPr>
          <p:nvPr>
            <p:ph sz="half" idx="4294967295"/>
          </p:nvPr>
        </p:nvSpPr>
        <p:spPr>
          <a:xfrm>
            <a:off x="4246563" y="765175"/>
            <a:ext cx="4897437" cy="6092825"/>
          </a:xfrm>
        </p:spPr>
        <p:txBody>
          <a:bodyPr/>
          <a:lstStyle/>
          <a:p>
            <a:endParaRPr lang="ru-RU" sz="2800" dirty="0"/>
          </a:p>
          <a:p>
            <a:r>
              <a:rPr lang="ru-RU" sz="2800" dirty="0" err="1">
                <a:solidFill>
                  <a:srgbClr val="FFFF66"/>
                </a:solidFill>
              </a:rPr>
              <a:t>Зазначений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зв'язок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епіфізу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із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зором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забезпечує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йому</a:t>
            </a:r>
            <a:r>
              <a:rPr lang="ru-RU" sz="2800" dirty="0">
                <a:solidFill>
                  <a:srgbClr val="FFFF66"/>
                </a:solidFill>
              </a:rPr>
              <a:t> участь в </a:t>
            </a:r>
            <a:r>
              <a:rPr lang="ru-RU" sz="2800" dirty="0" err="1">
                <a:solidFill>
                  <a:srgbClr val="FFFF66"/>
                </a:solidFill>
              </a:rPr>
              <a:t>регуляції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цілодобового</a:t>
            </a:r>
            <a:r>
              <a:rPr lang="ru-RU" sz="2800" dirty="0">
                <a:solidFill>
                  <a:srgbClr val="FFFF66"/>
                </a:solidFill>
              </a:rPr>
              <a:t> ритму.</a:t>
            </a:r>
          </a:p>
          <a:p>
            <a:endParaRPr lang="ru-RU" sz="2800" dirty="0">
              <a:solidFill>
                <a:srgbClr val="FFFF66"/>
              </a:solidFill>
            </a:endParaRPr>
          </a:p>
          <a:p>
            <a:r>
              <a:rPr lang="ru-RU" sz="2800" dirty="0">
                <a:solidFill>
                  <a:srgbClr val="FFFF66"/>
                </a:solidFill>
              </a:rPr>
              <a:t>Не дарма з </a:t>
            </a:r>
            <a:r>
              <a:rPr lang="ru-RU" sz="2800" dirty="0" err="1">
                <a:solidFill>
                  <a:srgbClr val="FFFF66"/>
                </a:solidFill>
              </a:rPr>
              <a:t>давніх-давен</a:t>
            </a:r>
            <a:r>
              <a:rPr lang="ru-RU" sz="2800" dirty="0">
                <a:solidFill>
                  <a:srgbClr val="FFFF66"/>
                </a:solidFill>
              </a:rPr>
              <a:t> </a:t>
            </a:r>
            <a:r>
              <a:rPr lang="ru-RU" sz="2800" dirty="0" err="1">
                <a:solidFill>
                  <a:srgbClr val="FFFF66"/>
                </a:solidFill>
              </a:rPr>
              <a:t>кажуть</a:t>
            </a:r>
            <a:r>
              <a:rPr lang="ru-RU" sz="2800" dirty="0">
                <a:solidFill>
                  <a:srgbClr val="FFFF66"/>
                </a:solidFill>
              </a:rPr>
              <a:t> про </a:t>
            </a:r>
            <a:r>
              <a:rPr lang="ru-RU" sz="2800" dirty="0" err="1">
                <a:solidFill>
                  <a:srgbClr val="FFFF66"/>
                </a:solidFill>
              </a:rPr>
              <a:t>епіфіз</a:t>
            </a:r>
            <a:r>
              <a:rPr lang="ru-RU" sz="2800" dirty="0">
                <a:solidFill>
                  <a:srgbClr val="FFFF66"/>
                </a:solidFill>
              </a:rPr>
              <a:t>, як про </a:t>
            </a:r>
            <a:r>
              <a:rPr lang="ru-RU" sz="2800" dirty="0" err="1">
                <a:solidFill>
                  <a:srgbClr val="FFFF66"/>
                </a:solidFill>
              </a:rPr>
              <a:t>третє</a:t>
            </a:r>
            <a:r>
              <a:rPr lang="ru-RU" sz="2800" dirty="0">
                <a:solidFill>
                  <a:srgbClr val="FFFF66"/>
                </a:solidFill>
              </a:rPr>
              <a:t> око, </a:t>
            </a:r>
            <a:r>
              <a:rPr lang="ru-RU" sz="2800" dirty="0" err="1">
                <a:solidFill>
                  <a:srgbClr val="FFFF66"/>
                </a:solidFill>
              </a:rPr>
              <a:t>розташованому</a:t>
            </a:r>
            <a:r>
              <a:rPr lang="ru-RU" sz="2800" dirty="0">
                <a:solidFill>
                  <a:srgbClr val="FFFF66"/>
                </a:solidFill>
              </a:rPr>
              <a:t> на </a:t>
            </a:r>
            <a:r>
              <a:rPr lang="ru-RU" sz="2800" dirty="0" err="1">
                <a:solidFill>
                  <a:srgbClr val="FFFF66"/>
                </a:solidFill>
              </a:rPr>
              <a:t>тім'ячку</a:t>
            </a:r>
            <a:r>
              <a:rPr lang="ru-RU" sz="2800" dirty="0">
                <a:solidFill>
                  <a:srgbClr val="FFFF66"/>
                </a:solidFill>
              </a:rPr>
              <a:t>!</a:t>
            </a:r>
            <a:endParaRPr 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2D8226-0C09-4A37-BF8A-6C3E96C2245B}"/>
              </a:ext>
            </a:extLst>
          </p:cNvPr>
          <p:cNvSpPr/>
          <p:nvPr/>
        </p:nvSpPr>
        <p:spPr>
          <a:xfrm>
            <a:off x="755576" y="1124744"/>
            <a:ext cx="93610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На світлі</a:t>
            </a:r>
            <a:endParaRPr lang="ru-RU" sz="14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209AD0-4525-402C-B825-7081267FA63F}"/>
              </a:ext>
            </a:extLst>
          </p:cNvPr>
          <p:cNvSpPr/>
          <p:nvPr/>
        </p:nvSpPr>
        <p:spPr>
          <a:xfrm>
            <a:off x="2384388" y="1103986"/>
            <a:ext cx="1107492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В темноті</a:t>
            </a:r>
            <a:endParaRPr lang="ru-RU" sz="1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D49156-5B4C-4FB4-A09F-4BA880236687}"/>
              </a:ext>
            </a:extLst>
          </p:cNvPr>
          <p:cNvSpPr/>
          <p:nvPr/>
        </p:nvSpPr>
        <p:spPr>
          <a:xfrm>
            <a:off x="607368" y="1412776"/>
            <a:ext cx="123252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пригнічення</a:t>
            </a:r>
            <a:endParaRPr lang="ru-RU" sz="14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845798-D2B2-4619-A819-02022ECD5ABA}"/>
              </a:ext>
            </a:extLst>
          </p:cNvPr>
          <p:cNvSpPr/>
          <p:nvPr/>
        </p:nvSpPr>
        <p:spPr>
          <a:xfrm>
            <a:off x="2123406" y="1412776"/>
            <a:ext cx="1107492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Стимуляція </a:t>
            </a:r>
            <a:endParaRPr lang="ru-RU" sz="1400" b="1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25EF47-6D63-4B9E-9A43-B51DFAFFAF8E}"/>
              </a:ext>
            </a:extLst>
          </p:cNvPr>
          <p:cNvSpPr/>
          <p:nvPr/>
        </p:nvSpPr>
        <p:spPr>
          <a:xfrm>
            <a:off x="1238582" y="1844824"/>
            <a:ext cx="1461209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Сітківка ока</a:t>
            </a:r>
            <a:endParaRPr lang="ru-RU" sz="14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B200970-70FA-4BCF-BB3A-C3E3AA6469B4}"/>
              </a:ext>
            </a:extLst>
          </p:cNvPr>
          <p:cNvSpPr/>
          <p:nvPr/>
        </p:nvSpPr>
        <p:spPr>
          <a:xfrm>
            <a:off x="539552" y="2531740"/>
            <a:ext cx="309634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Ретино-</a:t>
            </a:r>
            <a:r>
              <a:rPr lang="uk-UA" sz="1400" b="1" dirty="0" err="1"/>
              <a:t>гіпоталамічний</a:t>
            </a:r>
            <a:r>
              <a:rPr lang="uk-UA" sz="1400" b="1" dirty="0"/>
              <a:t> тракт</a:t>
            </a:r>
            <a:endParaRPr lang="ru-RU" sz="1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CDAD3DF-E0FB-4860-8AAE-68A874EC849F}"/>
              </a:ext>
            </a:extLst>
          </p:cNvPr>
          <p:cNvSpPr/>
          <p:nvPr/>
        </p:nvSpPr>
        <p:spPr>
          <a:xfrm>
            <a:off x="899592" y="3157252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Супрахіазматичне</a:t>
            </a:r>
            <a:r>
              <a:rPr lang="uk-UA" sz="1400" b="1" dirty="0"/>
              <a:t> ядро</a:t>
            </a:r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D14DA9-6173-42B5-A816-E0DB7B808939}"/>
              </a:ext>
            </a:extLst>
          </p:cNvPr>
          <p:cNvSpPr/>
          <p:nvPr/>
        </p:nvSpPr>
        <p:spPr>
          <a:xfrm>
            <a:off x="529288" y="3733316"/>
            <a:ext cx="3322632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Латеральна область гіпоталамуса</a:t>
            </a:r>
            <a:endParaRPr lang="ru-RU" sz="1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884BAF-4E30-4919-8D80-5C881F44067E}"/>
              </a:ext>
            </a:extLst>
          </p:cNvPr>
          <p:cNvSpPr/>
          <p:nvPr/>
        </p:nvSpPr>
        <p:spPr>
          <a:xfrm>
            <a:off x="827584" y="4235970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Спинний мозок</a:t>
            </a:r>
            <a:endParaRPr lang="ru-RU" sz="1400" b="1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105FB8F-C52F-439E-8C39-1612347E8EDE}"/>
              </a:ext>
            </a:extLst>
          </p:cNvPr>
          <p:cNvSpPr/>
          <p:nvPr/>
        </p:nvSpPr>
        <p:spPr>
          <a:xfrm>
            <a:off x="899592" y="4761704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Верхній шийний ганглій</a:t>
            </a:r>
            <a:endParaRPr lang="ru-RU" sz="1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6AA33AC-0613-4FA0-ABF5-6017506F2243}"/>
              </a:ext>
            </a:extLst>
          </p:cNvPr>
          <p:cNvSpPr/>
          <p:nvPr/>
        </p:nvSpPr>
        <p:spPr>
          <a:xfrm>
            <a:off x="1677994" y="5896484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err="1"/>
              <a:t>Мелатонін</a:t>
            </a:r>
            <a:endParaRPr lang="ru-RU" sz="14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E003455-C9B3-40B9-882C-D775358E7058}"/>
              </a:ext>
            </a:extLst>
          </p:cNvPr>
          <p:cNvSpPr/>
          <p:nvPr/>
        </p:nvSpPr>
        <p:spPr>
          <a:xfrm>
            <a:off x="-295651" y="5930793"/>
            <a:ext cx="2520280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Серотонін</a:t>
            </a:r>
            <a:endParaRPr lang="ru-RU" sz="14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8690899-27A7-4B61-B010-8E1E0CD61770}"/>
              </a:ext>
            </a:extLst>
          </p:cNvPr>
          <p:cNvSpPr/>
          <p:nvPr/>
        </p:nvSpPr>
        <p:spPr>
          <a:xfrm>
            <a:off x="1367892" y="5301208"/>
            <a:ext cx="1187884" cy="2880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/>
              <a:t>ЕПІФІЗ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377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r>
              <a:rPr lang="uk-UA" sz="3600" dirty="0"/>
              <a:t>Регуляція активності епіфіза світлом</a:t>
            </a:r>
            <a:endParaRPr lang="ru-RU" sz="3600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836613"/>
            <a:ext cx="7235825" cy="6021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400" b="1" dirty="0">
                <a:solidFill>
                  <a:srgbClr val="FFFF66"/>
                </a:solidFill>
              </a:rPr>
              <a:t>Основним стимулятором вироблення </a:t>
            </a:r>
            <a:r>
              <a:rPr lang="uk-UA" sz="2400" b="1" dirty="0" err="1">
                <a:solidFill>
                  <a:srgbClr val="FFFF66"/>
                </a:solidFill>
              </a:rPr>
              <a:t>мелатоніну</a:t>
            </a:r>
            <a:r>
              <a:rPr lang="uk-UA" sz="2400" b="1" dirty="0">
                <a:solidFill>
                  <a:srgbClr val="FFFF66"/>
                </a:solidFill>
              </a:rPr>
              <a:t> є медіатор адренергічних нейронів </a:t>
            </a:r>
            <a:r>
              <a:rPr lang="uk-UA" sz="2400" b="1" dirty="0" err="1">
                <a:solidFill>
                  <a:srgbClr val="FFFF66"/>
                </a:solidFill>
              </a:rPr>
              <a:t>норадреналін</a:t>
            </a:r>
            <a:r>
              <a:rPr lang="uk-UA" sz="2400" b="1" dirty="0">
                <a:solidFill>
                  <a:srgbClr val="FFFF66"/>
                </a:solidFill>
              </a:rPr>
              <a:t> (через </a:t>
            </a:r>
            <a:r>
              <a:rPr lang="en-US" sz="2400" b="1" dirty="0">
                <a:solidFill>
                  <a:srgbClr val="FFFF66"/>
                </a:solidFill>
              </a:rPr>
              <a:t>b-</a:t>
            </a:r>
            <a:r>
              <a:rPr lang="uk-UA" sz="2400" b="1" dirty="0">
                <a:solidFill>
                  <a:srgbClr val="FFFF66"/>
                </a:solidFill>
              </a:rPr>
              <a:t>адренергічні рецептори </a:t>
            </a:r>
            <a:r>
              <a:rPr lang="uk-UA" sz="2400" b="1" dirty="0" err="1">
                <a:solidFill>
                  <a:srgbClr val="FFFF66"/>
                </a:solidFill>
              </a:rPr>
              <a:t>пінеалоцітов</a:t>
            </a:r>
            <a:r>
              <a:rPr lang="uk-UA" sz="2400" b="1" dirty="0">
                <a:solidFill>
                  <a:srgbClr val="FFFF66"/>
                </a:solidFill>
              </a:rPr>
              <a:t>). </a:t>
            </a:r>
          </a:p>
          <a:p>
            <a:pPr>
              <a:lnSpc>
                <a:spcPct val="90000"/>
              </a:lnSpc>
            </a:pPr>
            <a:r>
              <a:rPr lang="uk-UA" sz="2400" b="1" dirty="0"/>
              <a:t>Світловий сигнал передається не тільки по шляхах зорової сенсорної системи, а й до </a:t>
            </a:r>
            <a:r>
              <a:rPr lang="uk-UA" sz="2400" b="1" dirty="0" err="1"/>
              <a:t>прегангліонарних</a:t>
            </a:r>
            <a:r>
              <a:rPr lang="uk-UA" sz="2400" b="1" dirty="0"/>
              <a:t> волокон в верхній шийний симпатичних вузлах. Частина відростків останнього, в свою чергу, доходить до клітин епіфіза. Світло пригнічує викид </a:t>
            </a:r>
            <a:r>
              <a:rPr lang="uk-UA" sz="2400" b="1" dirty="0" err="1"/>
              <a:t>норадреналіну</a:t>
            </a:r>
            <a:r>
              <a:rPr lang="uk-UA" sz="2400" b="1" dirty="0"/>
              <a:t> симпатичними нервами, що контактують з </a:t>
            </a:r>
            <a:r>
              <a:rPr lang="uk-UA" sz="2400" b="1" dirty="0" err="1"/>
              <a:t>пінеалоцітами</a:t>
            </a:r>
            <a:r>
              <a:rPr lang="uk-UA" sz="2400" b="1" dirty="0"/>
              <a:t> епіфіза</a:t>
            </a:r>
            <a:r>
              <a:rPr lang="uk-UA" sz="2400" b="1" dirty="0">
                <a:solidFill>
                  <a:srgbClr val="FFFF66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uk-UA" sz="2400" b="1" dirty="0">
                <a:solidFill>
                  <a:srgbClr val="FFFF66"/>
                </a:solidFill>
              </a:rPr>
              <a:t> Таким шляхом світло гальмує утворення </a:t>
            </a:r>
            <a:r>
              <a:rPr lang="uk-UA" sz="2400" b="1" dirty="0" err="1">
                <a:solidFill>
                  <a:srgbClr val="FFFF66"/>
                </a:solidFill>
              </a:rPr>
              <a:t>мелатоніну</a:t>
            </a:r>
            <a:r>
              <a:rPr lang="uk-UA" sz="2400" b="1" dirty="0">
                <a:solidFill>
                  <a:srgbClr val="FFFF66"/>
                </a:solidFill>
              </a:rPr>
              <a:t>, в результаті чого збільшується секреція серотоніну. Навпаки, в темряві </a:t>
            </a:r>
            <a:r>
              <a:rPr lang="uk-UA" sz="2400" b="1" dirty="0" smtClean="0">
                <a:solidFill>
                  <a:srgbClr val="FFFF66"/>
                </a:solidFill>
              </a:rPr>
              <a:t> утворення </a:t>
            </a:r>
            <a:r>
              <a:rPr lang="uk-UA" sz="2400" b="1" dirty="0" err="1">
                <a:solidFill>
                  <a:srgbClr val="FFFF66"/>
                </a:solidFill>
              </a:rPr>
              <a:t>норадреналіну</a:t>
            </a:r>
            <a:r>
              <a:rPr lang="uk-UA" sz="2400" b="1" dirty="0">
                <a:solidFill>
                  <a:srgbClr val="FFFF66"/>
                </a:solidFill>
              </a:rPr>
              <a:t>, а значить і </a:t>
            </a:r>
            <a:r>
              <a:rPr lang="uk-UA" sz="2400" b="1" dirty="0" err="1">
                <a:solidFill>
                  <a:srgbClr val="FFFF66"/>
                </a:solidFill>
              </a:rPr>
              <a:t>мелатоніну</a:t>
            </a:r>
            <a:r>
              <a:rPr lang="uk-UA" sz="2400" b="1" dirty="0">
                <a:solidFill>
                  <a:srgbClr val="FFFF66"/>
                </a:solidFill>
              </a:rPr>
              <a:t> підвищується.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5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3067</TotalTime>
  <Words>6101</Words>
  <Application>Microsoft Office PowerPoint</Application>
  <PresentationFormat>Экран (4:3)</PresentationFormat>
  <Paragraphs>551</Paragraphs>
  <Slides>115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30" baseType="lpstr">
      <vt:lpstr>Arial Unicode MS</vt:lpstr>
      <vt:lpstr>Arial</vt:lpstr>
      <vt:lpstr>Arial Black</vt:lpstr>
      <vt:lpstr>Arial Narrow</vt:lpstr>
      <vt:lpstr>Calibri</vt:lpstr>
      <vt:lpstr>Consolas</vt:lpstr>
      <vt:lpstr>Corbel</vt:lpstr>
      <vt:lpstr>Symbol</vt:lpstr>
      <vt:lpstr>Tahoma</vt:lpstr>
      <vt:lpstr>Times New Roman</vt:lpstr>
      <vt:lpstr>Wingdings</vt:lpstr>
      <vt:lpstr>Wingdings 2</vt:lpstr>
      <vt:lpstr>Wingdings 3</vt:lpstr>
      <vt:lpstr>Метро</vt:lpstr>
      <vt:lpstr>Точечный рисунок</vt:lpstr>
      <vt:lpstr>Презентация PowerPoint</vt:lpstr>
      <vt:lpstr>План</vt:lpstr>
      <vt:lpstr>Регуляція кальцієвого гомеостазу</vt:lpstr>
      <vt:lpstr>Презентация PowerPoint</vt:lpstr>
      <vt:lpstr>Презентация PowerPoint</vt:lpstr>
      <vt:lpstr>Біологічний ефект кальцитоніну</vt:lpstr>
      <vt:lpstr>Презентация PowerPoint</vt:lpstr>
      <vt:lpstr>Презентация PowerPoint</vt:lpstr>
      <vt:lpstr>Презентация PowerPoint</vt:lpstr>
      <vt:lpstr>КАЛЬЦИТОНІН</vt:lpstr>
      <vt:lpstr>Презентация PowerPoint</vt:lpstr>
      <vt:lpstr>Презентация PowerPoint</vt:lpstr>
      <vt:lpstr>       Перетворення вітаміну D і його вплив на обмін кальцію</vt:lpstr>
      <vt:lpstr>Презентация PowerPoint</vt:lpstr>
      <vt:lpstr>Презентация PowerPoint</vt:lpstr>
      <vt:lpstr>ЦНС і ендокрин-на система організму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Статеві гормони - метаболічні гормони</vt:lpstr>
      <vt:lpstr>статеві гормони</vt:lpstr>
      <vt:lpstr>Хімія статевих гормонів</vt:lpstr>
      <vt:lpstr>Презентация PowerPoint</vt:lpstr>
      <vt:lpstr>Презентация PowerPoint</vt:lpstr>
      <vt:lpstr>Функція андрогенів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Статеві гормони та стать</vt:lpstr>
      <vt:lpstr>Презентация PowerPoint</vt:lpstr>
      <vt:lpstr>Механізми регуляції</vt:lpstr>
      <vt:lpstr>Статеві гормони у жінок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Динаміка гормонів в крові жінки</vt:lpstr>
      <vt:lpstr>Презентация PowerPoint</vt:lpstr>
      <vt:lpstr>Презентация PowerPoint</vt:lpstr>
      <vt:lpstr>Презентация PowerPoint</vt:lpstr>
      <vt:lpstr>Презентация PowerPoint</vt:lpstr>
      <vt:lpstr>Гестагени</vt:lpstr>
      <vt:lpstr>Презентация PowerPoint</vt:lpstr>
      <vt:lpstr>Презентация PowerPoint</vt:lpstr>
      <vt:lpstr>Гормони яєчника і плаценти в період вагітності</vt:lpstr>
      <vt:lpstr>Презентация PowerPoint</vt:lpstr>
      <vt:lpstr>Функція гормонів в організмі іншої статі</vt:lpstr>
      <vt:lpstr>Феромони</vt:lpstr>
      <vt:lpstr>ЦНС і ендокрин-на система організму</vt:lpstr>
      <vt:lpstr>Презентация PowerPoint</vt:lpstr>
      <vt:lpstr>Презентация PowerPoint</vt:lpstr>
      <vt:lpstr>Статеві гормони надниркових залоз</vt:lpstr>
      <vt:lpstr>Презентация PowerPoint</vt:lpstr>
      <vt:lpstr>Презентация PowerPoint</vt:lpstr>
      <vt:lpstr>Глюкокортикоїди</vt:lpstr>
      <vt:lpstr>Гормони кори надниркових залоз </vt:lpstr>
      <vt:lpstr>НАДНИРНИКИ</vt:lpstr>
      <vt:lpstr>Циркадний ритм продукції кортизолу </vt:lpstr>
      <vt:lpstr>Мінералокортикоїди</vt:lpstr>
      <vt:lpstr>Презентация PowerPoint</vt:lpstr>
      <vt:lpstr>Гормони мозкової речовини надниркових залоз</vt:lpstr>
      <vt:lpstr>Регуляція синтезу і секреції</vt:lpstr>
      <vt:lpstr>Презентация PowerPoint</vt:lpstr>
      <vt:lpstr>Наднирники і стрес</vt:lpstr>
      <vt:lpstr>Презентация PowerPoint</vt:lpstr>
      <vt:lpstr>Гормони щитовидної залози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Гормони щитовидної залози ріст і розвиток</vt:lpstr>
      <vt:lpstr>Щитовидна залоза </vt:lpstr>
      <vt:lpstr>Гормони щитовидної залози</vt:lpstr>
      <vt:lpstr>Вплив тироксину</vt:lpstr>
      <vt:lpstr>Презентация PowerPoint</vt:lpstr>
      <vt:lpstr>Презентация PowerPoint</vt:lpstr>
      <vt:lpstr>Гормони підшлункової залози</vt:lpstr>
      <vt:lpstr>Презентация PowerPoint</vt:lpstr>
      <vt:lpstr>Підшлункова залоза і секреція інсуліну</vt:lpstr>
      <vt:lpstr>Зворотній позитивний зв'язок «субстрат-гормон» (глюкоза-інсулін)</vt:lpstr>
      <vt:lpstr>Функціональна організація острівців підшлункової залози</vt:lpstr>
      <vt:lpstr>Взаємодія гормонів острівця</vt:lpstr>
      <vt:lpstr>Гіпоталамус і нейрогипофиз</vt:lpstr>
      <vt:lpstr>Гормони нейрогипофізу</vt:lpstr>
      <vt:lpstr>Серце. Натрійуретичний гормон передсердь</vt:lpstr>
      <vt:lpstr>Біосинтез </vt:lpstr>
      <vt:lpstr>Фізіологічний ефект</vt:lpstr>
      <vt:lpstr>Залози внутрішньої секреції: тимус </vt:lpstr>
      <vt:lpstr>Залози внутрішньої секреції: епіфіз </vt:lpstr>
      <vt:lpstr>Презентация PowerPoint</vt:lpstr>
      <vt:lpstr>Презентация PowerPoint</vt:lpstr>
      <vt:lpstr>Епіфіз і освітленість</vt:lpstr>
      <vt:lpstr>Сприйняття світла і гормони епіфіза</vt:lpstr>
      <vt:lpstr>Регуляція активності епіфіза світлом</vt:lpstr>
      <vt:lpstr>Презентация PowerPoint</vt:lpstr>
      <vt:lpstr>Презентация PowerPoint</vt:lpstr>
      <vt:lpstr>Епіфіз - біологічний годинник</vt:lpstr>
      <vt:lpstr>Презентация PowerPoint</vt:lpstr>
      <vt:lpstr>Нирки</vt:lpstr>
      <vt:lpstr>Шлунково-кишковий тракт</vt:lpstr>
      <vt:lpstr>Лептин - ГОРМОН ГОЛОДУ І ЙОГО РОЛЬ В схудненні (лептос, в перекладі з грецького - стрункий)</vt:lpstr>
      <vt:lpstr>Презентация PowerPoint</vt:lpstr>
      <vt:lpstr>За що відповідає гopмoн лeптин? Лeптин, також відомий як «гopмoн нacичення» або «гopмoн гoлoду», був відкритий в 1994 році в xoді пpoвeдeння нaучниx екcпepимeнтів з мишaми. Дaннe відкриття буквaльнo наштовхнуло вчeниx до пpoвeдeння багаточисельних досліджень жиpoвoї ткaнини, a саме, ендoкpиннoї функції, яку вона  викoнує.</vt:lpstr>
      <vt:lpstr>cтимулює cимпaтичну нepвову cиcтeму, підвищуючи  apтepіaльний тиск и чacтoту cepцевих cкорочень; пригнічує aпeтит; нopмaлізує мeнcтpуaльну функцію; сприяє нopмaльнoму pозвитку нepвових закінчень в гіпoтaлaмуcі; peгулює кількість вживаної їжі; підвищує зaтpaти енepгії людини; забезпечує підтримку oптимaльнoгo енepгeтичнoгo бaлaнcу між пoпoвненням кaлopій та їх втратою; збільшує захоплення глюкoзи клітинами з кpoві; спільно із статевими гормонами запускає початок статевого дозрівання, a тaкож peгулює тривалість певних його пepіoдів; має вплив нa рівень чутливості ткaнин opгaнізму до інcуліну.</vt:lpstr>
      <vt:lpstr>Презентация PowerPoint</vt:lpstr>
      <vt:lpstr>Грелін сигналізує головному мозку про те, що організм має потребу в їжі: чим більше почуття голоду відчуває людина, тим вище в крові рівень цього гормону. Але відразу після їжі його кількість знижується і на перший план виходить лептин, гормон, який відповідає за відчуття насичення. Так, грелін і лептин взаємно доповнюють один одного і при їх правильному співвідношенні такі недуги, як ожиріння або анорексія не розвиваються.</vt:lpstr>
      <vt:lpstr>Продукують грелін клітини шлунка і в меншій кількості інші відділи шлунково-кишкового тракту. Також незначна частина синтезується в дугоподібному ядрі гіпоталамуса (відділ головного мозку, який тісно пов'язаний з нервовою системою і регулює діяльність організмом гормонів, які виробляються).</vt:lpstr>
      <vt:lpstr>Грелін має стимулюючий вплив на вироблення соматотропіну, гормону росту, що виробляється в гіпофізі (ендокринна залоза, за допомогою якої гіпоталамус керує роботою гормонів). Також грелін впливає на синтез гормонів пролактину, який у жінок відповідає за вироблення молока, адренокортикотропіну (АКТГ), що регулює синтез гормонів наднирниками, і вазопресину, що є єдиним гормоном, який регулює виведення води нирками.</vt:lpstr>
      <vt:lpstr>Грелін тісно взаємодіє з гіппокампом, частиною головного мозку, що відповідає за формування емоцій, пам'яті, допомагає адаптуватися при змінах навколишнього середовища. Також гормон розширює судини і регулює артеріальний тиск, попереджаючи ішемії, володіє протизапальними характеристиками. Крім того, гормон пригнічує активність репродуктивної функції, регулює цикл сну / неспання і різні поведінкові реакції.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Частная эндокринология</dc:title>
  <dc:creator>Филимонов</dc:creator>
  <cp:lastModifiedBy>RePack by Diakov</cp:lastModifiedBy>
  <cp:revision>227</cp:revision>
  <dcterms:created xsi:type="dcterms:W3CDTF">2012-10-10T08:49:19Z</dcterms:created>
  <dcterms:modified xsi:type="dcterms:W3CDTF">2021-11-01T05:47:06Z</dcterms:modified>
</cp:coreProperties>
</file>