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12"/>
  </p:notesMasterIdLst>
  <p:sldIdLst>
    <p:sldId id="256" r:id="rId2"/>
    <p:sldId id="257" r:id="rId3"/>
    <p:sldId id="288" r:id="rId4"/>
    <p:sldId id="285" r:id="rId5"/>
    <p:sldId id="268" r:id="rId6"/>
    <p:sldId id="289" r:id="rId7"/>
    <p:sldId id="290" r:id="rId8"/>
    <p:sldId id="273" r:id="rId9"/>
    <p:sldId id="286" r:id="rId10"/>
    <p:sldId id="272" r:id="rId11"/>
  </p:sldIdLst>
  <p:sldSz cx="9144000" cy="5143500" type="screen16x9"/>
  <p:notesSz cx="6858000" cy="9144000"/>
  <p:embeddedFontLst>
    <p:embeddedFont>
      <p:font typeface="Roboto Condensed" charset="0"/>
      <p:regular r:id="rId13"/>
      <p:bold r:id="rId14"/>
      <p:italic r:id="rId15"/>
      <p:boldItalic r:id="rId16"/>
    </p:embeddedFont>
    <p:embeddedFont>
      <p:font typeface="Roboto Condensed Light" charset="0"/>
      <p:regular r:id="rId17"/>
      <p:bold r:id="rId18"/>
      <p:italic r:id="rId19"/>
      <p:boldItalic r:id="rId20"/>
    </p:embeddedFont>
    <p:embeddedFont>
      <p:font typeface="MS Mincho" pitchFamily="49" charset="-128"/>
      <p:regular r:id="rId21"/>
    </p:embeddedFont>
    <p:embeddedFont>
      <p:font typeface="Arvo"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C542004B-8608-4F7C-93A5-9D863863745C}">
  <a:tblStyle styleId="{C542004B-8608-4F7C-93A5-9D863863745C}"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7" d="100"/>
          <a:sy n="87" d="100"/>
        </p:scale>
        <p:origin x="-90" y="-1350"/>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font" Target="fonts/font13.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2.fntdata"/><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font" Target="fonts/font11.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Google Shape;415;g35ed75ccf_0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6" name="Google Shape;416;g35ed75ccf_0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 name="Google Shape;339;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 name="Google Shape;339;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 name="Google Shape;339;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8"/>
        <p:cNvGrpSpPr/>
        <p:nvPr/>
      </p:nvGrpSpPr>
      <p:grpSpPr>
        <a:xfrm>
          <a:off x="0" y="0"/>
          <a:ext cx="0" cy="0"/>
          <a:chOff x="0" y="0"/>
          <a:chExt cx="0" cy="0"/>
        </a:xfrm>
      </p:grpSpPr>
      <p:sp>
        <p:nvSpPr>
          <p:cNvPr id="439" name="Google Shape;439;g35ed75ccf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0" name="Google Shape;440;g35ed75ccf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8"/>
        <p:cNvGrpSpPr/>
        <p:nvPr/>
      </p:nvGrpSpPr>
      <p:grpSpPr>
        <a:xfrm>
          <a:off x="0" y="0"/>
          <a:ext cx="0" cy="0"/>
          <a:chOff x="0" y="0"/>
          <a:chExt cx="0" cy="0"/>
        </a:xfrm>
      </p:grpSpPr>
      <p:sp>
        <p:nvSpPr>
          <p:cNvPr id="439" name="Google Shape;439;g35ed75ccf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0" name="Google Shape;440;g35ed75ccf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7544483" y="657775"/>
            <a:ext cx="1299300" cy="4329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nvGrpSpPr>
          <p:cNvPr id="11" name="Google Shape;11;p2"/>
          <p:cNvGrpSpPr/>
          <p:nvPr/>
        </p:nvGrpSpPr>
        <p:grpSpPr>
          <a:xfrm>
            <a:off x="0" y="-7088"/>
            <a:ext cx="8661398" cy="5150588"/>
            <a:chOff x="0" y="-7088"/>
            <a:chExt cx="8661398" cy="5150588"/>
          </a:xfrm>
        </p:grpSpPr>
        <p:sp>
          <p:nvSpPr>
            <p:cNvPr id="12" name="Google Shape;12;p2"/>
            <p:cNvSpPr/>
            <p:nvPr/>
          </p:nvSpPr>
          <p:spPr>
            <a:xfrm>
              <a:off x="0" y="0"/>
              <a:ext cx="3525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3517898" y="-7088"/>
              <a:ext cx="5143500" cy="5143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grpSp>
        <p:nvGrpSpPr>
          <p:cNvPr id="14" name="Google Shape;14;p2"/>
          <p:cNvGrpSpPr/>
          <p:nvPr/>
        </p:nvGrpSpPr>
        <p:grpSpPr>
          <a:xfrm rot="10800000" flipH="1">
            <a:off x="1" y="1090763"/>
            <a:ext cx="8847502" cy="2961975"/>
            <a:chOff x="-8178042" y="-4493254"/>
            <a:chExt cx="19483598" cy="6522736"/>
          </a:xfrm>
        </p:grpSpPr>
        <p:sp>
          <p:nvSpPr>
            <p:cNvPr id="15" name="Google Shape;15;p2"/>
            <p:cNvSpPr/>
            <p:nvPr/>
          </p:nvSpPr>
          <p:spPr>
            <a:xfrm>
              <a:off x="-8178042" y="-4493118"/>
              <a:ext cx="12968400" cy="6522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sp>
          <p:nvSpPr>
            <p:cNvPr id="16" name="Google Shape;16;p2"/>
            <p:cNvSpPr/>
            <p:nvPr/>
          </p:nvSpPr>
          <p:spPr>
            <a:xfrm>
              <a:off x="4782955" y="-4493254"/>
              <a:ext cx="6522600" cy="65226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grpSp>
        <p:nvGrpSpPr>
          <p:cNvPr id="17" name="Google Shape;17;p2"/>
          <p:cNvGrpSpPr/>
          <p:nvPr/>
        </p:nvGrpSpPr>
        <p:grpSpPr>
          <a:xfrm>
            <a:off x="3677236" y="4278349"/>
            <a:ext cx="5480829" cy="432996"/>
            <a:chOff x="5582265" y="4646738"/>
            <a:chExt cx="5480829" cy="432996"/>
          </a:xfrm>
        </p:grpSpPr>
        <p:sp>
          <p:nvSpPr>
            <p:cNvPr id="18" name="Google Shape;18;p2"/>
            <p:cNvSpPr/>
            <p:nvPr/>
          </p:nvSpPr>
          <p:spPr>
            <a:xfrm rot="10800000">
              <a:off x="5582265"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 name="Google Shape;19;p2"/>
            <p:cNvGrpSpPr/>
            <p:nvPr/>
          </p:nvGrpSpPr>
          <p:grpSpPr>
            <a:xfrm flipH="1">
              <a:off x="5585232" y="4646738"/>
              <a:ext cx="5477861" cy="304551"/>
              <a:chOff x="-24158748" y="330075"/>
              <a:chExt cx="30568423" cy="1699506"/>
            </a:xfrm>
          </p:grpSpPr>
          <p:sp>
            <p:nvSpPr>
              <p:cNvPr id="20" name="Google Shape;20;p2"/>
              <p:cNvSpPr/>
              <p:nvPr/>
            </p:nvSpPr>
            <p:spPr>
              <a:xfrm>
                <a:off x="-24158748" y="330081"/>
                <a:ext cx="28908000" cy="1699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4710175"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2" name="Google Shape;22;p2"/>
          <p:cNvSpPr txBox="1">
            <a:spLocks noGrp="1"/>
          </p:cNvSpPr>
          <p:nvPr>
            <p:ph type="ctrTitle"/>
          </p:nvPr>
        </p:nvSpPr>
        <p:spPr>
          <a:xfrm>
            <a:off x="685800" y="1090750"/>
            <a:ext cx="5367900" cy="29619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81"/>
        <p:cNvGrpSpPr/>
        <p:nvPr/>
      </p:nvGrpSpPr>
      <p:grpSpPr>
        <a:xfrm>
          <a:off x="0" y="0"/>
          <a:ext cx="0" cy="0"/>
          <a:chOff x="0" y="0"/>
          <a:chExt cx="0" cy="0"/>
        </a:xfrm>
      </p:grpSpPr>
      <p:grpSp>
        <p:nvGrpSpPr>
          <p:cNvPr id="82" name="Google Shape;82;p6"/>
          <p:cNvGrpSpPr/>
          <p:nvPr/>
        </p:nvGrpSpPr>
        <p:grpSpPr>
          <a:xfrm>
            <a:off x="-4" y="40"/>
            <a:ext cx="7072430" cy="1327315"/>
            <a:chOff x="-4" y="40"/>
            <a:chExt cx="7072430" cy="1327315"/>
          </a:xfrm>
        </p:grpSpPr>
        <p:sp>
          <p:nvSpPr>
            <p:cNvPr id="83" name="Google Shape;83;p6"/>
            <p:cNvSpPr/>
            <p:nvPr/>
          </p:nvSpPr>
          <p:spPr>
            <a:xfrm>
              <a:off x="6292649" y="126425"/>
              <a:ext cx="779700" cy="2598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nvGrpSpPr>
            <p:cNvPr id="84" name="Google Shape;84;p6"/>
            <p:cNvGrpSpPr/>
            <p:nvPr/>
          </p:nvGrpSpPr>
          <p:grpSpPr>
            <a:xfrm rot="10800000" flipH="1">
              <a:off x="3" y="40"/>
              <a:ext cx="6756168" cy="1327315"/>
              <a:chOff x="-2168138" y="330075"/>
              <a:chExt cx="8650663" cy="1699506"/>
            </a:xfrm>
          </p:grpSpPr>
          <p:sp>
            <p:nvSpPr>
              <p:cNvPr id="85" name="Google Shape;85;p6"/>
              <p:cNvSpPr/>
              <p:nvPr/>
            </p:nvSpPr>
            <p:spPr>
              <a:xfrm>
                <a:off x="-2168138" y="330081"/>
                <a:ext cx="69582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sp>
            <p:nvSpPr>
              <p:cNvPr id="86" name="Google Shape;86;p6"/>
              <p:cNvSpPr/>
              <p:nvPr/>
            </p:nvSpPr>
            <p:spPr>
              <a:xfrm>
                <a:off x="4783025"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grpSp>
          <p:nvGrpSpPr>
            <p:cNvPr id="87" name="Google Shape;87;p6"/>
            <p:cNvGrpSpPr/>
            <p:nvPr/>
          </p:nvGrpSpPr>
          <p:grpSpPr>
            <a:xfrm rot="10800000" flipH="1">
              <a:off x="-4" y="381007"/>
              <a:ext cx="7072430" cy="771744"/>
              <a:chOff x="-9092084" y="330075"/>
              <a:chExt cx="15574609" cy="1699501"/>
            </a:xfrm>
          </p:grpSpPr>
          <p:sp>
            <p:nvSpPr>
              <p:cNvPr id="88" name="Google Shape;88;p6"/>
              <p:cNvSpPr/>
              <p:nvPr/>
            </p:nvSpPr>
            <p:spPr>
              <a:xfrm>
                <a:off x="-9092084" y="330076"/>
                <a:ext cx="13882200" cy="1699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sp>
            <p:nvSpPr>
              <p:cNvPr id="89" name="Google Shape;89;p6"/>
              <p:cNvSpPr/>
              <p:nvPr/>
            </p:nvSpPr>
            <p:spPr>
              <a:xfrm>
                <a:off x="4783025"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grpSp>
      <p:grpSp>
        <p:nvGrpSpPr>
          <p:cNvPr id="90" name="Google Shape;90;p6"/>
          <p:cNvGrpSpPr/>
          <p:nvPr/>
        </p:nvGrpSpPr>
        <p:grpSpPr>
          <a:xfrm>
            <a:off x="6946842" y="4472723"/>
            <a:ext cx="2202830" cy="670795"/>
            <a:chOff x="5575242" y="4472723"/>
            <a:chExt cx="2202830" cy="670795"/>
          </a:xfrm>
        </p:grpSpPr>
        <p:sp>
          <p:nvSpPr>
            <p:cNvPr id="91" name="Google Shape;91;p6"/>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2" name="Google Shape;92;p6"/>
            <p:cNvGrpSpPr/>
            <p:nvPr/>
          </p:nvGrpSpPr>
          <p:grpSpPr>
            <a:xfrm flipH="1">
              <a:off x="5734850" y="4472723"/>
              <a:ext cx="2040837" cy="670795"/>
              <a:chOff x="1297954" y="330075"/>
              <a:chExt cx="5169293" cy="1699506"/>
            </a:xfrm>
          </p:grpSpPr>
          <p:sp>
            <p:nvSpPr>
              <p:cNvPr id="93" name="Google Shape;93;p6"/>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6"/>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5" name="Google Shape;95;p6"/>
            <p:cNvGrpSpPr/>
            <p:nvPr/>
          </p:nvGrpSpPr>
          <p:grpSpPr>
            <a:xfrm flipH="1">
              <a:off x="5578209" y="4646738"/>
              <a:ext cx="2199863" cy="304563"/>
              <a:chOff x="-5827153" y="330075"/>
              <a:chExt cx="12276019" cy="1699569"/>
            </a:xfrm>
          </p:grpSpPr>
          <p:sp>
            <p:nvSpPr>
              <p:cNvPr id="96" name="Google Shape;96;p6"/>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6"/>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98" name="Google Shape;98;p6"/>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99" name="Google Shape;99;p6"/>
          <p:cNvSpPr txBox="1">
            <a:spLocks noGrp="1"/>
          </p:cNvSpPr>
          <p:nvPr>
            <p:ph type="body" idx="1"/>
          </p:nvPr>
        </p:nvSpPr>
        <p:spPr>
          <a:xfrm>
            <a:off x="814275" y="1537988"/>
            <a:ext cx="3378300" cy="27243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1000"/>
              </a:spcBef>
              <a:spcAft>
                <a:spcPts val="0"/>
              </a:spcAft>
              <a:buSzPts val="2000"/>
              <a:buChar char="▻"/>
              <a:defRPr sz="2000"/>
            </a:lvl2pPr>
            <a:lvl3pPr marL="1371600" lvl="2" indent="-355600">
              <a:spcBef>
                <a:spcPts val="1000"/>
              </a:spcBef>
              <a:spcAft>
                <a:spcPts val="0"/>
              </a:spcAft>
              <a:buSzPts val="2000"/>
              <a:buChar char="▻"/>
              <a:defRPr sz="2000"/>
            </a:lvl3pPr>
            <a:lvl4pPr marL="1828800" lvl="3" indent="-355600">
              <a:spcBef>
                <a:spcPts val="1000"/>
              </a:spcBef>
              <a:spcAft>
                <a:spcPts val="0"/>
              </a:spcAft>
              <a:buSzPts val="2000"/>
              <a:buChar char="▻"/>
              <a:defRPr sz="2000"/>
            </a:lvl4pPr>
            <a:lvl5pPr marL="2286000" lvl="4" indent="-355600">
              <a:spcBef>
                <a:spcPts val="1000"/>
              </a:spcBef>
              <a:spcAft>
                <a:spcPts val="0"/>
              </a:spcAft>
              <a:buSzPts val="2000"/>
              <a:buChar char="▻"/>
              <a:defRPr sz="2000"/>
            </a:lvl5pPr>
            <a:lvl6pPr marL="2743200" lvl="5" indent="-355600">
              <a:spcBef>
                <a:spcPts val="1000"/>
              </a:spcBef>
              <a:spcAft>
                <a:spcPts val="0"/>
              </a:spcAft>
              <a:buSzPts val="2000"/>
              <a:buChar char="▻"/>
              <a:defRPr sz="2000"/>
            </a:lvl6pPr>
            <a:lvl7pPr marL="3200400" lvl="6" indent="-355600">
              <a:spcBef>
                <a:spcPts val="1000"/>
              </a:spcBef>
              <a:spcAft>
                <a:spcPts val="0"/>
              </a:spcAft>
              <a:buSzPts val="2000"/>
              <a:buChar char="▻"/>
              <a:defRPr sz="2000"/>
            </a:lvl7pPr>
            <a:lvl8pPr marL="3657600" lvl="7" indent="-355600">
              <a:spcBef>
                <a:spcPts val="1000"/>
              </a:spcBef>
              <a:spcAft>
                <a:spcPts val="0"/>
              </a:spcAft>
              <a:buSzPts val="2000"/>
              <a:buChar char="▻"/>
              <a:defRPr sz="2000"/>
            </a:lvl8pPr>
            <a:lvl9pPr marL="4114800" lvl="8" indent="-355600">
              <a:spcBef>
                <a:spcPts val="1000"/>
              </a:spcBef>
              <a:spcAft>
                <a:spcPts val="1000"/>
              </a:spcAft>
              <a:buSzPts val="2000"/>
              <a:buChar char="▻"/>
              <a:defRPr sz="2000"/>
            </a:lvl9pPr>
          </a:lstStyle>
          <a:p>
            <a:endParaRPr/>
          </a:p>
        </p:txBody>
      </p:sp>
      <p:sp>
        <p:nvSpPr>
          <p:cNvPr id="100" name="Google Shape;100;p6"/>
          <p:cNvSpPr txBox="1">
            <a:spLocks noGrp="1"/>
          </p:cNvSpPr>
          <p:nvPr>
            <p:ph type="body" idx="2"/>
          </p:nvPr>
        </p:nvSpPr>
        <p:spPr>
          <a:xfrm>
            <a:off x="4396123" y="1537988"/>
            <a:ext cx="3378300" cy="27243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1000"/>
              </a:spcBef>
              <a:spcAft>
                <a:spcPts val="0"/>
              </a:spcAft>
              <a:buSzPts val="2000"/>
              <a:buChar char="▻"/>
              <a:defRPr sz="2000"/>
            </a:lvl2pPr>
            <a:lvl3pPr marL="1371600" lvl="2" indent="-355600">
              <a:spcBef>
                <a:spcPts val="1000"/>
              </a:spcBef>
              <a:spcAft>
                <a:spcPts val="0"/>
              </a:spcAft>
              <a:buSzPts val="2000"/>
              <a:buChar char="▻"/>
              <a:defRPr sz="2000"/>
            </a:lvl3pPr>
            <a:lvl4pPr marL="1828800" lvl="3" indent="-355600">
              <a:spcBef>
                <a:spcPts val="1000"/>
              </a:spcBef>
              <a:spcAft>
                <a:spcPts val="0"/>
              </a:spcAft>
              <a:buSzPts val="2000"/>
              <a:buChar char="▻"/>
              <a:defRPr sz="2000"/>
            </a:lvl4pPr>
            <a:lvl5pPr marL="2286000" lvl="4" indent="-355600">
              <a:spcBef>
                <a:spcPts val="1000"/>
              </a:spcBef>
              <a:spcAft>
                <a:spcPts val="0"/>
              </a:spcAft>
              <a:buSzPts val="2000"/>
              <a:buChar char="▻"/>
              <a:defRPr sz="2000"/>
            </a:lvl5pPr>
            <a:lvl6pPr marL="2743200" lvl="5" indent="-355600">
              <a:spcBef>
                <a:spcPts val="1000"/>
              </a:spcBef>
              <a:spcAft>
                <a:spcPts val="0"/>
              </a:spcAft>
              <a:buSzPts val="2000"/>
              <a:buChar char="▻"/>
              <a:defRPr sz="2000"/>
            </a:lvl6pPr>
            <a:lvl7pPr marL="3200400" lvl="6" indent="-355600">
              <a:spcBef>
                <a:spcPts val="1000"/>
              </a:spcBef>
              <a:spcAft>
                <a:spcPts val="0"/>
              </a:spcAft>
              <a:buSzPts val="2000"/>
              <a:buChar char="▻"/>
              <a:defRPr sz="2000"/>
            </a:lvl7pPr>
            <a:lvl8pPr marL="3657600" lvl="7" indent="-355600">
              <a:spcBef>
                <a:spcPts val="1000"/>
              </a:spcBef>
              <a:spcAft>
                <a:spcPts val="0"/>
              </a:spcAft>
              <a:buSzPts val="2000"/>
              <a:buChar char="▻"/>
              <a:defRPr sz="2000"/>
            </a:lvl8pPr>
            <a:lvl9pPr marL="4114800" lvl="8" indent="-355600">
              <a:spcBef>
                <a:spcPts val="1000"/>
              </a:spcBef>
              <a:spcAft>
                <a:spcPts val="1000"/>
              </a:spcAft>
              <a:buSzPts val="2000"/>
              <a:buChar char="▻"/>
              <a:defRPr sz="2000"/>
            </a:lvl9pPr>
          </a:lstStyle>
          <a:p>
            <a:endParaRPr/>
          </a:p>
        </p:txBody>
      </p:sp>
      <p:sp>
        <p:nvSpPr>
          <p:cNvPr id="101" name="Google Shape;101;p6"/>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102"/>
        <p:cNvGrpSpPr/>
        <p:nvPr/>
      </p:nvGrpSpPr>
      <p:grpSpPr>
        <a:xfrm>
          <a:off x="0" y="0"/>
          <a:ext cx="0" cy="0"/>
          <a:chOff x="0" y="0"/>
          <a:chExt cx="0" cy="0"/>
        </a:xfrm>
      </p:grpSpPr>
      <p:grpSp>
        <p:nvGrpSpPr>
          <p:cNvPr id="103" name="Google Shape;103;p7"/>
          <p:cNvGrpSpPr/>
          <p:nvPr/>
        </p:nvGrpSpPr>
        <p:grpSpPr>
          <a:xfrm>
            <a:off x="-4" y="40"/>
            <a:ext cx="7072430" cy="1327315"/>
            <a:chOff x="-4" y="40"/>
            <a:chExt cx="7072430" cy="1327315"/>
          </a:xfrm>
        </p:grpSpPr>
        <p:sp>
          <p:nvSpPr>
            <p:cNvPr id="104" name="Google Shape;104;p7"/>
            <p:cNvSpPr/>
            <p:nvPr/>
          </p:nvSpPr>
          <p:spPr>
            <a:xfrm>
              <a:off x="6292649" y="126425"/>
              <a:ext cx="779700" cy="2598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nvGrpSpPr>
            <p:cNvPr id="105" name="Google Shape;105;p7"/>
            <p:cNvGrpSpPr/>
            <p:nvPr/>
          </p:nvGrpSpPr>
          <p:grpSpPr>
            <a:xfrm rot="10800000" flipH="1">
              <a:off x="3" y="40"/>
              <a:ext cx="6756168" cy="1327315"/>
              <a:chOff x="-2168138" y="330075"/>
              <a:chExt cx="8650663" cy="1699506"/>
            </a:xfrm>
          </p:grpSpPr>
          <p:sp>
            <p:nvSpPr>
              <p:cNvPr id="106" name="Google Shape;106;p7"/>
              <p:cNvSpPr/>
              <p:nvPr/>
            </p:nvSpPr>
            <p:spPr>
              <a:xfrm>
                <a:off x="-2168138" y="330081"/>
                <a:ext cx="69582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sp>
            <p:nvSpPr>
              <p:cNvPr id="107" name="Google Shape;107;p7"/>
              <p:cNvSpPr/>
              <p:nvPr/>
            </p:nvSpPr>
            <p:spPr>
              <a:xfrm>
                <a:off x="4783025"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grpSp>
          <p:nvGrpSpPr>
            <p:cNvPr id="108" name="Google Shape;108;p7"/>
            <p:cNvGrpSpPr/>
            <p:nvPr/>
          </p:nvGrpSpPr>
          <p:grpSpPr>
            <a:xfrm rot="10800000" flipH="1">
              <a:off x="-4" y="381007"/>
              <a:ext cx="7072430" cy="771744"/>
              <a:chOff x="-9092084" y="330075"/>
              <a:chExt cx="15574609" cy="1699501"/>
            </a:xfrm>
          </p:grpSpPr>
          <p:sp>
            <p:nvSpPr>
              <p:cNvPr id="109" name="Google Shape;109;p7"/>
              <p:cNvSpPr/>
              <p:nvPr/>
            </p:nvSpPr>
            <p:spPr>
              <a:xfrm>
                <a:off x="-9092084" y="330076"/>
                <a:ext cx="13882200" cy="1699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sp>
            <p:nvSpPr>
              <p:cNvPr id="110" name="Google Shape;110;p7"/>
              <p:cNvSpPr/>
              <p:nvPr/>
            </p:nvSpPr>
            <p:spPr>
              <a:xfrm>
                <a:off x="4783025"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grpSp>
      <p:grpSp>
        <p:nvGrpSpPr>
          <p:cNvPr id="111" name="Google Shape;111;p7"/>
          <p:cNvGrpSpPr/>
          <p:nvPr/>
        </p:nvGrpSpPr>
        <p:grpSpPr>
          <a:xfrm>
            <a:off x="6946842" y="4472723"/>
            <a:ext cx="2202830" cy="670795"/>
            <a:chOff x="5575242" y="4472723"/>
            <a:chExt cx="2202830" cy="670795"/>
          </a:xfrm>
        </p:grpSpPr>
        <p:sp>
          <p:nvSpPr>
            <p:cNvPr id="112" name="Google Shape;112;p7"/>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3" name="Google Shape;113;p7"/>
            <p:cNvGrpSpPr/>
            <p:nvPr/>
          </p:nvGrpSpPr>
          <p:grpSpPr>
            <a:xfrm flipH="1">
              <a:off x="5734850" y="4472723"/>
              <a:ext cx="2040837" cy="670795"/>
              <a:chOff x="1297954" y="330075"/>
              <a:chExt cx="5169293" cy="1699506"/>
            </a:xfrm>
          </p:grpSpPr>
          <p:sp>
            <p:nvSpPr>
              <p:cNvPr id="114" name="Google Shape;114;p7"/>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7"/>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6" name="Google Shape;116;p7"/>
            <p:cNvGrpSpPr/>
            <p:nvPr/>
          </p:nvGrpSpPr>
          <p:grpSpPr>
            <a:xfrm flipH="1">
              <a:off x="5578209" y="4646738"/>
              <a:ext cx="2199863" cy="304563"/>
              <a:chOff x="-5827153" y="330075"/>
              <a:chExt cx="12276019" cy="1699569"/>
            </a:xfrm>
          </p:grpSpPr>
          <p:sp>
            <p:nvSpPr>
              <p:cNvPr id="117" name="Google Shape;117;p7"/>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7"/>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19" name="Google Shape;119;p7"/>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lvl1pPr lvl="0" rtl="0">
              <a:spcBef>
                <a:spcPts val="0"/>
              </a:spcBef>
              <a:spcAft>
                <a:spcPts val="0"/>
              </a:spcAft>
              <a:buSzPts val="2000"/>
              <a:buNone/>
              <a:defRPr/>
            </a:lvl1pPr>
            <a:lvl2pPr lvl="1" rtl="0">
              <a:spcBef>
                <a:spcPts val="0"/>
              </a:spcBef>
              <a:spcAft>
                <a:spcPts val="0"/>
              </a:spcAft>
              <a:buSzPts val="2000"/>
              <a:buNone/>
              <a:defRPr/>
            </a:lvl2pPr>
            <a:lvl3pPr lvl="2" rtl="0">
              <a:spcBef>
                <a:spcPts val="0"/>
              </a:spcBef>
              <a:spcAft>
                <a:spcPts val="0"/>
              </a:spcAft>
              <a:buSzPts val="2000"/>
              <a:buNone/>
              <a:defRPr/>
            </a:lvl3pPr>
            <a:lvl4pPr lvl="3" rtl="0">
              <a:spcBef>
                <a:spcPts val="0"/>
              </a:spcBef>
              <a:spcAft>
                <a:spcPts val="0"/>
              </a:spcAft>
              <a:buSzPts val="2000"/>
              <a:buNone/>
              <a:defRPr/>
            </a:lvl4pPr>
            <a:lvl5pPr lvl="4" rtl="0">
              <a:spcBef>
                <a:spcPts val="0"/>
              </a:spcBef>
              <a:spcAft>
                <a:spcPts val="0"/>
              </a:spcAft>
              <a:buSzPts val="2000"/>
              <a:buNone/>
              <a:defRPr/>
            </a:lvl5pPr>
            <a:lvl6pPr lvl="5" rtl="0">
              <a:spcBef>
                <a:spcPts val="0"/>
              </a:spcBef>
              <a:spcAft>
                <a:spcPts val="0"/>
              </a:spcAft>
              <a:buSzPts val="2000"/>
              <a:buNone/>
              <a:defRPr/>
            </a:lvl6pPr>
            <a:lvl7pPr lvl="6" rtl="0">
              <a:spcBef>
                <a:spcPts val="0"/>
              </a:spcBef>
              <a:spcAft>
                <a:spcPts val="0"/>
              </a:spcAft>
              <a:buSzPts val="2000"/>
              <a:buNone/>
              <a:defRPr/>
            </a:lvl7pPr>
            <a:lvl8pPr lvl="7" rtl="0">
              <a:spcBef>
                <a:spcPts val="0"/>
              </a:spcBef>
              <a:spcAft>
                <a:spcPts val="0"/>
              </a:spcAft>
              <a:buSzPts val="2000"/>
              <a:buNone/>
              <a:defRPr/>
            </a:lvl8pPr>
            <a:lvl9pPr lvl="8" rtl="0">
              <a:spcBef>
                <a:spcPts val="0"/>
              </a:spcBef>
              <a:spcAft>
                <a:spcPts val="0"/>
              </a:spcAft>
              <a:buSzPts val="2000"/>
              <a:buNone/>
              <a:defRPr/>
            </a:lvl9pPr>
          </a:lstStyle>
          <a:p>
            <a:endParaRPr/>
          </a:p>
        </p:txBody>
      </p:sp>
      <p:sp>
        <p:nvSpPr>
          <p:cNvPr id="120" name="Google Shape;120;p7"/>
          <p:cNvSpPr txBox="1">
            <a:spLocks noGrp="1"/>
          </p:cNvSpPr>
          <p:nvPr>
            <p:ph type="body" idx="1"/>
          </p:nvPr>
        </p:nvSpPr>
        <p:spPr>
          <a:xfrm>
            <a:off x="870450" y="1545076"/>
            <a:ext cx="2247900" cy="27099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1000"/>
              </a:spcBef>
              <a:spcAft>
                <a:spcPts val="0"/>
              </a:spcAft>
              <a:buSzPts val="1800"/>
              <a:buChar char="▻"/>
              <a:defRPr sz="1800"/>
            </a:lvl2pPr>
            <a:lvl3pPr marL="1371600" lvl="2" indent="-342900" rtl="0">
              <a:spcBef>
                <a:spcPts val="1000"/>
              </a:spcBef>
              <a:spcAft>
                <a:spcPts val="0"/>
              </a:spcAft>
              <a:buSzPts val="1800"/>
              <a:buChar char="▻"/>
              <a:defRPr sz="1800"/>
            </a:lvl3pPr>
            <a:lvl4pPr marL="1828800" lvl="3" indent="-342900" rtl="0">
              <a:spcBef>
                <a:spcPts val="1000"/>
              </a:spcBef>
              <a:spcAft>
                <a:spcPts val="0"/>
              </a:spcAft>
              <a:buSzPts val="1800"/>
              <a:buChar char="▻"/>
              <a:defRPr sz="1800"/>
            </a:lvl4pPr>
            <a:lvl5pPr marL="2286000" lvl="4" indent="-342900" rtl="0">
              <a:spcBef>
                <a:spcPts val="1000"/>
              </a:spcBef>
              <a:spcAft>
                <a:spcPts val="0"/>
              </a:spcAft>
              <a:buSzPts val="1800"/>
              <a:buChar char="▻"/>
              <a:defRPr sz="1800"/>
            </a:lvl5pPr>
            <a:lvl6pPr marL="2743200" lvl="5" indent="-342900" rtl="0">
              <a:spcBef>
                <a:spcPts val="1000"/>
              </a:spcBef>
              <a:spcAft>
                <a:spcPts val="0"/>
              </a:spcAft>
              <a:buSzPts val="1800"/>
              <a:buChar char="▻"/>
              <a:defRPr sz="1800"/>
            </a:lvl6pPr>
            <a:lvl7pPr marL="3200400" lvl="6" indent="-342900" rtl="0">
              <a:spcBef>
                <a:spcPts val="1000"/>
              </a:spcBef>
              <a:spcAft>
                <a:spcPts val="0"/>
              </a:spcAft>
              <a:buSzPts val="1800"/>
              <a:buChar char="▻"/>
              <a:defRPr sz="1800"/>
            </a:lvl7pPr>
            <a:lvl8pPr marL="3657600" lvl="7" indent="-342900" rtl="0">
              <a:spcBef>
                <a:spcPts val="1000"/>
              </a:spcBef>
              <a:spcAft>
                <a:spcPts val="0"/>
              </a:spcAft>
              <a:buSzPts val="1800"/>
              <a:buChar char="▻"/>
              <a:defRPr sz="1800"/>
            </a:lvl8pPr>
            <a:lvl9pPr marL="4114800" lvl="8" indent="-342900" rtl="0">
              <a:spcBef>
                <a:spcPts val="1000"/>
              </a:spcBef>
              <a:spcAft>
                <a:spcPts val="1000"/>
              </a:spcAft>
              <a:buSzPts val="1800"/>
              <a:buChar char="▻"/>
              <a:defRPr sz="1800"/>
            </a:lvl9pPr>
          </a:lstStyle>
          <a:p>
            <a:endParaRPr/>
          </a:p>
        </p:txBody>
      </p:sp>
      <p:sp>
        <p:nvSpPr>
          <p:cNvPr id="121" name="Google Shape;121;p7"/>
          <p:cNvSpPr txBox="1">
            <a:spLocks noGrp="1"/>
          </p:cNvSpPr>
          <p:nvPr>
            <p:ph type="body" idx="2"/>
          </p:nvPr>
        </p:nvSpPr>
        <p:spPr>
          <a:xfrm>
            <a:off x="3233637" y="1545076"/>
            <a:ext cx="2247900" cy="27099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1000"/>
              </a:spcBef>
              <a:spcAft>
                <a:spcPts val="0"/>
              </a:spcAft>
              <a:buSzPts val="1800"/>
              <a:buChar char="▻"/>
              <a:defRPr sz="1800"/>
            </a:lvl2pPr>
            <a:lvl3pPr marL="1371600" lvl="2" indent="-342900" rtl="0">
              <a:spcBef>
                <a:spcPts val="1000"/>
              </a:spcBef>
              <a:spcAft>
                <a:spcPts val="0"/>
              </a:spcAft>
              <a:buSzPts val="1800"/>
              <a:buChar char="▻"/>
              <a:defRPr sz="1800"/>
            </a:lvl3pPr>
            <a:lvl4pPr marL="1828800" lvl="3" indent="-342900" rtl="0">
              <a:spcBef>
                <a:spcPts val="1000"/>
              </a:spcBef>
              <a:spcAft>
                <a:spcPts val="0"/>
              </a:spcAft>
              <a:buSzPts val="1800"/>
              <a:buChar char="▻"/>
              <a:defRPr sz="1800"/>
            </a:lvl4pPr>
            <a:lvl5pPr marL="2286000" lvl="4" indent="-342900" rtl="0">
              <a:spcBef>
                <a:spcPts val="1000"/>
              </a:spcBef>
              <a:spcAft>
                <a:spcPts val="0"/>
              </a:spcAft>
              <a:buSzPts val="1800"/>
              <a:buChar char="▻"/>
              <a:defRPr sz="1800"/>
            </a:lvl5pPr>
            <a:lvl6pPr marL="2743200" lvl="5" indent="-342900" rtl="0">
              <a:spcBef>
                <a:spcPts val="1000"/>
              </a:spcBef>
              <a:spcAft>
                <a:spcPts val="0"/>
              </a:spcAft>
              <a:buSzPts val="1800"/>
              <a:buChar char="▻"/>
              <a:defRPr sz="1800"/>
            </a:lvl6pPr>
            <a:lvl7pPr marL="3200400" lvl="6" indent="-342900" rtl="0">
              <a:spcBef>
                <a:spcPts val="1000"/>
              </a:spcBef>
              <a:spcAft>
                <a:spcPts val="0"/>
              </a:spcAft>
              <a:buSzPts val="1800"/>
              <a:buChar char="▻"/>
              <a:defRPr sz="1800"/>
            </a:lvl7pPr>
            <a:lvl8pPr marL="3657600" lvl="7" indent="-342900" rtl="0">
              <a:spcBef>
                <a:spcPts val="1000"/>
              </a:spcBef>
              <a:spcAft>
                <a:spcPts val="0"/>
              </a:spcAft>
              <a:buSzPts val="1800"/>
              <a:buChar char="▻"/>
              <a:defRPr sz="1800"/>
            </a:lvl8pPr>
            <a:lvl9pPr marL="4114800" lvl="8" indent="-342900" rtl="0">
              <a:spcBef>
                <a:spcPts val="1000"/>
              </a:spcBef>
              <a:spcAft>
                <a:spcPts val="1000"/>
              </a:spcAft>
              <a:buSzPts val="1800"/>
              <a:buChar char="▻"/>
              <a:defRPr sz="1800"/>
            </a:lvl9pPr>
          </a:lstStyle>
          <a:p>
            <a:endParaRPr/>
          </a:p>
        </p:txBody>
      </p:sp>
      <p:sp>
        <p:nvSpPr>
          <p:cNvPr id="122" name="Google Shape;122;p7"/>
          <p:cNvSpPr txBox="1">
            <a:spLocks noGrp="1"/>
          </p:cNvSpPr>
          <p:nvPr>
            <p:ph type="body" idx="3"/>
          </p:nvPr>
        </p:nvSpPr>
        <p:spPr>
          <a:xfrm>
            <a:off x="5540650" y="1545076"/>
            <a:ext cx="2247900" cy="27099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1000"/>
              </a:spcBef>
              <a:spcAft>
                <a:spcPts val="0"/>
              </a:spcAft>
              <a:buSzPts val="1800"/>
              <a:buChar char="▻"/>
              <a:defRPr sz="1800"/>
            </a:lvl2pPr>
            <a:lvl3pPr marL="1371600" lvl="2" indent="-342900" rtl="0">
              <a:spcBef>
                <a:spcPts val="1000"/>
              </a:spcBef>
              <a:spcAft>
                <a:spcPts val="0"/>
              </a:spcAft>
              <a:buSzPts val="1800"/>
              <a:buChar char="▻"/>
              <a:defRPr sz="1800"/>
            </a:lvl3pPr>
            <a:lvl4pPr marL="1828800" lvl="3" indent="-342900" rtl="0">
              <a:spcBef>
                <a:spcPts val="1000"/>
              </a:spcBef>
              <a:spcAft>
                <a:spcPts val="0"/>
              </a:spcAft>
              <a:buSzPts val="1800"/>
              <a:buChar char="▻"/>
              <a:defRPr sz="1800"/>
            </a:lvl4pPr>
            <a:lvl5pPr marL="2286000" lvl="4" indent="-342900" rtl="0">
              <a:spcBef>
                <a:spcPts val="1000"/>
              </a:spcBef>
              <a:spcAft>
                <a:spcPts val="0"/>
              </a:spcAft>
              <a:buSzPts val="1800"/>
              <a:buChar char="▻"/>
              <a:defRPr sz="1800"/>
            </a:lvl5pPr>
            <a:lvl6pPr marL="2743200" lvl="5" indent="-342900" rtl="0">
              <a:spcBef>
                <a:spcPts val="1000"/>
              </a:spcBef>
              <a:spcAft>
                <a:spcPts val="0"/>
              </a:spcAft>
              <a:buSzPts val="1800"/>
              <a:buChar char="▻"/>
              <a:defRPr sz="1800"/>
            </a:lvl6pPr>
            <a:lvl7pPr marL="3200400" lvl="6" indent="-342900" rtl="0">
              <a:spcBef>
                <a:spcPts val="1000"/>
              </a:spcBef>
              <a:spcAft>
                <a:spcPts val="0"/>
              </a:spcAft>
              <a:buSzPts val="1800"/>
              <a:buChar char="▻"/>
              <a:defRPr sz="1800"/>
            </a:lvl7pPr>
            <a:lvl8pPr marL="3657600" lvl="7" indent="-342900" rtl="0">
              <a:spcBef>
                <a:spcPts val="1000"/>
              </a:spcBef>
              <a:spcAft>
                <a:spcPts val="0"/>
              </a:spcAft>
              <a:buSzPts val="1800"/>
              <a:buChar char="▻"/>
              <a:defRPr sz="1800"/>
            </a:lvl8pPr>
            <a:lvl9pPr marL="4114800" lvl="8" indent="-342900" rtl="0">
              <a:spcBef>
                <a:spcPts val="1000"/>
              </a:spcBef>
              <a:spcAft>
                <a:spcPts val="1000"/>
              </a:spcAft>
              <a:buSzPts val="1800"/>
              <a:buChar char="▻"/>
              <a:defRPr sz="1800"/>
            </a:lvl9pPr>
          </a:lstStyle>
          <a:p>
            <a:endParaRPr/>
          </a:p>
        </p:txBody>
      </p:sp>
      <p:sp>
        <p:nvSpPr>
          <p:cNvPr id="123" name="Google Shape;123;p7"/>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24"/>
        <p:cNvGrpSpPr/>
        <p:nvPr/>
      </p:nvGrpSpPr>
      <p:grpSpPr>
        <a:xfrm>
          <a:off x="0" y="0"/>
          <a:ext cx="0" cy="0"/>
          <a:chOff x="0" y="0"/>
          <a:chExt cx="0" cy="0"/>
        </a:xfrm>
      </p:grpSpPr>
      <p:grpSp>
        <p:nvGrpSpPr>
          <p:cNvPr id="125" name="Google Shape;125;p8"/>
          <p:cNvGrpSpPr/>
          <p:nvPr/>
        </p:nvGrpSpPr>
        <p:grpSpPr>
          <a:xfrm>
            <a:off x="-4" y="40"/>
            <a:ext cx="7072430" cy="1327315"/>
            <a:chOff x="-4" y="40"/>
            <a:chExt cx="7072430" cy="1327315"/>
          </a:xfrm>
        </p:grpSpPr>
        <p:sp>
          <p:nvSpPr>
            <p:cNvPr id="126" name="Google Shape;126;p8"/>
            <p:cNvSpPr/>
            <p:nvPr/>
          </p:nvSpPr>
          <p:spPr>
            <a:xfrm>
              <a:off x="6292649" y="126425"/>
              <a:ext cx="779700" cy="2598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nvGrpSpPr>
            <p:cNvPr id="127" name="Google Shape;127;p8"/>
            <p:cNvGrpSpPr/>
            <p:nvPr/>
          </p:nvGrpSpPr>
          <p:grpSpPr>
            <a:xfrm rot="10800000" flipH="1">
              <a:off x="3" y="40"/>
              <a:ext cx="6756168" cy="1327315"/>
              <a:chOff x="-2168138" y="330075"/>
              <a:chExt cx="8650663" cy="1699506"/>
            </a:xfrm>
          </p:grpSpPr>
          <p:sp>
            <p:nvSpPr>
              <p:cNvPr id="128" name="Google Shape;128;p8"/>
              <p:cNvSpPr/>
              <p:nvPr/>
            </p:nvSpPr>
            <p:spPr>
              <a:xfrm>
                <a:off x="-2168138" y="330081"/>
                <a:ext cx="69582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sp>
            <p:nvSpPr>
              <p:cNvPr id="129" name="Google Shape;129;p8"/>
              <p:cNvSpPr/>
              <p:nvPr/>
            </p:nvSpPr>
            <p:spPr>
              <a:xfrm>
                <a:off x="4783025"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grpSp>
          <p:nvGrpSpPr>
            <p:cNvPr id="130" name="Google Shape;130;p8"/>
            <p:cNvGrpSpPr/>
            <p:nvPr/>
          </p:nvGrpSpPr>
          <p:grpSpPr>
            <a:xfrm rot="10800000" flipH="1">
              <a:off x="-4" y="381007"/>
              <a:ext cx="7072430" cy="771744"/>
              <a:chOff x="-9092084" y="330075"/>
              <a:chExt cx="15574609" cy="1699501"/>
            </a:xfrm>
          </p:grpSpPr>
          <p:sp>
            <p:nvSpPr>
              <p:cNvPr id="131" name="Google Shape;131;p8"/>
              <p:cNvSpPr/>
              <p:nvPr/>
            </p:nvSpPr>
            <p:spPr>
              <a:xfrm>
                <a:off x="-9092084" y="330076"/>
                <a:ext cx="13882200" cy="1699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sp>
            <p:nvSpPr>
              <p:cNvPr id="132" name="Google Shape;132;p8"/>
              <p:cNvSpPr/>
              <p:nvPr/>
            </p:nvSpPr>
            <p:spPr>
              <a:xfrm>
                <a:off x="4783025"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grpSp>
      <p:grpSp>
        <p:nvGrpSpPr>
          <p:cNvPr id="133" name="Google Shape;133;p8"/>
          <p:cNvGrpSpPr/>
          <p:nvPr/>
        </p:nvGrpSpPr>
        <p:grpSpPr>
          <a:xfrm>
            <a:off x="6946842" y="4472723"/>
            <a:ext cx="2202830" cy="670795"/>
            <a:chOff x="5575242" y="4472723"/>
            <a:chExt cx="2202830" cy="670795"/>
          </a:xfrm>
        </p:grpSpPr>
        <p:sp>
          <p:nvSpPr>
            <p:cNvPr id="134" name="Google Shape;134;p8"/>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5" name="Google Shape;135;p8"/>
            <p:cNvGrpSpPr/>
            <p:nvPr/>
          </p:nvGrpSpPr>
          <p:grpSpPr>
            <a:xfrm flipH="1">
              <a:off x="5734850" y="4472723"/>
              <a:ext cx="2040837" cy="670795"/>
              <a:chOff x="1297954" y="330075"/>
              <a:chExt cx="5169293" cy="1699506"/>
            </a:xfrm>
          </p:grpSpPr>
          <p:sp>
            <p:nvSpPr>
              <p:cNvPr id="136" name="Google Shape;136;p8"/>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8"/>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8" name="Google Shape;138;p8"/>
            <p:cNvGrpSpPr/>
            <p:nvPr/>
          </p:nvGrpSpPr>
          <p:grpSpPr>
            <a:xfrm flipH="1">
              <a:off x="5578209" y="4646738"/>
              <a:ext cx="2199863" cy="304563"/>
              <a:chOff x="-5827153" y="330075"/>
              <a:chExt cx="12276019" cy="1699569"/>
            </a:xfrm>
          </p:grpSpPr>
          <p:sp>
            <p:nvSpPr>
              <p:cNvPr id="139" name="Google Shape;139;p8"/>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8"/>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41" name="Google Shape;141;p8"/>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142" name="Google Shape;142;p8"/>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43"/>
        <p:cNvGrpSpPr/>
        <p:nvPr/>
      </p:nvGrpSpPr>
      <p:grpSpPr>
        <a:xfrm>
          <a:off x="0" y="0"/>
          <a:ext cx="0" cy="0"/>
          <a:chOff x="0" y="0"/>
          <a:chExt cx="0" cy="0"/>
        </a:xfrm>
      </p:grpSpPr>
      <p:grpSp>
        <p:nvGrpSpPr>
          <p:cNvPr id="144" name="Google Shape;144;p9"/>
          <p:cNvGrpSpPr/>
          <p:nvPr/>
        </p:nvGrpSpPr>
        <p:grpSpPr>
          <a:xfrm>
            <a:off x="2466138" y="4472723"/>
            <a:ext cx="6686825" cy="670795"/>
            <a:chOff x="5589288" y="4472723"/>
            <a:chExt cx="6686825" cy="670795"/>
          </a:xfrm>
        </p:grpSpPr>
        <p:sp>
          <p:nvSpPr>
            <p:cNvPr id="145" name="Google Shape;145;p9"/>
            <p:cNvSpPr/>
            <p:nvPr/>
          </p:nvSpPr>
          <p:spPr>
            <a:xfrm rot="10800000">
              <a:off x="5589288"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6" name="Google Shape;146;p9"/>
            <p:cNvGrpSpPr/>
            <p:nvPr/>
          </p:nvGrpSpPr>
          <p:grpSpPr>
            <a:xfrm flipH="1">
              <a:off x="5748896" y="4472723"/>
              <a:ext cx="6527217" cy="670795"/>
              <a:chOff x="-10101302" y="330075"/>
              <a:chExt cx="16532971" cy="1699506"/>
            </a:xfrm>
          </p:grpSpPr>
          <p:sp>
            <p:nvSpPr>
              <p:cNvPr id="147" name="Google Shape;147;p9"/>
              <p:cNvSpPr/>
              <p:nvPr/>
            </p:nvSpPr>
            <p:spPr>
              <a:xfrm>
                <a:off x="-10101302" y="330081"/>
                <a:ext cx="148464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9"/>
              <p:cNvSpPr/>
              <p:nvPr/>
            </p:nvSpPr>
            <p:spPr>
              <a:xfrm>
                <a:off x="4732169"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9" name="Google Shape;149;p9"/>
            <p:cNvGrpSpPr/>
            <p:nvPr/>
          </p:nvGrpSpPr>
          <p:grpSpPr>
            <a:xfrm flipH="1">
              <a:off x="5592255" y="4646738"/>
              <a:ext cx="6682918" cy="304563"/>
              <a:chOff x="-30922586" y="330075"/>
              <a:chExt cx="37293070" cy="1699569"/>
            </a:xfrm>
          </p:grpSpPr>
          <p:sp>
            <p:nvSpPr>
              <p:cNvPr id="150" name="Google Shape;150;p9"/>
              <p:cNvSpPr/>
              <p:nvPr/>
            </p:nvSpPr>
            <p:spPr>
              <a:xfrm>
                <a:off x="-30922586" y="330144"/>
                <a:ext cx="35588100" cy="1699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9"/>
              <p:cNvSpPr/>
              <p:nvPr/>
            </p:nvSpPr>
            <p:spPr>
              <a:xfrm>
                <a:off x="4670984"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52" name="Google Shape;152;p9"/>
          <p:cNvSpPr txBox="1">
            <a:spLocks noGrp="1"/>
          </p:cNvSpPr>
          <p:nvPr>
            <p:ph type="body" idx="1"/>
          </p:nvPr>
        </p:nvSpPr>
        <p:spPr>
          <a:xfrm>
            <a:off x="2682800" y="4636500"/>
            <a:ext cx="6004200" cy="315600"/>
          </a:xfrm>
          <a:prstGeom prst="rect">
            <a:avLst/>
          </a:prstGeom>
        </p:spPr>
        <p:txBody>
          <a:bodyPr spcFirstLastPara="1" wrap="square" lIns="91425" tIns="91425" rIns="91425" bIns="91425" anchor="ctr" anchorCtr="0">
            <a:noAutofit/>
          </a:bodyPr>
          <a:lstStyle>
            <a:lvl1pPr marL="457200" lvl="0" indent="-228600">
              <a:spcBef>
                <a:spcPts val="0"/>
              </a:spcBef>
              <a:spcAft>
                <a:spcPts val="0"/>
              </a:spcAft>
              <a:buSzPts val="1300"/>
              <a:buNone/>
              <a:defRPr sz="1300"/>
            </a:lvl1pPr>
          </a:lstStyle>
          <a:p>
            <a:endParaRPr/>
          </a:p>
        </p:txBody>
      </p:sp>
      <p:sp>
        <p:nvSpPr>
          <p:cNvPr id="153" name="Google Shape;153;p9"/>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grpSp>
        <p:nvGrpSpPr>
          <p:cNvPr id="154" name="Google Shape;154;p9"/>
          <p:cNvGrpSpPr/>
          <p:nvPr/>
        </p:nvGrpSpPr>
        <p:grpSpPr>
          <a:xfrm rot="10800000">
            <a:off x="-8" y="-2"/>
            <a:ext cx="2202830" cy="670795"/>
            <a:chOff x="5575242" y="4472723"/>
            <a:chExt cx="2202830" cy="670795"/>
          </a:xfrm>
        </p:grpSpPr>
        <p:sp>
          <p:nvSpPr>
            <p:cNvPr id="155" name="Google Shape;155;p9"/>
            <p:cNvSpPr/>
            <p:nvPr/>
          </p:nvSpPr>
          <p:spPr>
            <a:xfrm rot="10800000">
              <a:off x="5575242" y="4948334"/>
              <a:ext cx="394200" cy="1314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6" name="Google Shape;156;p9"/>
            <p:cNvGrpSpPr/>
            <p:nvPr/>
          </p:nvGrpSpPr>
          <p:grpSpPr>
            <a:xfrm flipH="1">
              <a:off x="5734850" y="4472723"/>
              <a:ext cx="2040837" cy="670795"/>
              <a:chOff x="1297954" y="330075"/>
              <a:chExt cx="5169293" cy="1699506"/>
            </a:xfrm>
          </p:grpSpPr>
          <p:sp>
            <p:nvSpPr>
              <p:cNvPr id="157" name="Google Shape;157;p9"/>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9"/>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9"/>
            <p:cNvGrpSpPr/>
            <p:nvPr/>
          </p:nvGrpSpPr>
          <p:grpSpPr>
            <a:xfrm flipH="1">
              <a:off x="5578209" y="4646738"/>
              <a:ext cx="2199863" cy="304563"/>
              <a:chOff x="-5827153" y="330075"/>
              <a:chExt cx="12276019" cy="1699569"/>
            </a:xfrm>
          </p:grpSpPr>
          <p:sp>
            <p:nvSpPr>
              <p:cNvPr id="160" name="Google Shape;160;p9"/>
              <p:cNvSpPr/>
              <p:nvPr/>
            </p:nvSpPr>
            <p:spPr>
              <a:xfrm>
                <a:off x="-5827153" y="330144"/>
                <a:ext cx="10612200" cy="1699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9"/>
              <p:cNvSpPr/>
              <p:nvPr/>
            </p:nvSpPr>
            <p:spPr>
              <a:xfrm>
                <a:off x="4749366"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14275" y="392575"/>
            <a:ext cx="5258400" cy="7662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1pPr>
            <a:lvl2pPr lvl="1">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2pPr>
            <a:lvl3pPr lvl="2">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3pPr>
            <a:lvl4pPr lvl="3">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4pPr>
            <a:lvl5pPr lvl="4">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5pPr>
            <a:lvl6pPr lvl="5">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6pPr>
            <a:lvl7pPr lvl="6">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7pPr>
            <a:lvl8pPr lvl="7">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8pPr>
            <a:lvl9pPr lvl="8">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9pPr>
          </a:lstStyle>
          <a:p>
            <a:endParaRPr/>
          </a:p>
        </p:txBody>
      </p:sp>
      <p:sp>
        <p:nvSpPr>
          <p:cNvPr id="7" name="Google Shape;7;p1"/>
          <p:cNvSpPr txBox="1">
            <a:spLocks noGrp="1"/>
          </p:cNvSpPr>
          <p:nvPr>
            <p:ph type="body" idx="1"/>
          </p:nvPr>
        </p:nvSpPr>
        <p:spPr>
          <a:xfrm>
            <a:off x="814275" y="1327350"/>
            <a:ext cx="6132600" cy="3145500"/>
          </a:xfrm>
          <a:prstGeom prst="rect">
            <a:avLst/>
          </a:prstGeom>
          <a:noFill/>
          <a:ln>
            <a:noFill/>
          </a:ln>
        </p:spPr>
        <p:txBody>
          <a:bodyPr spcFirstLastPara="1" wrap="square" lIns="91425" tIns="91425" rIns="91425" bIns="91425" anchor="ctr" anchorCtr="0">
            <a:noAutofit/>
          </a:bodyPr>
          <a:lstStyle>
            <a:lvl1pPr marL="457200" lvl="0" indent="-381000">
              <a:spcBef>
                <a:spcPts val="6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1pPr>
            <a:lvl2pPr marL="914400" lvl="1"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2pPr>
            <a:lvl3pPr marL="1371600" lvl="2"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3pPr>
            <a:lvl4pPr marL="1828800" lvl="3"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4pPr>
            <a:lvl5pPr marL="2286000" lvl="4"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5pPr>
            <a:lvl6pPr marL="2743200" lvl="5"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6pPr>
            <a:lvl7pPr marL="3200400" lvl="6"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7pPr>
            <a:lvl8pPr marL="3657600" lvl="7"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8pPr>
            <a:lvl9pPr marL="4114800" lvl="8" indent="-381000">
              <a:spcBef>
                <a:spcPts val="1000"/>
              </a:spcBef>
              <a:spcAft>
                <a:spcPts val="100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9pPr>
          </a:lstStyle>
          <a:p>
            <a:endParaRPr/>
          </a:p>
        </p:txBody>
      </p:sp>
      <p:sp>
        <p:nvSpPr>
          <p:cNvPr id="8" name="Google Shape;8;p1"/>
          <p:cNvSpPr txBox="1">
            <a:spLocks noGrp="1"/>
          </p:cNvSpPr>
          <p:nvPr>
            <p:ph type="sldNum" idx="12"/>
          </p:nvPr>
        </p:nvSpPr>
        <p:spPr>
          <a:xfrm>
            <a:off x="7618000" y="4636500"/>
            <a:ext cx="1487400" cy="315600"/>
          </a:xfrm>
          <a:prstGeom prst="rect">
            <a:avLst/>
          </a:prstGeom>
          <a:noFill/>
          <a:ln>
            <a:noFill/>
          </a:ln>
        </p:spPr>
        <p:txBody>
          <a:bodyPr spcFirstLastPara="1" wrap="square" lIns="91425" tIns="91425" rIns="91425" bIns="91425" anchor="ctr" anchorCtr="0">
            <a:noAutofit/>
          </a:bodyPr>
          <a:lstStyle>
            <a:lvl1pPr lvl="0" algn="r">
              <a:buNone/>
              <a:defRPr sz="1200" b="1">
                <a:solidFill>
                  <a:schemeClr val="lt1"/>
                </a:solidFill>
                <a:latin typeface="Roboto Condensed"/>
                <a:ea typeface="Roboto Condensed"/>
                <a:cs typeface="Roboto Condensed"/>
                <a:sym typeface="Roboto Condensed"/>
              </a:defRPr>
            </a:lvl1pPr>
            <a:lvl2pPr lvl="1" algn="r">
              <a:buNone/>
              <a:defRPr sz="1200" b="1">
                <a:solidFill>
                  <a:schemeClr val="lt1"/>
                </a:solidFill>
                <a:latin typeface="Roboto Condensed"/>
                <a:ea typeface="Roboto Condensed"/>
                <a:cs typeface="Roboto Condensed"/>
                <a:sym typeface="Roboto Condensed"/>
              </a:defRPr>
            </a:lvl2pPr>
            <a:lvl3pPr lvl="2" algn="r">
              <a:buNone/>
              <a:defRPr sz="1200" b="1">
                <a:solidFill>
                  <a:schemeClr val="lt1"/>
                </a:solidFill>
                <a:latin typeface="Roboto Condensed"/>
                <a:ea typeface="Roboto Condensed"/>
                <a:cs typeface="Roboto Condensed"/>
                <a:sym typeface="Roboto Condensed"/>
              </a:defRPr>
            </a:lvl3pPr>
            <a:lvl4pPr lvl="3" algn="r">
              <a:buNone/>
              <a:defRPr sz="1200" b="1">
                <a:solidFill>
                  <a:schemeClr val="lt1"/>
                </a:solidFill>
                <a:latin typeface="Roboto Condensed"/>
                <a:ea typeface="Roboto Condensed"/>
                <a:cs typeface="Roboto Condensed"/>
                <a:sym typeface="Roboto Condensed"/>
              </a:defRPr>
            </a:lvl4pPr>
            <a:lvl5pPr lvl="4" algn="r">
              <a:buNone/>
              <a:defRPr sz="1200" b="1">
                <a:solidFill>
                  <a:schemeClr val="lt1"/>
                </a:solidFill>
                <a:latin typeface="Roboto Condensed"/>
                <a:ea typeface="Roboto Condensed"/>
                <a:cs typeface="Roboto Condensed"/>
                <a:sym typeface="Roboto Condensed"/>
              </a:defRPr>
            </a:lvl5pPr>
            <a:lvl6pPr lvl="5" algn="r">
              <a:buNone/>
              <a:defRPr sz="1200" b="1">
                <a:solidFill>
                  <a:schemeClr val="lt1"/>
                </a:solidFill>
                <a:latin typeface="Roboto Condensed"/>
                <a:ea typeface="Roboto Condensed"/>
                <a:cs typeface="Roboto Condensed"/>
                <a:sym typeface="Roboto Condensed"/>
              </a:defRPr>
            </a:lvl6pPr>
            <a:lvl7pPr lvl="6" algn="r">
              <a:buNone/>
              <a:defRPr sz="1200" b="1">
                <a:solidFill>
                  <a:schemeClr val="lt1"/>
                </a:solidFill>
                <a:latin typeface="Roboto Condensed"/>
                <a:ea typeface="Roboto Condensed"/>
                <a:cs typeface="Roboto Condensed"/>
                <a:sym typeface="Roboto Condensed"/>
              </a:defRPr>
            </a:lvl7pPr>
            <a:lvl8pPr lvl="7" algn="r">
              <a:buNone/>
              <a:defRPr sz="1200" b="1">
                <a:solidFill>
                  <a:schemeClr val="lt1"/>
                </a:solidFill>
                <a:latin typeface="Roboto Condensed"/>
                <a:ea typeface="Roboto Condensed"/>
                <a:cs typeface="Roboto Condensed"/>
                <a:sym typeface="Roboto Condensed"/>
              </a:defRPr>
            </a:lvl8pPr>
            <a:lvl9pPr lvl="8" algn="r">
              <a:buNone/>
              <a:defRPr sz="1200" b="1">
                <a:solidFill>
                  <a:schemeClr val="lt1"/>
                </a:solidFill>
                <a:latin typeface="Roboto Condensed"/>
                <a:ea typeface="Roboto Condensed"/>
                <a:cs typeface="Roboto Condensed"/>
                <a:sym typeface="Roboto Condensed"/>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 id="2147483653" r:id="rId3"/>
    <p:sldLayoutId id="2147483654" r:id="rId4"/>
    <p:sldLayoutId id="2147483655" r:id="rId5"/>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1"/>
          <p:cNvSpPr txBox="1">
            <a:spLocks noGrp="1"/>
          </p:cNvSpPr>
          <p:nvPr>
            <p:ph type="ctrTitle"/>
          </p:nvPr>
        </p:nvSpPr>
        <p:spPr>
          <a:xfrm>
            <a:off x="214282" y="1428742"/>
            <a:ext cx="5910856" cy="1981066"/>
          </a:xfrm>
          <a:prstGeom prst="rect">
            <a:avLst/>
          </a:prstGeom>
        </p:spPr>
        <p:txBody>
          <a:bodyPr spcFirstLastPara="1" wrap="square" lIns="91425" tIns="91425" rIns="91425" bIns="91425" anchor="ctr" anchorCtr="0">
            <a:noAutofit/>
          </a:bodyPr>
          <a:lstStyle/>
          <a:p>
            <a:pPr lvl="0" algn="ctr"/>
            <a:r>
              <a:rPr lang="uk-UA" sz="3600" smtClean="0"/>
              <a:t>Презентація навчальної дисципліни </a:t>
            </a:r>
            <a:br>
              <a:rPr lang="uk-UA" sz="3600" smtClean="0"/>
            </a:br>
            <a:r>
              <a:rPr lang="uk-UA" sz="3600" i="1" u="sng" smtClean="0"/>
              <a:t>“</a:t>
            </a:r>
            <a:r>
              <a:rPr lang="uk-UA" sz="3600" i="1" u="sng" smtClean="0"/>
              <a:t>ФІНАНСОВИЙ ЕКАУНТИНГ ТА ФІНАНСОВА ЗВІТНІСТЬ</a:t>
            </a:r>
            <a:r>
              <a:rPr lang="uk-UA" sz="4400" i="1" u="sng" smtClean="0"/>
              <a:t>”</a:t>
            </a:r>
            <a:endParaRPr sz="4400" i="1" u="sng"/>
          </a:p>
        </p:txBody>
      </p:sp>
      <p:sp>
        <p:nvSpPr>
          <p:cNvPr id="3" name="Google Shape;214;p13"/>
          <p:cNvSpPr txBox="1">
            <a:spLocks/>
          </p:cNvSpPr>
          <p:nvPr/>
        </p:nvSpPr>
        <p:spPr>
          <a:xfrm>
            <a:off x="0" y="4071948"/>
            <a:ext cx="4143372" cy="928676"/>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chemeClr val="accent4"/>
              </a:buClr>
              <a:buSzPts val="2400"/>
              <a:buFont typeface="Roboto Condensed Light"/>
              <a:buNone/>
              <a:tabLst/>
              <a:defRPr/>
            </a:pPr>
            <a:endParaRPr kumimoji="0" lang="uk-UA" sz="1600" b="1" i="0" strike="noStrike" kern="0" cap="none" spc="0" normalizeH="0" baseline="0" noProof="0" smtClean="0">
              <a:ln>
                <a:noFill/>
              </a:ln>
              <a:solidFill>
                <a:schemeClr val="bg1"/>
              </a:solidFill>
              <a:effectLst/>
              <a:uLnTx/>
              <a:uFillTx/>
              <a:latin typeface="Roboto Condensed Light"/>
              <a:ea typeface="Roboto Condensed Light"/>
              <a:cs typeface="Roboto Condensed Light"/>
              <a:sym typeface="Roboto Condensed Light"/>
            </a:endParaRPr>
          </a:p>
          <a:p>
            <a:pPr algn="ctr">
              <a:lnSpc>
                <a:spcPct val="150000"/>
              </a:lnSpc>
            </a:pPr>
            <a:r>
              <a:rPr lang="uk-UA" b="1" smtClean="0">
                <a:solidFill>
                  <a:schemeClr val="dk1"/>
                </a:solidFill>
                <a:latin typeface="Roboto Condensed Light"/>
                <a:ea typeface="Roboto Condensed Light"/>
                <a:cs typeface="Roboto Condensed Light"/>
                <a:sym typeface="Roboto Condensed Light"/>
              </a:rPr>
              <a:t>Кафедра: фінансів, банківської справи та страхування</a:t>
            </a:r>
            <a:endParaRPr lang="ru-RU" b="1" smtClean="0">
              <a:solidFill>
                <a:schemeClr val="dk1"/>
              </a:solidFill>
              <a:latin typeface="Roboto Condensed Light"/>
              <a:ea typeface="Roboto Condensed Light"/>
              <a:cs typeface="Roboto Condensed Light"/>
              <a:sym typeface="Roboto Condensed Light"/>
            </a:endParaRPr>
          </a:p>
          <a:p>
            <a:pPr algn="ctr">
              <a:lnSpc>
                <a:spcPct val="150000"/>
              </a:lnSpc>
            </a:pPr>
            <a:r>
              <a:rPr lang="ru-RU" b="1" smtClean="0">
                <a:solidFill>
                  <a:schemeClr val="dk1"/>
                </a:solidFill>
                <a:latin typeface="Roboto Condensed Light"/>
                <a:ea typeface="Roboto Condensed Light"/>
                <a:cs typeface="Roboto Condensed Light"/>
                <a:sym typeface="Roboto Condensed Light"/>
              </a:rPr>
              <a:t>ауд. 114, 5 навч. корп</a:t>
            </a:r>
            <a:r>
              <a:rPr lang="ru-RU" b="1" smtClean="0">
                <a:solidFill>
                  <a:schemeClr val="dk1"/>
                </a:solidFill>
                <a:latin typeface="Roboto Condensed Light"/>
                <a:ea typeface="Roboto Condensed Light"/>
                <a:cs typeface="Roboto Condensed Light"/>
                <a:sym typeface="Roboto Condensed Light"/>
              </a:rPr>
              <a:t>.</a:t>
            </a:r>
          </a:p>
          <a:p>
            <a:pPr algn="ctr">
              <a:lnSpc>
                <a:spcPct val="150000"/>
              </a:lnSpc>
            </a:pPr>
            <a:r>
              <a:rPr lang="ru-RU" b="1" smtClean="0">
                <a:solidFill>
                  <a:schemeClr val="dk1"/>
                </a:solidFill>
                <a:latin typeface="Roboto Condensed Light"/>
                <a:ea typeface="Roboto Condensed Light"/>
                <a:cs typeface="Roboto Condensed Light"/>
                <a:sym typeface="Roboto Condensed Light"/>
              </a:rPr>
              <a:t>Телефон: </a:t>
            </a:r>
            <a:r>
              <a:rPr lang="ru-RU" b="1" smtClean="0">
                <a:solidFill>
                  <a:schemeClr val="dk1"/>
                </a:solidFill>
                <a:latin typeface="Roboto Condensed Light"/>
                <a:ea typeface="Roboto Condensed Light"/>
                <a:cs typeface="Roboto Condensed Light"/>
                <a:sym typeface="Roboto Condensed Light"/>
              </a:rPr>
              <a:t>228-76-24</a:t>
            </a:r>
            <a:endParaRPr lang="ru-RU" b="1" smtClean="0">
              <a:solidFill>
                <a:schemeClr val="dk1"/>
              </a:solidFill>
              <a:latin typeface="Roboto Condensed Light"/>
              <a:ea typeface="Roboto Condensed Light"/>
              <a:cs typeface="Roboto Condensed Light"/>
              <a:sym typeface="Roboto Condensed 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Google Shape;418;p27"/>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smtClean="0"/>
              <a:t>РЕГУЛЯЦІЇ І ПОЛІТИКИ КУРСУ</a:t>
            </a:r>
            <a:endParaRPr/>
          </a:p>
        </p:txBody>
      </p:sp>
      <p:sp>
        <p:nvSpPr>
          <p:cNvPr id="419" name="Google Shape;419;p27"/>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10</a:t>
            </a:fld>
            <a:endParaRPr/>
          </a:p>
        </p:txBody>
      </p:sp>
      <p:grpSp>
        <p:nvGrpSpPr>
          <p:cNvPr id="435" name="Google Shape;435;p27"/>
          <p:cNvGrpSpPr/>
          <p:nvPr/>
        </p:nvGrpSpPr>
        <p:grpSpPr>
          <a:xfrm>
            <a:off x="270943" y="629920"/>
            <a:ext cx="392063" cy="291505"/>
            <a:chOff x="5247525" y="3007275"/>
            <a:chExt cx="517575" cy="384825"/>
          </a:xfrm>
        </p:grpSpPr>
        <p:sp>
          <p:nvSpPr>
            <p:cNvPr id="436" name="Google Shape;436;p27"/>
            <p:cNvSpPr/>
            <p:nvPr/>
          </p:nvSpPr>
          <p:spPr>
            <a:xfrm>
              <a:off x="5247525" y="3007275"/>
              <a:ext cx="348900" cy="348900"/>
            </a:xfrm>
            <a:custGeom>
              <a:avLst/>
              <a:gdLst/>
              <a:ahLst/>
              <a:cxnLst/>
              <a:rect l="l" t="t" r="r" b="b"/>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27"/>
            <p:cNvSpPr/>
            <p:nvPr/>
          </p:nvSpPr>
          <p:spPr>
            <a:xfrm>
              <a:off x="5566575" y="3193575"/>
              <a:ext cx="198525" cy="198525"/>
            </a:xfrm>
            <a:custGeom>
              <a:avLst/>
              <a:gdLst/>
              <a:ahLst/>
              <a:cxnLst/>
              <a:rect l="l" t="t" r="r" b="b"/>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601" name="Rectangle 1"/>
          <p:cNvSpPr>
            <a:spLocks noChangeArrowheads="1"/>
          </p:cNvSpPr>
          <p:nvPr/>
        </p:nvSpPr>
        <p:spPr bwMode="auto">
          <a:xfrm>
            <a:off x="214282" y="1357304"/>
            <a:ext cx="8786874" cy="32316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rgbClr val="002060"/>
                </a:solidFill>
                <a:effectLst/>
                <a:latin typeface="Times New Roman" pitchFamily="18" charset="0"/>
                <a:ea typeface="MS Mincho" pitchFamily="49" charset="-128"/>
                <a:cs typeface="Times New Roman" pitchFamily="18" charset="0"/>
              </a:rPr>
              <a:t>Відвідування занять. Регуляція пропусків.</a:t>
            </a:r>
            <a:endParaRPr kumimoji="0" lang="uk-UA" sz="700" b="0" i="0" u="none" strike="noStrike" cap="none" normalizeH="0" baseline="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200" b="0" i="1" u="none" strike="noStrike" cap="none" normalizeH="0" baseline="0" smtClean="0">
                <a:ln>
                  <a:noFill/>
                </a:ln>
                <a:solidFill>
                  <a:srgbClr val="002060"/>
                </a:solidFill>
                <a:effectLst/>
                <a:latin typeface="Times New Roman" pitchFamily="18" charset="0"/>
                <a:ea typeface="MS Mincho" pitchFamily="49" charset="-128"/>
                <a:cs typeface="Times New Roman" pitchFamily="18" charset="0"/>
              </a:rPr>
              <a:t>Відвідування усіх занять є обов’язковим. Відпрацювання пропущених занять здійснюється особисто викладачу на консультаціях згідно графіку.</a:t>
            </a:r>
            <a:endParaRPr kumimoji="0" lang="uk-UA" sz="700" b="0" i="0" u="none" strike="noStrike" cap="none" normalizeH="0" baseline="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smtClean="0">
                <a:ln>
                  <a:noFill/>
                </a:ln>
                <a:solidFill>
                  <a:srgbClr val="002060"/>
                </a:solidFill>
                <a:effectLst/>
                <a:latin typeface="Times New Roman" pitchFamily="18" charset="0"/>
                <a:ea typeface="MS Mincho" pitchFamily="49" charset="-128"/>
                <a:cs typeface="Times New Roman" pitchFamily="18" charset="0"/>
              </a:rPr>
              <a:t>Політика академічної доброчесності</a:t>
            </a:r>
            <a:endParaRPr kumimoji="0" lang="uk-UA" sz="700" b="0" i="0" u="none" strike="noStrike" cap="none" normalizeH="0" baseline="0" smtClean="0">
              <a:ln>
                <a:noFill/>
              </a:ln>
              <a:solidFill>
                <a:srgbClr val="002060"/>
              </a:solidFill>
              <a:effectLst/>
              <a:latin typeface="Arial" pitchFamily="34" charset="0"/>
              <a:cs typeface="Arial" pitchFamily="34" charset="0"/>
            </a:endParaRPr>
          </a:p>
          <a:p>
            <a:pPr lvl="0" eaLnBrk="0" fontAlgn="base" hangingPunct="0">
              <a:spcBef>
                <a:spcPct val="0"/>
              </a:spcBef>
              <a:spcAft>
                <a:spcPct val="0"/>
              </a:spcAft>
              <a:buClrTx/>
            </a:pPr>
            <a:r>
              <a:rPr kumimoji="0" lang="uk-UA" sz="1200" b="0" i="1" u="none" strike="noStrike" cap="none" normalizeH="0" baseline="0" smtClean="0">
                <a:ln>
                  <a:noFill/>
                </a:ln>
                <a:solidFill>
                  <a:srgbClr val="002060"/>
                </a:solidFill>
                <a:effectLst/>
                <a:latin typeface="Times New Roman" pitchFamily="18" charset="0"/>
                <a:ea typeface="MS Mincho" pitchFamily="49" charset="-128"/>
                <a:cs typeface="Times New Roman" pitchFamily="18" charset="0"/>
              </a:rPr>
              <a:t>Усі письмові роботи, що виконуються слухачами під час проходження курсу, перевіряються на наявність плагіату за допомогою спеціалізованого програмного забезпечення </a:t>
            </a:r>
            <a:r>
              <a:rPr kumimoji="0" lang="en-US" sz="1200" b="0" i="1" u="none" strike="noStrike" cap="none" normalizeH="0" baseline="0" smtClean="0">
                <a:ln>
                  <a:noFill/>
                </a:ln>
                <a:solidFill>
                  <a:srgbClr val="002060"/>
                </a:solidFill>
                <a:effectLst/>
                <a:latin typeface="Times New Roman" pitchFamily="18" charset="0"/>
                <a:ea typeface="MS Mincho" pitchFamily="49" charset="-128"/>
                <a:cs typeface="Times New Roman" pitchFamily="18" charset="0"/>
              </a:rPr>
              <a:t>UniCheck</a:t>
            </a:r>
            <a:r>
              <a:rPr kumimoji="0" lang="uk-UA" sz="1200" b="0" i="1" u="none" strike="noStrike" cap="none" normalizeH="0" baseline="0" smtClean="0">
                <a:ln>
                  <a:noFill/>
                </a:ln>
                <a:solidFill>
                  <a:srgbClr val="002060"/>
                </a:solidFill>
                <a:effectLst/>
                <a:latin typeface="Times New Roman" pitchFamily="18" charset="0"/>
                <a:ea typeface="MS Mincho" pitchFamily="49" charset="-128"/>
                <a:cs typeface="Times New Roman" pitchFamily="18" charset="0"/>
              </a:rPr>
              <a:t>. Відповідно до чинних правових норм, плагіатом вважатиметься: копіювання чужої наукової роботи чи декількох робіт та оприлюднення результату під своїм іменем; створення суміші власного та запозиченого тексту без належного цитування джерел; </a:t>
            </a:r>
            <a:r>
              <a:rPr lang="uk-UA" sz="1200" i="1" smtClean="0">
                <a:solidFill>
                  <a:srgbClr val="002060"/>
                </a:solidFill>
                <a:latin typeface="Times New Roman" pitchFamily="18" charset="0"/>
                <a:ea typeface="MS Mincho" pitchFamily="49" charset="-128"/>
                <a:cs typeface="Times New Roman" pitchFamily="18" charset="0"/>
              </a:rPr>
              <a:t>рерайт (перефразування чужої праці без згадування оригінального автора). Будь-яка ідея, думка чи речення, ілюстрація чи фото, яке ви запозичуєте, має супроводжуватися посиланням на першоджерело. Приклади оформлення цитувань див. на </a:t>
            </a:r>
            <a:r>
              <a:rPr lang="en-US" sz="1200" i="1" smtClean="0">
                <a:solidFill>
                  <a:srgbClr val="002060"/>
                </a:solidFill>
                <a:latin typeface="Times New Roman" pitchFamily="18" charset="0"/>
                <a:ea typeface="MS Mincho" pitchFamily="49" charset="-128"/>
                <a:cs typeface="Times New Roman" pitchFamily="18" charset="0"/>
              </a:rPr>
              <a:t>Moode</a:t>
            </a:r>
            <a:r>
              <a:rPr lang="ru-RU" sz="1200" i="1" smtClean="0">
                <a:solidFill>
                  <a:srgbClr val="002060"/>
                </a:solidFill>
                <a:latin typeface="Times New Roman" pitchFamily="18" charset="0"/>
                <a:ea typeface="MS Mincho" pitchFamily="49" charset="-128"/>
                <a:cs typeface="Times New Roman" pitchFamily="18" charset="0"/>
              </a:rPr>
              <a:t>: </a:t>
            </a:r>
            <a:r>
              <a:rPr lang="uk-UA" sz="1200" i="1" smtClean="0">
                <a:solidFill>
                  <a:srgbClr val="002060"/>
                </a:solidFill>
                <a:latin typeface="Times New Roman" pitchFamily="18" charset="0"/>
                <a:ea typeface="MS Mincho" pitchFamily="49" charset="-128"/>
                <a:cs typeface="Times New Roman" pitchFamily="18" charset="0"/>
              </a:rPr>
              <a:t>https://moodle.znu.edu.ua/course/edit.php?id=11288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smtClean="0">
                <a:ln>
                  <a:noFill/>
                </a:ln>
                <a:solidFill>
                  <a:srgbClr val="002060"/>
                </a:solidFill>
                <a:effectLst/>
                <a:latin typeface="Times New Roman" pitchFamily="18" charset="0"/>
                <a:ea typeface="MS Mincho" pitchFamily="49" charset="-128"/>
                <a:cs typeface="Times New Roman" pitchFamily="18" charset="0"/>
              </a:rPr>
              <a:t>Використання комп’ютерів/телефонів на занятті</a:t>
            </a:r>
            <a:endParaRPr kumimoji="0" lang="uk-UA" sz="700" b="0" i="0" u="none" strike="noStrike" cap="none" normalizeH="0" baseline="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200" b="0" i="1" u="none" strike="noStrike" cap="none" normalizeH="0" baseline="0" smtClean="0">
                <a:ln>
                  <a:noFill/>
                </a:ln>
                <a:solidFill>
                  <a:srgbClr val="002060"/>
                </a:solidFill>
                <a:effectLst/>
                <a:latin typeface="Times New Roman" pitchFamily="18" charset="0"/>
                <a:ea typeface="MS Mincho" pitchFamily="49" charset="-128"/>
                <a:cs typeface="Times New Roman" pitchFamily="18" charset="0"/>
              </a:rPr>
              <a:t>Під час занять користуватися мобільними телефонами, ноутбуками, планшетами та іншими персональними гаджетами можна у випадку навчальної необхідності та за попереднього узгодження з викладачем.</a:t>
            </a:r>
            <a:endParaRPr kumimoji="0" lang="uk-UA" sz="700" b="0" i="0" u="none" strike="noStrike" cap="none" normalizeH="0" baseline="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smtClean="0">
                <a:ln>
                  <a:noFill/>
                </a:ln>
                <a:solidFill>
                  <a:srgbClr val="002060"/>
                </a:solidFill>
                <a:effectLst/>
                <a:latin typeface="Times New Roman" pitchFamily="18" charset="0"/>
                <a:ea typeface="MS Mincho" pitchFamily="49" charset="-128"/>
                <a:cs typeface="Times New Roman" pitchFamily="18" charset="0"/>
              </a:rPr>
              <a:t>Комунікація</a:t>
            </a:r>
            <a:endParaRPr kumimoji="0" lang="uk-UA" sz="1200" b="0" i="1" u="none" strike="noStrike" cap="none" normalizeH="0" baseline="0" smtClean="0">
              <a:ln>
                <a:noFill/>
              </a:ln>
              <a:solidFill>
                <a:srgbClr val="002060"/>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200" b="0" i="1" u="none" strike="noStrike" cap="none" normalizeH="0" baseline="0" smtClean="0">
                <a:ln>
                  <a:noFill/>
                </a:ln>
                <a:solidFill>
                  <a:srgbClr val="002060"/>
                </a:solidFill>
                <a:effectLst/>
                <a:latin typeface="Times New Roman" pitchFamily="18" charset="0"/>
                <a:ea typeface="MS Mincho" pitchFamily="49" charset="-128"/>
                <a:cs typeface="Times New Roman" pitchFamily="18" charset="0"/>
              </a:rPr>
              <a:t>Комунікація викладача зі студентами здійснюється через електронну пошту, Moodle, на консультаціях на кафедрі згідно графіку. На письмові запити студентів викладач відповідатиме протягом трьох робочих днів. У письмовому запиті необхідно обов’язково вказувати повне прізвище, ім’я, номер групи. Письмовий запит повинен бути сформульований коректно та лаконічно.</a:t>
            </a:r>
            <a:r>
              <a:rPr kumimoji="0" lang="uk-UA" sz="700" b="0" i="0" u="none" strike="noStrike" cap="none" normalizeH="0" baseline="0" smtClean="0">
                <a:ln>
                  <a:noFill/>
                </a:ln>
                <a:solidFill>
                  <a:srgbClr val="002060"/>
                </a:solidFill>
                <a:effectLst/>
                <a:latin typeface="Arial" pitchFamily="34" charset="0"/>
                <a:cs typeface="Arial" pitchFamily="34" charset="0"/>
              </a:rPr>
              <a:t> </a:t>
            </a:r>
            <a:endParaRPr kumimoji="0" lang="uk-UA" sz="1800" b="0" i="0" u="none" strike="noStrike" cap="none" normalizeH="0" baseline="0" smtClean="0">
              <a:ln>
                <a:noFill/>
              </a:ln>
              <a:solidFill>
                <a:srgbClr val="002060"/>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smtClean="0"/>
              <a:t>ОПИС КУРСУ</a:t>
            </a:r>
            <a:endParaRPr/>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2</a:t>
            </a:fld>
            <a:endParaRPr/>
          </a:p>
        </p:txBody>
      </p:sp>
      <p:sp>
        <p:nvSpPr>
          <p:cNvPr id="193" name="Google Shape;193;p12"/>
          <p:cNvSpPr txBox="1">
            <a:spLocks noGrp="1"/>
          </p:cNvSpPr>
          <p:nvPr>
            <p:ph type="body" idx="1"/>
          </p:nvPr>
        </p:nvSpPr>
        <p:spPr>
          <a:xfrm>
            <a:off x="0" y="1357304"/>
            <a:ext cx="8429684" cy="3071834"/>
          </a:xfrm>
          <a:prstGeom prst="rect">
            <a:avLst/>
          </a:prstGeom>
        </p:spPr>
        <p:txBody>
          <a:bodyPr spcFirstLastPara="1" wrap="square" lIns="91425" tIns="91425" rIns="91425" bIns="91425" anchor="t" anchorCtr="0">
            <a:noAutofit/>
          </a:bodyPr>
          <a:lstStyle/>
          <a:p>
            <a:pPr algn="just">
              <a:lnSpc>
                <a:spcPct val="150000"/>
              </a:lnSpc>
              <a:buNone/>
            </a:pPr>
            <a:r>
              <a:rPr lang="uk-UA" b="1" i="1" smtClean="0"/>
              <a:t>	Метою навчальної </a:t>
            </a:r>
            <a:r>
              <a:rPr lang="uk-UA" b="1" i="1" smtClean="0"/>
              <a:t>дисципліни «Фінансовий екаунтинг та фінансова звітність</a:t>
            </a:r>
            <a:r>
              <a:rPr lang="uk-UA" b="1" i="1" smtClean="0"/>
              <a:t>» </a:t>
            </a:r>
            <a:r>
              <a:rPr lang="uk-UA" smtClean="0"/>
              <a:t>є формування у студентів системи знань про порядок надання користувачам (як правило, зовнішнім) повної, правдивої та своєчасної інформації про фінансовий стан, результати діяльності та рух грошових коштів на підприємстві., що дасть їм змогу опанувати вміння робити професійні судження, оцінювати всебічно суттєвість подій, аналізувати операції та фінансовий стан підприємства</a:t>
            </a:r>
            <a:r>
              <a:rPr lang="uk-UA" smtClean="0"/>
              <a:t>. </a:t>
            </a:r>
            <a:endParaRPr lang="uk-UA" smtClean="0"/>
          </a:p>
          <a:p>
            <a:pPr marL="0" lvl="0" indent="0" algn="l" rtl="0">
              <a:lnSpc>
                <a:spcPct val="150000"/>
              </a:lnSpc>
              <a:spcBef>
                <a:spcPts val="600"/>
              </a:spcBef>
              <a:spcAft>
                <a:spcPts val="0"/>
              </a:spcAft>
              <a:buClr>
                <a:schemeClr val="dk1"/>
              </a:buClr>
              <a:buSzPts val="1100"/>
              <a:buFont typeface="Arial"/>
              <a:buNone/>
            </a:pPr>
            <a:endParaRPr/>
          </a:p>
          <a:p>
            <a:pPr marL="0" lvl="0" indent="0" algn="l" rtl="0">
              <a:lnSpc>
                <a:spcPct val="150000"/>
              </a:lnSpc>
              <a:spcBef>
                <a:spcPts val="600"/>
              </a:spcBef>
              <a:spcAft>
                <a:spcPts val="1000"/>
              </a:spcAft>
              <a:buNone/>
            </a:pPr>
            <a:endParaRPr sz="3600"/>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i="1" smtClean="0"/>
              <a:t>Яким вимогам сучасного ринку праці відповідає  цей курс?</a:t>
            </a:r>
            <a:endParaRPr/>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3</a:t>
            </a:fld>
            <a:endParaRPr/>
          </a:p>
        </p:txBody>
      </p:sp>
      <p:sp>
        <p:nvSpPr>
          <p:cNvPr id="193" name="Google Shape;193;p12"/>
          <p:cNvSpPr txBox="1">
            <a:spLocks noGrp="1"/>
          </p:cNvSpPr>
          <p:nvPr>
            <p:ph type="body" idx="1"/>
          </p:nvPr>
        </p:nvSpPr>
        <p:spPr>
          <a:xfrm>
            <a:off x="214282" y="1357304"/>
            <a:ext cx="8643998" cy="3286148"/>
          </a:xfrm>
          <a:prstGeom prst="rect">
            <a:avLst/>
          </a:prstGeom>
        </p:spPr>
        <p:txBody>
          <a:bodyPr spcFirstLastPara="1" wrap="square" lIns="91425" tIns="91425" rIns="91425" bIns="91425" anchor="t" anchorCtr="0">
            <a:noAutofit/>
          </a:bodyPr>
          <a:lstStyle/>
          <a:p>
            <a:pPr marL="0" indent="0" algn="just">
              <a:buNone/>
            </a:pPr>
            <a:r>
              <a:rPr lang="uk-UA" sz="1600" smtClean="0">
                <a:solidFill>
                  <a:srgbClr val="002060"/>
                </a:solidFill>
              </a:rPr>
              <a:t>Сучасний ринок праці висуває високі вимоги до фахівців освітньої програми «Фінанси і кредит», зокрема щодо отримання знань з основ фінансового екаунтингу; засвоєння змісту фінансової звітності та принципів її складання; опанування механізму державного регулювання фінансового екаунтингу в Україні; визначення порядку організації системи фінансового екаунтингу на підприємстві; визначення порядку розрахунку ефективної ставки відсотка та нарахування амортизації премії та дисконту за інвестиціями, що утримуються до погашення; оволодіння знаннями про склад і зміст статей власного капіталу; засвоєння знань про визначення зобов'язання, умови визнання, порядок оцінки зобов'язання; опанування принципів і критеріїв визнання доходу та витрат та методики відображення податків у фінансовій звітності підприємств. </a:t>
            </a:r>
          </a:p>
          <a:p>
            <a:pPr marL="0" indent="0" algn="just">
              <a:spcBef>
                <a:spcPts val="1800"/>
              </a:spcBef>
              <a:buNone/>
            </a:pPr>
            <a:r>
              <a:rPr lang="en-US" sz="1600" smtClean="0">
                <a:solidFill>
                  <a:srgbClr val="002060"/>
                </a:solidFill>
              </a:rPr>
              <a:t>Цей курс спрямований на досягнення </a:t>
            </a:r>
            <a:r>
              <a:rPr lang="en-US" sz="1600" smtClean="0">
                <a:solidFill>
                  <a:srgbClr val="002060"/>
                </a:solidFill>
              </a:rPr>
              <a:t>студентами високого рівня компетенцій щодо цих питань, а тому є підґрунтям для успішної професійної діяльності фахівця.</a:t>
            </a:r>
            <a:endParaRPr sz="2800">
              <a:solidFill>
                <a:srgbClr val="002060"/>
              </a:solidFill>
            </a:endParaRPr>
          </a:p>
        </p:txBody>
      </p:sp>
      <p:grpSp>
        <p:nvGrpSpPr>
          <p:cNvPr id="2"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smtClean="0"/>
              <a:t>ОЧІКУВАНІ РЕЗУЛЬТАТИ НАВЧАННЯ</a:t>
            </a:r>
            <a:endParaRPr/>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4</a:t>
            </a:fld>
            <a:endParaRPr/>
          </a:p>
        </p:txBody>
      </p:sp>
      <p:sp>
        <p:nvSpPr>
          <p:cNvPr id="193" name="Google Shape;193;p12"/>
          <p:cNvSpPr txBox="1">
            <a:spLocks noGrp="1"/>
          </p:cNvSpPr>
          <p:nvPr>
            <p:ph type="body" idx="1"/>
          </p:nvPr>
        </p:nvSpPr>
        <p:spPr>
          <a:xfrm>
            <a:off x="142844" y="1285866"/>
            <a:ext cx="8572560" cy="3071834"/>
          </a:xfrm>
          <a:prstGeom prst="rect">
            <a:avLst/>
          </a:prstGeom>
        </p:spPr>
        <p:txBody>
          <a:bodyPr spcFirstLastPara="1" wrap="square" lIns="91425" tIns="91425" rIns="91425" bIns="91425" anchor="t" anchorCtr="0">
            <a:noAutofit/>
          </a:bodyPr>
          <a:lstStyle/>
          <a:p>
            <a:pPr>
              <a:spcBef>
                <a:spcPts val="400"/>
              </a:spcBef>
              <a:buNone/>
            </a:pPr>
            <a:r>
              <a:rPr lang="uk-UA" sz="1600" b="1" smtClean="0">
                <a:solidFill>
                  <a:srgbClr val="002060"/>
                </a:solidFill>
              </a:rPr>
              <a:t>У разі успішного завершення курсу студент </a:t>
            </a:r>
            <a:r>
              <a:rPr lang="uk-UA" sz="1600" b="1" u="sng" smtClean="0">
                <a:solidFill>
                  <a:srgbClr val="002060"/>
                </a:solidFill>
              </a:rPr>
              <a:t>зможе</a:t>
            </a:r>
            <a:r>
              <a:rPr lang="uk-UA" sz="1600" b="1" smtClean="0">
                <a:solidFill>
                  <a:srgbClr val="002060"/>
                </a:solidFill>
              </a:rPr>
              <a:t>:</a:t>
            </a:r>
            <a:endParaRPr lang="uk-UA" sz="1600" smtClean="0">
              <a:solidFill>
                <a:srgbClr val="002060"/>
              </a:solidFill>
            </a:endParaRPr>
          </a:p>
          <a:p>
            <a:pPr>
              <a:spcBef>
                <a:spcPts val="400"/>
              </a:spcBef>
            </a:pPr>
            <a:r>
              <a:rPr lang="uk-UA" sz="1600" smtClean="0">
                <a:solidFill>
                  <a:srgbClr val="002060"/>
                </a:solidFill>
              </a:rPr>
              <a:t>аналізувати </a:t>
            </a:r>
            <a:r>
              <a:rPr lang="uk-UA" sz="1600" smtClean="0">
                <a:solidFill>
                  <a:srgbClr val="002060"/>
                </a:solidFill>
              </a:rPr>
              <a:t>використання основних засобів підприємством та його нематеріальні активи;</a:t>
            </a:r>
          </a:p>
          <a:p>
            <a:pPr>
              <a:spcBef>
                <a:spcPts val="400"/>
              </a:spcBef>
            </a:pPr>
            <a:r>
              <a:rPr lang="uk-UA" sz="1600" smtClean="0">
                <a:solidFill>
                  <a:srgbClr val="002060"/>
                </a:solidFill>
              </a:rPr>
              <a:t>використовувати </a:t>
            </a:r>
            <a:r>
              <a:rPr lang="uk-UA" sz="1600" smtClean="0">
                <a:solidFill>
                  <a:srgbClr val="002060"/>
                </a:solidFill>
              </a:rPr>
              <a:t>облікову інформацію про запаси при прийнятті управлінських рішень;</a:t>
            </a:r>
          </a:p>
          <a:p>
            <a:pPr>
              <a:spcBef>
                <a:spcPts val="400"/>
              </a:spcBef>
            </a:pPr>
            <a:r>
              <a:rPr lang="uk-UA" sz="1600" smtClean="0">
                <a:solidFill>
                  <a:srgbClr val="002060"/>
                </a:solidFill>
              </a:rPr>
              <a:t>визначати </a:t>
            </a:r>
            <a:r>
              <a:rPr lang="uk-UA" sz="1600" smtClean="0">
                <a:solidFill>
                  <a:srgbClr val="002060"/>
                </a:solidFill>
              </a:rPr>
              <a:t>та інтерпретувати аналітичні показники щодо фінансових активів з метою прийняття управлінських рішень;</a:t>
            </a:r>
          </a:p>
          <a:p>
            <a:pPr>
              <a:spcBef>
                <a:spcPts val="400"/>
              </a:spcBef>
            </a:pPr>
            <a:r>
              <a:rPr lang="uk-UA" sz="1600" smtClean="0">
                <a:solidFill>
                  <a:srgbClr val="002060"/>
                </a:solidFill>
              </a:rPr>
              <a:t>аналізувати </a:t>
            </a:r>
            <a:r>
              <a:rPr lang="uk-UA" sz="1600" smtClean="0">
                <a:solidFill>
                  <a:srgbClr val="002060"/>
                </a:solidFill>
              </a:rPr>
              <a:t>прибутковість власного капіталу за даними фінансової звітності;</a:t>
            </a:r>
          </a:p>
          <a:p>
            <a:pPr>
              <a:spcBef>
                <a:spcPts val="400"/>
              </a:spcBef>
            </a:pPr>
            <a:r>
              <a:rPr lang="uk-UA" sz="1600" smtClean="0">
                <a:solidFill>
                  <a:srgbClr val="002060"/>
                </a:solidFill>
              </a:rPr>
              <a:t>класифікувати </a:t>
            </a:r>
            <a:r>
              <a:rPr lang="uk-UA" sz="1600" smtClean="0">
                <a:solidFill>
                  <a:srgbClr val="002060"/>
                </a:solidFill>
              </a:rPr>
              <a:t>фінансові інструменти з метою фінансового екаунтингу; </a:t>
            </a:r>
          </a:p>
          <a:p>
            <a:pPr>
              <a:spcBef>
                <a:spcPts val="400"/>
              </a:spcBef>
            </a:pPr>
            <a:r>
              <a:rPr lang="uk-UA" sz="1600" smtClean="0">
                <a:solidFill>
                  <a:srgbClr val="002060"/>
                </a:solidFill>
              </a:rPr>
              <a:t>здійснювати </a:t>
            </a:r>
            <a:r>
              <a:rPr lang="uk-UA" sz="1600" smtClean="0">
                <a:solidFill>
                  <a:srgbClr val="002060"/>
                </a:solidFill>
              </a:rPr>
              <a:t>оцінку фінансових інструментів;</a:t>
            </a:r>
          </a:p>
          <a:p>
            <a:pPr>
              <a:spcBef>
                <a:spcPts val="400"/>
              </a:spcBef>
            </a:pPr>
            <a:r>
              <a:rPr lang="uk-UA" sz="1600" smtClean="0">
                <a:solidFill>
                  <a:srgbClr val="002060"/>
                </a:solidFill>
              </a:rPr>
              <a:t>аналізувати </a:t>
            </a:r>
            <a:r>
              <a:rPr lang="uk-UA" sz="1600" smtClean="0">
                <a:solidFill>
                  <a:srgbClr val="002060"/>
                </a:solidFill>
              </a:rPr>
              <a:t>доходи та витрати підприємства;</a:t>
            </a:r>
          </a:p>
          <a:p>
            <a:pPr>
              <a:spcBef>
                <a:spcPts val="400"/>
              </a:spcBef>
            </a:pPr>
            <a:r>
              <a:rPr lang="uk-UA" sz="1600" smtClean="0">
                <a:solidFill>
                  <a:srgbClr val="002060"/>
                </a:solidFill>
              </a:rPr>
              <a:t>аналізувати </a:t>
            </a:r>
            <a:r>
              <a:rPr lang="uk-UA" sz="1600" smtClean="0">
                <a:solidFill>
                  <a:srgbClr val="002060"/>
                </a:solidFill>
              </a:rPr>
              <a:t>стан розрахунків з бюджетом за податками та іншими обов'язковими платежами;</a:t>
            </a:r>
          </a:p>
          <a:p>
            <a:pPr>
              <a:spcBef>
                <a:spcPts val="400"/>
              </a:spcBef>
            </a:pPr>
            <a:r>
              <a:rPr lang="uk-UA" sz="1600" smtClean="0">
                <a:solidFill>
                  <a:srgbClr val="002060"/>
                </a:solidFill>
              </a:rPr>
              <a:t>складати </a:t>
            </a:r>
            <a:r>
              <a:rPr lang="uk-UA" sz="1600" smtClean="0">
                <a:solidFill>
                  <a:srgbClr val="002060"/>
                </a:solidFill>
              </a:rPr>
              <a:t>квартальні та річні фінансові звіти;</a:t>
            </a:r>
          </a:p>
          <a:p>
            <a:pPr>
              <a:spcBef>
                <a:spcPts val="400"/>
              </a:spcBef>
            </a:pPr>
            <a:r>
              <a:rPr lang="uk-UA" sz="1600" smtClean="0">
                <a:solidFill>
                  <a:srgbClr val="002060"/>
                </a:solidFill>
              </a:rPr>
              <a:t>аналізувати </a:t>
            </a:r>
            <a:r>
              <a:rPr lang="uk-UA" sz="1600" smtClean="0">
                <a:solidFill>
                  <a:srgbClr val="002060"/>
                </a:solidFill>
              </a:rPr>
              <a:t>фінансову звітність підприємств різного розміру.</a:t>
            </a:r>
          </a:p>
        </p:txBody>
      </p:sp>
      <p:grpSp>
        <p:nvGrpSpPr>
          <p:cNvPr id="2"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23"/>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uk-UA" smtClean="0"/>
              <a:t>СИСТЕМА НАКОПИЧЕННЯ БАЛІВ</a:t>
            </a:r>
            <a:endParaRPr/>
          </a:p>
        </p:txBody>
      </p:sp>
      <p:sp>
        <p:nvSpPr>
          <p:cNvPr id="343" name="Google Shape;343;p23"/>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5</a:t>
            </a:fld>
            <a:endParaRPr/>
          </a:p>
        </p:txBody>
      </p:sp>
      <p:grpSp>
        <p:nvGrpSpPr>
          <p:cNvPr id="344" name="Google Shape;344;p23"/>
          <p:cNvGrpSpPr/>
          <p:nvPr/>
        </p:nvGrpSpPr>
        <p:grpSpPr>
          <a:xfrm>
            <a:off x="307844" y="634299"/>
            <a:ext cx="318264" cy="282756"/>
            <a:chOff x="5292575" y="3681900"/>
            <a:chExt cx="420150" cy="373275"/>
          </a:xfrm>
        </p:grpSpPr>
        <p:sp>
          <p:nvSpPr>
            <p:cNvPr id="345" name="Google Shape;345;p23"/>
            <p:cNvSpPr/>
            <p:nvPr/>
          </p:nvSpPr>
          <p:spPr>
            <a:xfrm>
              <a:off x="5292575" y="3706875"/>
              <a:ext cx="420150" cy="266700"/>
            </a:xfrm>
            <a:custGeom>
              <a:avLst/>
              <a:gdLst/>
              <a:ahLst/>
              <a:cxnLst/>
              <a:rect l="l" t="t" r="r" b="b"/>
              <a:pathLst>
                <a:path w="16806" h="10668" fill="none" extrusionOk="0">
                  <a:moveTo>
                    <a:pt x="16319" y="0"/>
                  </a:moveTo>
                  <a:lnTo>
                    <a:pt x="488" y="0"/>
                  </a:lnTo>
                  <a:lnTo>
                    <a:pt x="488" y="0"/>
                  </a:lnTo>
                  <a:lnTo>
                    <a:pt x="390" y="0"/>
                  </a:lnTo>
                  <a:lnTo>
                    <a:pt x="293" y="25"/>
                  </a:lnTo>
                  <a:lnTo>
                    <a:pt x="196" y="73"/>
                  </a:lnTo>
                  <a:lnTo>
                    <a:pt x="123" y="146"/>
                  </a:lnTo>
                  <a:lnTo>
                    <a:pt x="74" y="219"/>
                  </a:lnTo>
                  <a:lnTo>
                    <a:pt x="25" y="292"/>
                  </a:lnTo>
                  <a:lnTo>
                    <a:pt x="1" y="390"/>
                  </a:lnTo>
                  <a:lnTo>
                    <a:pt x="1" y="487"/>
                  </a:lnTo>
                  <a:lnTo>
                    <a:pt x="1" y="10181"/>
                  </a:lnTo>
                  <a:lnTo>
                    <a:pt x="1" y="10181"/>
                  </a:lnTo>
                  <a:lnTo>
                    <a:pt x="1" y="10278"/>
                  </a:lnTo>
                  <a:lnTo>
                    <a:pt x="25" y="10375"/>
                  </a:lnTo>
                  <a:lnTo>
                    <a:pt x="74" y="10448"/>
                  </a:lnTo>
                  <a:lnTo>
                    <a:pt x="123" y="10522"/>
                  </a:lnTo>
                  <a:lnTo>
                    <a:pt x="196" y="10570"/>
                  </a:lnTo>
                  <a:lnTo>
                    <a:pt x="293" y="10619"/>
                  </a:lnTo>
                  <a:lnTo>
                    <a:pt x="390" y="10643"/>
                  </a:lnTo>
                  <a:lnTo>
                    <a:pt x="488" y="10668"/>
                  </a:lnTo>
                  <a:lnTo>
                    <a:pt x="16319" y="10668"/>
                  </a:lnTo>
                  <a:lnTo>
                    <a:pt x="16319" y="10668"/>
                  </a:lnTo>
                  <a:lnTo>
                    <a:pt x="16416" y="10643"/>
                  </a:lnTo>
                  <a:lnTo>
                    <a:pt x="16513" y="10619"/>
                  </a:lnTo>
                  <a:lnTo>
                    <a:pt x="16611" y="10570"/>
                  </a:lnTo>
                  <a:lnTo>
                    <a:pt x="16684" y="10522"/>
                  </a:lnTo>
                  <a:lnTo>
                    <a:pt x="16733" y="10448"/>
                  </a:lnTo>
                  <a:lnTo>
                    <a:pt x="16781" y="10375"/>
                  </a:lnTo>
                  <a:lnTo>
                    <a:pt x="16806" y="10278"/>
                  </a:lnTo>
                  <a:lnTo>
                    <a:pt x="16806" y="10181"/>
                  </a:lnTo>
                  <a:lnTo>
                    <a:pt x="16806" y="487"/>
                  </a:lnTo>
                  <a:lnTo>
                    <a:pt x="16806" y="487"/>
                  </a:lnTo>
                  <a:lnTo>
                    <a:pt x="16806" y="390"/>
                  </a:lnTo>
                  <a:lnTo>
                    <a:pt x="16781" y="292"/>
                  </a:lnTo>
                  <a:lnTo>
                    <a:pt x="16733" y="219"/>
                  </a:lnTo>
                  <a:lnTo>
                    <a:pt x="16684" y="146"/>
                  </a:lnTo>
                  <a:lnTo>
                    <a:pt x="16611" y="73"/>
                  </a:lnTo>
                  <a:lnTo>
                    <a:pt x="16513" y="25"/>
                  </a:lnTo>
                  <a:lnTo>
                    <a:pt x="16416" y="0"/>
                  </a:lnTo>
                  <a:lnTo>
                    <a:pt x="16319" y="0"/>
                  </a:lnTo>
                  <a:lnTo>
                    <a:pt x="16319" y="0"/>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23"/>
            <p:cNvSpPr/>
            <p:nvPr/>
          </p:nvSpPr>
          <p:spPr>
            <a:xfrm>
              <a:off x="5490475" y="3681900"/>
              <a:ext cx="24375" cy="25000"/>
            </a:xfrm>
            <a:custGeom>
              <a:avLst/>
              <a:gdLst/>
              <a:ahLst/>
              <a:cxnLst/>
              <a:rect l="l" t="t" r="r" b="b"/>
              <a:pathLst>
                <a:path w="975" h="1000" fill="none" extrusionOk="0">
                  <a:moveTo>
                    <a:pt x="974" y="999"/>
                  </a:moveTo>
                  <a:lnTo>
                    <a:pt x="974" y="488"/>
                  </a:lnTo>
                  <a:lnTo>
                    <a:pt x="974" y="488"/>
                  </a:lnTo>
                  <a:lnTo>
                    <a:pt x="974" y="390"/>
                  </a:lnTo>
                  <a:lnTo>
                    <a:pt x="926" y="293"/>
                  </a:lnTo>
                  <a:lnTo>
                    <a:pt x="901" y="220"/>
                  </a:lnTo>
                  <a:lnTo>
                    <a:pt x="828" y="147"/>
                  </a:lnTo>
                  <a:lnTo>
                    <a:pt x="755" y="74"/>
                  </a:lnTo>
                  <a:lnTo>
                    <a:pt x="682" y="49"/>
                  </a:lnTo>
                  <a:lnTo>
                    <a:pt x="585" y="1"/>
                  </a:lnTo>
                  <a:lnTo>
                    <a:pt x="487" y="1"/>
                  </a:lnTo>
                  <a:lnTo>
                    <a:pt x="487" y="1"/>
                  </a:lnTo>
                  <a:lnTo>
                    <a:pt x="390" y="1"/>
                  </a:lnTo>
                  <a:lnTo>
                    <a:pt x="292" y="49"/>
                  </a:lnTo>
                  <a:lnTo>
                    <a:pt x="219" y="74"/>
                  </a:lnTo>
                  <a:lnTo>
                    <a:pt x="146" y="147"/>
                  </a:lnTo>
                  <a:lnTo>
                    <a:pt x="73" y="220"/>
                  </a:lnTo>
                  <a:lnTo>
                    <a:pt x="49" y="293"/>
                  </a:lnTo>
                  <a:lnTo>
                    <a:pt x="0" y="390"/>
                  </a:lnTo>
                  <a:lnTo>
                    <a:pt x="0" y="488"/>
                  </a:lnTo>
                  <a:lnTo>
                    <a:pt x="0" y="999"/>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3"/>
            <p:cNvSpPr/>
            <p:nvPr/>
          </p:nvSpPr>
          <p:spPr>
            <a:xfrm>
              <a:off x="5358350" y="3973550"/>
              <a:ext cx="60900" cy="81625"/>
            </a:xfrm>
            <a:custGeom>
              <a:avLst/>
              <a:gdLst/>
              <a:ahLst/>
              <a:cxnLst/>
              <a:rect l="l" t="t" r="r" b="b"/>
              <a:pathLst>
                <a:path w="2436" h="3265" fill="none" extrusionOk="0">
                  <a:moveTo>
                    <a:pt x="1340" y="1"/>
                  </a:moveTo>
                  <a:lnTo>
                    <a:pt x="49" y="2558"/>
                  </a:lnTo>
                  <a:lnTo>
                    <a:pt x="49" y="2558"/>
                  </a:lnTo>
                  <a:lnTo>
                    <a:pt x="24" y="2631"/>
                  </a:lnTo>
                  <a:lnTo>
                    <a:pt x="0" y="2728"/>
                  </a:lnTo>
                  <a:lnTo>
                    <a:pt x="0" y="2826"/>
                  </a:lnTo>
                  <a:lnTo>
                    <a:pt x="24" y="2923"/>
                  </a:lnTo>
                  <a:lnTo>
                    <a:pt x="73" y="2996"/>
                  </a:lnTo>
                  <a:lnTo>
                    <a:pt x="122" y="3094"/>
                  </a:lnTo>
                  <a:lnTo>
                    <a:pt x="195" y="3142"/>
                  </a:lnTo>
                  <a:lnTo>
                    <a:pt x="268" y="3215"/>
                  </a:lnTo>
                  <a:lnTo>
                    <a:pt x="268" y="3215"/>
                  </a:lnTo>
                  <a:lnTo>
                    <a:pt x="390" y="3240"/>
                  </a:lnTo>
                  <a:lnTo>
                    <a:pt x="487" y="3264"/>
                  </a:lnTo>
                  <a:lnTo>
                    <a:pt x="487" y="3264"/>
                  </a:lnTo>
                  <a:lnTo>
                    <a:pt x="633" y="3240"/>
                  </a:lnTo>
                  <a:lnTo>
                    <a:pt x="755" y="3191"/>
                  </a:lnTo>
                  <a:lnTo>
                    <a:pt x="853" y="3094"/>
                  </a:lnTo>
                  <a:lnTo>
                    <a:pt x="926" y="2996"/>
                  </a:lnTo>
                  <a:lnTo>
                    <a:pt x="2436"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23"/>
            <p:cNvSpPr/>
            <p:nvPr/>
          </p:nvSpPr>
          <p:spPr>
            <a:xfrm>
              <a:off x="5586050" y="3973550"/>
              <a:ext cx="60925" cy="81625"/>
            </a:xfrm>
            <a:custGeom>
              <a:avLst/>
              <a:gdLst/>
              <a:ahLst/>
              <a:cxnLst/>
              <a:rect l="l" t="t" r="r" b="b"/>
              <a:pathLst>
                <a:path w="2437" h="3265" fill="none" extrusionOk="0">
                  <a:moveTo>
                    <a:pt x="1" y="1"/>
                  </a:moveTo>
                  <a:lnTo>
                    <a:pt x="1511" y="2996"/>
                  </a:lnTo>
                  <a:lnTo>
                    <a:pt x="1511" y="2996"/>
                  </a:lnTo>
                  <a:lnTo>
                    <a:pt x="1584" y="3094"/>
                  </a:lnTo>
                  <a:lnTo>
                    <a:pt x="1681" y="3191"/>
                  </a:lnTo>
                  <a:lnTo>
                    <a:pt x="1803" y="3240"/>
                  </a:lnTo>
                  <a:lnTo>
                    <a:pt x="1949" y="3264"/>
                  </a:lnTo>
                  <a:lnTo>
                    <a:pt x="1949" y="3264"/>
                  </a:lnTo>
                  <a:lnTo>
                    <a:pt x="2047" y="3240"/>
                  </a:lnTo>
                  <a:lnTo>
                    <a:pt x="2168" y="3215"/>
                  </a:lnTo>
                  <a:lnTo>
                    <a:pt x="2168" y="3215"/>
                  </a:lnTo>
                  <a:lnTo>
                    <a:pt x="2241" y="3142"/>
                  </a:lnTo>
                  <a:lnTo>
                    <a:pt x="2315" y="3094"/>
                  </a:lnTo>
                  <a:lnTo>
                    <a:pt x="2363" y="2996"/>
                  </a:lnTo>
                  <a:lnTo>
                    <a:pt x="2412" y="2923"/>
                  </a:lnTo>
                  <a:lnTo>
                    <a:pt x="2436" y="2826"/>
                  </a:lnTo>
                  <a:lnTo>
                    <a:pt x="2436" y="2728"/>
                  </a:lnTo>
                  <a:lnTo>
                    <a:pt x="2412" y="2631"/>
                  </a:lnTo>
                  <a:lnTo>
                    <a:pt x="2388" y="2558"/>
                  </a:lnTo>
                  <a:lnTo>
                    <a:pt x="1097"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23"/>
            <p:cNvSpPr/>
            <p:nvPr/>
          </p:nvSpPr>
          <p:spPr>
            <a:xfrm>
              <a:off x="5316925" y="3731225"/>
              <a:ext cx="371450" cy="218000"/>
            </a:xfrm>
            <a:custGeom>
              <a:avLst/>
              <a:gdLst/>
              <a:ahLst/>
              <a:cxnLst/>
              <a:rect l="l" t="t" r="r" b="b"/>
              <a:pathLst>
                <a:path w="14858" h="8720" fill="none" extrusionOk="0">
                  <a:moveTo>
                    <a:pt x="1" y="0"/>
                  </a:moveTo>
                  <a:lnTo>
                    <a:pt x="1" y="8719"/>
                  </a:lnTo>
                  <a:lnTo>
                    <a:pt x="14857" y="8719"/>
                  </a:lnTo>
                  <a:lnTo>
                    <a:pt x="14857" y="0"/>
                  </a:lnTo>
                  <a:lnTo>
                    <a:pt x="1" y="0"/>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23"/>
            <p:cNvSpPr/>
            <p:nvPr/>
          </p:nvSpPr>
          <p:spPr>
            <a:xfrm>
              <a:off x="5380250" y="3784800"/>
              <a:ext cx="230200" cy="115725"/>
            </a:xfrm>
            <a:custGeom>
              <a:avLst/>
              <a:gdLst/>
              <a:ahLst/>
              <a:cxnLst/>
              <a:rect l="l" t="t" r="r" b="b"/>
              <a:pathLst>
                <a:path w="9208" h="4629" fill="none" extrusionOk="0">
                  <a:moveTo>
                    <a:pt x="9207" y="1"/>
                  </a:moveTo>
                  <a:lnTo>
                    <a:pt x="5213" y="3995"/>
                  </a:lnTo>
                  <a:lnTo>
                    <a:pt x="5213" y="3995"/>
                  </a:lnTo>
                  <a:lnTo>
                    <a:pt x="5140" y="4044"/>
                  </a:lnTo>
                  <a:lnTo>
                    <a:pt x="5067" y="4092"/>
                  </a:lnTo>
                  <a:lnTo>
                    <a:pt x="4969" y="4117"/>
                  </a:lnTo>
                  <a:lnTo>
                    <a:pt x="4872" y="4141"/>
                  </a:lnTo>
                  <a:lnTo>
                    <a:pt x="4774" y="4117"/>
                  </a:lnTo>
                  <a:lnTo>
                    <a:pt x="4677" y="4092"/>
                  </a:lnTo>
                  <a:lnTo>
                    <a:pt x="4604" y="4044"/>
                  </a:lnTo>
                  <a:lnTo>
                    <a:pt x="4531" y="3995"/>
                  </a:lnTo>
                  <a:lnTo>
                    <a:pt x="2582" y="2046"/>
                  </a:lnTo>
                  <a:lnTo>
                    <a:pt x="1" y="4628"/>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23"/>
            <p:cNvSpPr/>
            <p:nvPr/>
          </p:nvSpPr>
          <p:spPr>
            <a:xfrm>
              <a:off x="5547700" y="3779925"/>
              <a:ext cx="68825" cy="68825"/>
            </a:xfrm>
            <a:custGeom>
              <a:avLst/>
              <a:gdLst/>
              <a:ahLst/>
              <a:cxnLst/>
              <a:rect l="l" t="t" r="r" b="b"/>
              <a:pathLst>
                <a:path w="2753" h="2753" fill="none" extrusionOk="0">
                  <a:moveTo>
                    <a:pt x="0" y="1"/>
                  </a:moveTo>
                  <a:lnTo>
                    <a:pt x="2265" y="1"/>
                  </a:lnTo>
                  <a:lnTo>
                    <a:pt x="2265" y="1"/>
                  </a:lnTo>
                  <a:lnTo>
                    <a:pt x="2363" y="1"/>
                  </a:lnTo>
                  <a:lnTo>
                    <a:pt x="2460" y="25"/>
                  </a:lnTo>
                  <a:lnTo>
                    <a:pt x="2533" y="74"/>
                  </a:lnTo>
                  <a:lnTo>
                    <a:pt x="2606" y="147"/>
                  </a:lnTo>
                  <a:lnTo>
                    <a:pt x="2680" y="220"/>
                  </a:lnTo>
                  <a:lnTo>
                    <a:pt x="2728" y="293"/>
                  </a:lnTo>
                  <a:lnTo>
                    <a:pt x="2753" y="390"/>
                  </a:lnTo>
                  <a:lnTo>
                    <a:pt x="2753" y="488"/>
                  </a:lnTo>
                  <a:lnTo>
                    <a:pt x="2753" y="275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aphicFrame>
        <p:nvGraphicFramePr>
          <p:cNvPr id="14" name="Таблица 13"/>
          <p:cNvGraphicFramePr>
            <a:graphicFrameLocks noGrp="1"/>
          </p:cNvGraphicFramePr>
          <p:nvPr/>
        </p:nvGraphicFramePr>
        <p:xfrm>
          <a:off x="785786" y="1357304"/>
          <a:ext cx="6500858" cy="3258358"/>
        </p:xfrm>
        <a:graphic>
          <a:graphicData uri="http://schemas.openxmlformats.org/drawingml/2006/table">
            <a:tbl>
              <a:tblPr/>
              <a:tblGrid>
                <a:gridCol w="1516546"/>
                <a:gridCol w="1914496"/>
                <a:gridCol w="1914496"/>
                <a:gridCol w="1155320"/>
              </a:tblGrid>
              <a:tr h="487770">
                <a:tc gridSpan="2">
                  <a:txBody>
                    <a:bodyPr/>
                    <a:lstStyle/>
                    <a:p>
                      <a:pPr algn="ctr">
                        <a:spcAft>
                          <a:spcPts val="0"/>
                        </a:spcAft>
                      </a:pPr>
                      <a:r>
                        <a:rPr lang="uk-UA" sz="1100" b="1">
                          <a:latin typeface="Times New Roman"/>
                          <a:ea typeface="MS Mincho"/>
                          <a:cs typeface="Times New Roman"/>
                        </a:rPr>
                        <a:t>Контрольний захід</a:t>
                      </a:r>
                      <a:endParaRPr lang="uk-UA" sz="1100">
                        <a:latin typeface="Times New Roman"/>
                        <a:ea typeface="MS Mincho"/>
                        <a:cs typeface="Times New Roman"/>
                      </a:endParaRPr>
                    </a:p>
                  </a:txBody>
                  <a:tcPr marL="60971" marR="609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a:txBody>
                    <a:bodyPr/>
                    <a:lstStyle/>
                    <a:p>
                      <a:pPr algn="ctr">
                        <a:spcAft>
                          <a:spcPts val="0"/>
                        </a:spcAft>
                      </a:pPr>
                      <a:r>
                        <a:rPr lang="uk-UA" sz="1100" b="1">
                          <a:latin typeface="Times New Roman"/>
                          <a:ea typeface="MS Mincho"/>
                          <a:cs typeface="Times New Roman"/>
                        </a:rPr>
                        <a:t>Термін виконання</a:t>
                      </a:r>
                      <a:endParaRPr lang="uk-UA" sz="1100">
                        <a:latin typeface="Times New Roman"/>
                        <a:ea typeface="MS Mincho"/>
                        <a:cs typeface="Times New Roman"/>
                      </a:endParaRPr>
                    </a:p>
                  </a:txBody>
                  <a:tcPr marL="60971" marR="609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100" b="1">
                          <a:latin typeface="Times New Roman"/>
                          <a:ea typeface="MS Mincho"/>
                          <a:cs typeface="Times New Roman"/>
                        </a:rPr>
                        <a:t>% від загальної оцінки</a:t>
                      </a:r>
                      <a:endParaRPr lang="uk-UA" sz="1100">
                        <a:latin typeface="Times New Roman"/>
                        <a:ea typeface="MS Mincho"/>
                        <a:cs typeface="Times New Roman"/>
                      </a:endParaRPr>
                    </a:p>
                  </a:txBody>
                  <a:tcPr marL="60971" marR="609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478">
                <a:tc gridSpan="2">
                  <a:txBody>
                    <a:bodyPr/>
                    <a:lstStyle/>
                    <a:p>
                      <a:pPr>
                        <a:spcAft>
                          <a:spcPts val="0"/>
                        </a:spcAft>
                      </a:pPr>
                      <a:r>
                        <a:rPr lang="uk-UA" sz="1100" b="1">
                          <a:latin typeface="Times New Roman"/>
                          <a:ea typeface="MS Mincho"/>
                          <a:cs typeface="Times New Roman"/>
                        </a:rPr>
                        <a:t>Поточний контроль (max 60%)</a:t>
                      </a: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a:txBody>
                    <a:bodyPr/>
                    <a:lstStyle/>
                    <a:p>
                      <a:pPr>
                        <a:spcAft>
                          <a:spcPts val="0"/>
                        </a:spcAft>
                      </a:pP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010">
                <a:tc rowSpan="2">
                  <a:txBody>
                    <a:bodyPr/>
                    <a:lstStyle/>
                    <a:p>
                      <a:pPr algn="l">
                        <a:spcAft>
                          <a:spcPts val="0"/>
                        </a:spcAft>
                      </a:pPr>
                      <a:r>
                        <a:rPr lang="uk-UA" sz="1100" i="1">
                          <a:latin typeface="Times New Roman"/>
                          <a:ea typeface="MS Mincho"/>
                          <a:cs typeface="Times New Roman"/>
                        </a:rPr>
                        <a:t>Змістовий модуль 1 (розділ 1)</a:t>
                      </a: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i="1">
                          <a:latin typeface="Times New Roman"/>
                          <a:ea typeface="MS Mincho"/>
                          <a:cs typeface="Times New Roman"/>
                        </a:rPr>
                        <a:t>Опитування</a:t>
                      </a: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i="1">
                          <a:latin typeface="Times New Roman"/>
                          <a:ea typeface="MS Mincho"/>
                          <a:cs typeface="Times New Roman"/>
                        </a:rPr>
                        <a:t>Практичне заняття №1</a:t>
                      </a: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100">
                          <a:latin typeface="Times New Roman"/>
                          <a:ea typeface="MS Mincho"/>
                          <a:cs typeface="Times New Roman"/>
                        </a:rPr>
                        <a:t>4</a:t>
                      </a: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590">
                <a:tc vMerge="1">
                  <a:txBody>
                    <a:bodyPr/>
                    <a:lstStyle/>
                    <a:p>
                      <a:endParaRPr lang="uk-UA"/>
                    </a:p>
                  </a:txBody>
                  <a:tcPr/>
                </a:tc>
                <a:tc>
                  <a:txBody>
                    <a:bodyPr/>
                    <a:lstStyle/>
                    <a:p>
                      <a:pPr algn="just">
                        <a:spcAft>
                          <a:spcPts val="0"/>
                        </a:spcAft>
                      </a:pPr>
                      <a:r>
                        <a:rPr lang="uk-UA" sz="1100" i="1">
                          <a:latin typeface="Times New Roman"/>
                          <a:ea typeface="MS Mincho"/>
                          <a:cs typeface="Times New Roman"/>
                        </a:rPr>
                        <a:t>Розв’язання задач</a:t>
                      </a: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i="1">
                          <a:latin typeface="Times New Roman"/>
                          <a:ea typeface="MS Mincho"/>
                          <a:cs typeface="Times New Roman"/>
                        </a:rPr>
                        <a:t>Практичне заняття №1</a:t>
                      </a: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100">
                          <a:latin typeface="Times New Roman"/>
                          <a:ea typeface="MS Mincho"/>
                          <a:cs typeface="Times New Roman"/>
                        </a:rPr>
                        <a:t>4</a:t>
                      </a: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71">
                <a:tc rowSpan="5">
                  <a:txBody>
                    <a:bodyPr/>
                    <a:lstStyle/>
                    <a:p>
                      <a:pPr algn="l">
                        <a:spcAft>
                          <a:spcPts val="0"/>
                        </a:spcAft>
                      </a:pPr>
                      <a:r>
                        <a:rPr lang="uk-UA" sz="1100" i="1">
                          <a:latin typeface="Times New Roman"/>
                          <a:ea typeface="MS Mincho"/>
                          <a:cs typeface="Times New Roman"/>
                        </a:rPr>
                        <a:t>Змістовий модуль 2 (розділ 2)</a:t>
                      </a: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i="1">
                          <a:latin typeface="Times New Roman"/>
                          <a:ea typeface="MS Mincho"/>
                          <a:cs typeface="Times New Roman"/>
                        </a:rPr>
                        <a:t>Опитування</a:t>
                      </a: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i="1">
                          <a:latin typeface="Times New Roman"/>
                          <a:ea typeface="MS Mincho"/>
                          <a:cs typeface="Times New Roman"/>
                        </a:rPr>
                        <a:t>Практичне заняття №2</a:t>
                      </a: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100">
                          <a:latin typeface="Times New Roman"/>
                          <a:ea typeface="MS Mincho"/>
                          <a:cs typeface="Times New Roman"/>
                        </a:rPr>
                        <a:t>4</a:t>
                      </a: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71">
                <a:tc vMerge="1">
                  <a:txBody>
                    <a:bodyPr/>
                    <a:lstStyle/>
                    <a:p>
                      <a:endParaRPr lang="uk-UA"/>
                    </a:p>
                  </a:txBody>
                  <a:tcPr/>
                </a:tc>
                <a:tc>
                  <a:txBody>
                    <a:bodyPr/>
                    <a:lstStyle/>
                    <a:p>
                      <a:pPr algn="just">
                        <a:spcAft>
                          <a:spcPts val="0"/>
                        </a:spcAft>
                      </a:pPr>
                      <a:r>
                        <a:rPr lang="uk-UA" sz="1100" i="1">
                          <a:latin typeface="Times New Roman"/>
                          <a:ea typeface="MS Mincho"/>
                          <a:cs typeface="Times New Roman"/>
                        </a:rPr>
                        <a:t>Розв’язання задач</a:t>
                      </a: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i="1">
                          <a:latin typeface="Times New Roman"/>
                          <a:ea typeface="MS Mincho"/>
                          <a:cs typeface="Times New Roman"/>
                        </a:rPr>
                        <a:t>Практичне заняття №2</a:t>
                      </a: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100">
                          <a:latin typeface="Times New Roman"/>
                          <a:ea typeface="MS Mincho"/>
                          <a:cs typeface="Times New Roman"/>
                        </a:rPr>
                        <a:t>4</a:t>
                      </a: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71">
                <a:tc vMerge="1">
                  <a:txBody>
                    <a:bodyPr/>
                    <a:lstStyle/>
                    <a:p>
                      <a:endParaRPr lang="uk-UA"/>
                    </a:p>
                  </a:txBody>
                  <a:tcPr/>
                </a:tc>
                <a:tc>
                  <a:txBody>
                    <a:bodyPr/>
                    <a:lstStyle/>
                    <a:p>
                      <a:pPr algn="just">
                        <a:spcAft>
                          <a:spcPts val="0"/>
                        </a:spcAft>
                      </a:pPr>
                      <a:r>
                        <a:rPr lang="uk-UA" sz="1100" i="1">
                          <a:latin typeface="Times New Roman"/>
                          <a:ea typeface="MS Mincho"/>
                          <a:cs typeface="Times New Roman"/>
                        </a:rPr>
                        <a:t>Опитування</a:t>
                      </a: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i="1">
                          <a:latin typeface="Times New Roman"/>
                          <a:ea typeface="MS Mincho"/>
                          <a:cs typeface="Times New Roman"/>
                        </a:rPr>
                        <a:t>Практичне заняття №3</a:t>
                      </a: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100">
                          <a:latin typeface="Times New Roman"/>
                          <a:ea typeface="MS Mincho"/>
                          <a:cs typeface="Times New Roman"/>
                        </a:rPr>
                        <a:t>4</a:t>
                      </a: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494">
                <a:tc vMerge="1">
                  <a:txBody>
                    <a:bodyPr/>
                    <a:lstStyle/>
                    <a:p>
                      <a:endParaRPr lang="uk-UA"/>
                    </a:p>
                  </a:txBody>
                  <a:tcPr/>
                </a:tc>
                <a:tc>
                  <a:txBody>
                    <a:bodyPr/>
                    <a:lstStyle/>
                    <a:p>
                      <a:pPr algn="just">
                        <a:spcAft>
                          <a:spcPts val="0"/>
                        </a:spcAft>
                      </a:pPr>
                      <a:r>
                        <a:rPr lang="uk-UA" sz="1100" i="1">
                          <a:latin typeface="Times New Roman"/>
                          <a:ea typeface="MS Mincho"/>
                          <a:cs typeface="Times New Roman"/>
                        </a:rPr>
                        <a:t>Розв’язання задач</a:t>
                      </a: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i="1">
                          <a:latin typeface="Times New Roman"/>
                          <a:ea typeface="MS Mincho"/>
                          <a:cs typeface="Times New Roman"/>
                        </a:rPr>
                        <a:t>Практичне заняття №3</a:t>
                      </a: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100">
                          <a:latin typeface="Times New Roman"/>
                          <a:ea typeface="MS Mincho"/>
                          <a:cs typeface="Times New Roman"/>
                        </a:rPr>
                        <a:t>4</a:t>
                      </a: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284">
                <a:tc vMerge="1">
                  <a:txBody>
                    <a:bodyPr/>
                    <a:lstStyle/>
                    <a:p>
                      <a:endParaRPr lang="uk-UA"/>
                    </a:p>
                  </a:txBody>
                  <a:tcPr/>
                </a:tc>
                <a:tc>
                  <a:txBody>
                    <a:bodyPr/>
                    <a:lstStyle/>
                    <a:p>
                      <a:pPr algn="just">
                        <a:spcAft>
                          <a:spcPts val="0"/>
                        </a:spcAft>
                      </a:pPr>
                      <a:r>
                        <a:rPr lang="uk-UA" sz="1100" i="1">
                          <a:latin typeface="Times New Roman"/>
                          <a:ea typeface="MS Mincho"/>
                          <a:cs typeface="Times New Roman"/>
                        </a:rPr>
                        <a:t>Тестування в moodle</a:t>
                      </a: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i="1">
                          <a:latin typeface="Times New Roman"/>
                          <a:ea typeface="MS Mincho"/>
                          <a:cs typeface="Times New Roman"/>
                        </a:rPr>
                        <a:t>Практичне заняття №3</a:t>
                      </a: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100">
                          <a:latin typeface="Times New Roman"/>
                          <a:ea typeface="MS Mincho"/>
                          <a:cs typeface="Times New Roman"/>
                        </a:rPr>
                        <a:t>10</a:t>
                      </a: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77">
                <a:tc rowSpan="2">
                  <a:txBody>
                    <a:bodyPr/>
                    <a:lstStyle/>
                    <a:p>
                      <a:pPr algn="l">
                        <a:spcAft>
                          <a:spcPts val="0"/>
                        </a:spcAft>
                      </a:pPr>
                      <a:r>
                        <a:rPr lang="uk-UA" sz="1100" i="1">
                          <a:latin typeface="Times New Roman"/>
                          <a:ea typeface="MS Mincho"/>
                          <a:cs typeface="Times New Roman"/>
                        </a:rPr>
                        <a:t>Змістовий модуль 3 (розділ 3)</a:t>
                      </a: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i="1">
                          <a:latin typeface="Times New Roman"/>
                          <a:ea typeface="MS Mincho"/>
                          <a:cs typeface="Times New Roman"/>
                        </a:rPr>
                        <a:t>Опитування</a:t>
                      </a: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i="1">
                          <a:latin typeface="Times New Roman"/>
                          <a:ea typeface="MS Mincho"/>
                          <a:cs typeface="Times New Roman"/>
                        </a:rPr>
                        <a:t>Практичне заняття №4</a:t>
                      </a: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100">
                          <a:latin typeface="Times New Roman"/>
                          <a:ea typeface="MS Mincho"/>
                          <a:cs typeface="Times New Roman"/>
                        </a:rPr>
                        <a:t>4</a:t>
                      </a: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590">
                <a:tc vMerge="1">
                  <a:txBody>
                    <a:bodyPr/>
                    <a:lstStyle/>
                    <a:p>
                      <a:endParaRPr lang="uk-UA"/>
                    </a:p>
                  </a:txBody>
                  <a:tcPr/>
                </a:tc>
                <a:tc>
                  <a:txBody>
                    <a:bodyPr/>
                    <a:lstStyle/>
                    <a:p>
                      <a:pPr algn="just">
                        <a:spcAft>
                          <a:spcPts val="0"/>
                        </a:spcAft>
                      </a:pPr>
                      <a:r>
                        <a:rPr lang="uk-UA" sz="1100" i="1">
                          <a:latin typeface="Times New Roman"/>
                          <a:ea typeface="MS Mincho"/>
                          <a:cs typeface="Times New Roman"/>
                        </a:rPr>
                        <a:t>Розв’язання задач</a:t>
                      </a: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i="1">
                          <a:latin typeface="Times New Roman"/>
                          <a:ea typeface="MS Mincho"/>
                          <a:cs typeface="Times New Roman"/>
                        </a:rPr>
                        <a:t>Практичне заняття №4</a:t>
                      </a: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100">
                          <a:latin typeface="Times New Roman"/>
                          <a:ea typeface="MS Mincho"/>
                          <a:cs typeface="Times New Roman"/>
                        </a:rPr>
                        <a:t>4</a:t>
                      </a: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590">
                <a:tc rowSpan="3">
                  <a:txBody>
                    <a:bodyPr/>
                    <a:lstStyle/>
                    <a:p>
                      <a:pPr algn="l">
                        <a:spcAft>
                          <a:spcPts val="0"/>
                        </a:spcAft>
                      </a:pPr>
                      <a:r>
                        <a:rPr lang="uk-UA" sz="1100" i="1">
                          <a:latin typeface="Times New Roman"/>
                          <a:ea typeface="MS Mincho"/>
                          <a:cs typeface="Times New Roman"/>
                        </a:rPr>
                        <a:t>Змістовий модуль 4 (розділ 4)</a:t>
                      </a: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i="1">
                          <a:latin typeface="Times New Roman"/>
                          <a:ea typeface="MS Mincho"/>
                          <a:cs typeface="Times New Roman"/>
                        </a:rPr>
                        <a:t>Опитування</a:t>
                      </a: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i="1">
                          <a:latin typeface="Times New Roman"/>
                          <a:ea typeface="MS Mincho"/>
                          <a:cs typeface="Times New Roman"/>
                        </a:rPr>
                        <a:t>Практичне заняття №5</a:t>
                      </a: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100">
                          <a:latin typeface="Times New Roman"/>
                          <a:ea typeface="MS Mincho"/>
                          <a:cs typeface="Times New Roman"/>
                        </a:rPr>
                        <a:t>4</a:t>
                      </a: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590">
                <a:tc vMerge="1">
                  <a:txBody>
                    <a:bodyPr/>
                    <a:lstStyle/>
                    <a:p>
                      <a:endParaRPr lang="uk-UA"/>
                    </a:p>
                  </a:txBody>
                  <a:tcPr/>
                </a:tc>
                <a:tc>
                  <a:txBody>
                    <a:bodyPr/>
                    <a:lstStyle/>
                    <a:p>
                      <a:pPr algn="just">
                        <a:spcAft>
                          <a:spcPts val="0"/>
                        </a:spcAft>
                      </a:pPr>
                      <a:r>
                        <a:rPr lang="uk-UA" sz="1100" i="1">
                          <a:latin typeface="Times New Roman"/>
                          <a:ea typeface="MS Mincho"/>
                          <a:cs typeface="Times New Roman"/>
                        </a:rPr>
                        <a:t>Розв’язання задач</a:t>
                      </a: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i="1">
                          <a:latin typeface="Times New Roman"/>
                          <a:ea typeface="MS Mincho"/>
                          <a:cs typeface="Times New Roman"/>
                        </a:rPr>
                        <a:t>Практичне заняття №5</a:t>
                      </a: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100">
                          <a:latin typeface="Times New Roman"/>
                          <a:ea typeface="MS Mincho"/>
                          <a:cs typeface="Times New Roman"/>
                        </a:rPr>
                        <a:t>4</a:t>
                      </a: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590">
                <a:tc vMerge="1">
                  <a:txBody>
                    <a:bodyPr/>
                    <a:lstStyle/>
                    <a:p>
                      <a:endParaRPr lang="uk-UA"/>
                    </a:p>
                  </a:txBody>
                  <a:tcPr/>
                </a:tc>
                <a:tc>
                  <a:txBody>
                    <a:bodyPr/>
                    <a:lstStyle/>
                    <a:p>
                      <a:pPr algn="just">
                        <a:spcAft>
                          <a:spcPts val="0"/>
                        </a:spcAft>
                      </a:pPr>
                      <a:r>
                        <a:rPr lang="uk-UA" sz="1100" i="1">
                          <a:latin typeface="Times New Roman"/>
                          <a:ea typeface="MS Mincho"/>
                          <a:cs typeface="Times New Roman"/>
                        </a:rPr>
                        <a:t>Тестування в moodle</a:t>
                      </a: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i="1">
                          <a:latin typeface="Times New Roman"/>
                          <a:ea typeface="MS Mincho"/>
                          <a:cs typeface="Times New Roman"/>
                        </a:rPr>
                        <a:t>Практичне заняття №5</a:t>
                      </a: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100">
                          <a:latin typeface="Times New Roman"/>
                          <a:ea typeface="MS Mincho"/>
                          <a:cs typeface="Times New Roman"/>
                        </a:rPr>
                        <a:t>10</a:t>
                      </a: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478">
                <a:tc gridSpan="2">
                  <a:txBody>
                    <a:bodyPr/>
                    <a:lstStyle/>
                    <a:p>
                      <a:pPr algn="just">
                        <a:spcAft>
                          <a:spcPts val="0"/>
                        </a:spcAft>
                      </a:pPr>
                      <a:r>
                        <a:rPr lang="uk-UA" sz="1100" b="1">
                          <a:latin typeface="Times New Roman"/>
                          <a:ea typeface="MS Mincho"/>
                          <a:cs typeface="Times New Roman"/>
                        </a:rPr>
                        <a:t>Підсумковий контроль (max 40%)</a:t>
                      </a: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a:txBody>
                    <a:bodyPr/>
                    <a:lstStyle/>
                    <a:p>
                      <a:pPr algn="just">
                        <a:spcAft>
                          <a:spcPts val="0"/>
                        </a:spcAft>
                      </a:pP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100">
                          <a:latin typeface="Times New Roman"/>
                          <a:ea typeface="MS Mincho"/>
                          <a:cs typeface="Times New Roman"/>
                        </a:rPr>
                        <a:t>40</a:t>
                      </a: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478">
                <a:tc gridSpan="2">
                  <a:txBody>
                    <a:bodyPr/>
                    <a:lstStyle/>
                    <a:p>
                      <a:pPr algn="just">
                        <a:spcAft>
                          <a:spcPts val="0"/>
                        </a:spcAft>
                      </a:pPr>
                      <a:r>
                        <a:rPr lang="uk-UA" sz="1100" i="1">
                          <a:latin typeface="Times New Roman"/>
                          <a:ea typeface="MS Mincho"/>
                          <a:cs typeface="Times New Roman"/>
                        </a:rPr>
                        <a:t>Залік</a:t>
                      </a: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a:txBody>
                    <a:bodyPr/>
                    <a:lstStyle/>
                    <a:p>
                      <a:pPr algn="just">
                        <a:spcAft>
                          <a:spcPts val="0"/>
                        </a:spcAft>
                      </a:pP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157">
                <a:tc gridSpan="2">
                  <a:txBody>
                    <a:bodyPr/>
                    <a:lstStyle/>
                    <a:p>
                      <a:pPr algn="just">
                        <a:spcAft>
                          <a:spcPts val="0"/>
                        </a:spcAft>
                      </a:pPr>
                      <a:r>
                        <a:rPr lang="uk-UA" sz="1100" b="1">
                          <a:latin typeface="Times New Roman"/>
                          <a:ea typeface="MS Mincho"/>
                          <a:cs typeface="Times New Roman"/>
                        </a:rPr>
                        <a:t>Разом </a:t>
                      </a: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a:txBody>
                    <a:bodyPr/>
                    <a:lstStyle/>
                    <a:p>
                      <a:pPr algn="just">
                        <a:spcAft>
                          <a:spcPts val="0"/>
                        </a:spcAft>
                      </a:pP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100" b="1">
                          <a:latin typeface="Times New Roman"/>
                          <a:ea typeface="MS Mincho"/>
                          <a:cs typeface="Times New Roman"/>
                        </a:rPr>
                        <a:t>100%</a:t>
                      </a:r>
                      <a:endParaRPr lang="uk-UA" sz="1100">
                        <a:latin typeface="Times New Roman"/>
                        <a:ea typeface="MS Mincho"/>
                        <a:cs typeface="Times New Roman"/>
                      </a:endParaRPr>
                    </a:p>
                  </a:txBody>
                  <a:tcPr marL="60971" marR="609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23"/>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uk-UA" smtClean="0"/>
              <a:t>СИСТЕМА НАКОПИЧЕННЯ БАЛІВ</a:t>
            </a:r>
            <a:endParaRPr/>
          </a:p>
        </p:txBody>
      </p:sp>
      <p:sp>
        <p:nvSpPr>
          <p:cNvPr id="343" name="Google Shape;343;p23"/>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6</a:t>
            </a:fld>
            <a:endParaRPr/>
          </a:p>
        </p:txBody>
      </p:sp>
      <p:grpSp>
        <p:nvGrpSpPr>
          <p:cNvPr id="2" name="Google Shape;344;p23"/>
          <p:cNvGrpSpPr/>
          <p:nvPr/>
        </p:nvGrpSpPr>
        <p:grpSpPr>
          <a:xfrm>
            <a:off x="307844" y="634299"/>
            <a:ext cx="318264" cy="282756"/>
            <a:chOff x="5292575" y="3681900"/>
            <a:chExt cx="420150" cy="373275"/>
          </a:xfrm>
        </p:grpSpPr>
        <p:sp>
          <p:nvSpPr>
            <p:cNvPr id="345" name="Google Shape;345;p23"/>
            <p:cNvSpPr/>
            <p:nvPr/>
          </p:nvSpPr>
          <p:spPr>
            <a:xfrm>
              <a:off x="5292575" y="3706875"/>
              <a:ext cx="420150" cy="266700"/>
            </a:xfrm>
            <a:custGeom>
              <a:avLst/>
              <a:gdLst/>
              <a:ahLst/>
              <a:cxnLst/>
              <a:rect l="l" t="t" r="r" b="b"/>
              <a:pathLst>
                <a:path w="16806" h="10668" fill="none" extrusionOk="0">
                  <a:moveTo>
                    <a:pt x="16319" y="0"/>
                  </a:moveTo>
                  <a:lnTo>
                    <a:pt x="488" y="0"/>
                  </a:lnTo>
                  <a:lnTo>
                    <a:pt x="488" y="0"/>
                  </a:lnTo>
                  <a:lnTo>
                    <a:pt x="390" y="0"/>
                  </a:lnTo>
                  <a:lnTo>
                    <a:pt x="293" y="25"/>
                  </a:lnTo>
                  <a:lnTo>
                    <a:pt x="196" y="73"/>
                  </a:lnTo>
                  <a:lnTo>
                    <a:pt x="123" y="146"/>
                  </a:lnTo>
                  <a:lnTo>
                    <a:pt x="74" y="219"/>
                  </a:lnTo>
                  <a:lnTo>
                    <a:pt x="25" y="292"/>
                  </a:lnTo>
                  <a:lnTo>
                    <a:pt x="1" y="390"/>
                  </a:lnTo>
                  <a:lnTo>
                    <a:pt x="1" y="487"/>
                  </a:lnTo>
                  <a:lnTo>
                    <a:pt x="1" y="10181"/>
                  </a:lnTo>
                  <a:lnTo>
                    <a:pt x="1" y="10181"/>
                  </a:lnTo>
                  <a:lnTo>
                    <a:pt x="1" y="10278"/>
                  </a:lnTo>
                  <a:lnTo>
                    <a:pt x="25" y="10375"/>
                  </a:lnTo>
                  <a:lnTo>
                    <a:pt x="74" y="10448"/>
                  </a:lnTo>
                  <a:lnTo>
                    <a:pt x="123" y="10522"/>
                  </a:lnTo>
                  <a:lnTo>
                    <a:pt x="196" y="10570"/>
                  </a:lnTo>
                  <a:lnTo>
                    <a:pt x="293" y="10619"/>
                  </a:lnTo>
                  <a:lnTo>
                    <a:pt x="390" y="10643"/>
                  </a:lnTo>
                  <a:lnTo>
                    <a:pt x="488" y="10668"/>
                  </a:lnTo>
                  <a:lnTo>
                    <a:pt x="16319" y="10668"/>
                  </a:lnTo>
                  <a:lnTo>
                    <a:pt x="16319" y="10668"/>
                  </a:lnTo>
                  <a:lnTo>
                    <a:pt x="16416" y="10643"/>
                  </a:lnTo>
                  <a:lnTo>
                    <a:pt x="16513" y="10619"/>
                  </a:lnTo>
                  <a:lnTo>
                    <a:pt x="16611" y="10570"/>
                  </a:lnTo>
                  <a:lnTo>
                    <a:pt x="16684" y="10522"/>
                  </a:lnTo>
                  <a:lnTo>
                    <a:pt x="16733" y="10448"/>
                  </a:lnTo>
                  <a:lnTo>
                    <a:pt x="16781" y="10375"/>
                  </a:lnTo>
                  <a:lnTo>
                    <a:pt x="16806" y="10278"/>
                  </a:lnTo>
                  <a:lnTo>
                    <a:pt x="16806" y="10181"/>
                  </a:lnTo>
                  <a:lnTo>
                    <a:pt x="16806" y="487"/>
                  </a:lnTo>
                  <a:lnTo>
                    <a:pt x="16806" y="487"/>
                  </a:lnTo>
                  <a:lnTo>
                    <a:pt x="16806" y="390"/>
                  </a:lnTo>
                  <a:lnTo>
                    <a:pt x="16781" y="292"/>
                  </a:lnTo>
                  <a:lnTo>
                    <a:pt x="16733" y="219"/>
                  </a:lnTo>
                  <a:lnTo>
                    <a:pt x="16684" y="146"/>
                  </a:lnTo>
                  <a:lnTo>
                    <a:pt x="16611" y="73"/>
                  </a:lnTo>
                  <a:lnTo>
                    <a:pt x="16513" y="25"/>
                  </a:lnTo>
                  <a:lnTo>
                    <a:pt x="16416" y="0"/>
                  </a:lnTo>
                  <a:lnTo>
                    <a:pt x="16319" y="0"/>
                  </a:lnTo>
                  <a:lnTo>
                    <a:pt x="16319" y="0"/>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23"/>
            <p:cNvSpPr/>
            <p:nvPr/>
          </p:nvSpPr>
          <p:spPr>
            <a:xfrm>
              <a:off x="5490475" y="3681900"/>
              <a:ext cx="24375" cy="25000"/>
            </a:xfrm>
            <a:custGeom>
              <a:avLst/>
              <a:gdLst/>
              <a:ahLst/>
              <a:cxnLst/>
              <a:rect l="l" t="t" r="r" b="b"/>
              <a:pathLst>
                <a:path w="975" h="1000" fill="none" extrusionOk="0">
                  <a:moveTo>
                    <a:pt x="974" y="999"/>
                  </a:moveTo>
                  <a:lnTo>
                    <a:pt x="974" y="488"/>
                  </a:lnTo>
                  <a:lnTo>
                    <a:pt x="974" y="488"/>
                  </a:lnTo>
                  <a:lnTo>
                    <a:pt x="974" y="390"/>
                  </a:lnTo>
                  <a:lnTo>
                    <a:pt x="926" y="293"/>
                  </a:lnTo>
                  <a:lnTo>
                    <a:pt x="901" y="220"/>
                  </a:lnTo>
                  <a:lnTo>
                    <a:pt x="828" y="147"/>
                  </a:lnTo>
                  <a:lnTo>
                    <a:pt x="755" y="74"/>
                  </a:lnTo>
                  <a:lnTo>
                    <a:pt x="682" y="49"/>
                  </a:lnTo>
                  <a:lnTo>
                    <a:pt x="585" y="1"/>
                  </a:lnTo>
                  <a:lnTo>
                    <a:pt x="487" y="1"/>
                  </a:lnTo>
                  <a:lnTo>
                    <a:pt x="487" y="1"/>
                  </a:lnTo>
                  <a:lnTo>
                    <a:pt x="390" y="1"/>
                  </a:lnTo>
                  <a:lnTo>
                    <a:pt x="292" y="49"/>
                  </a:lnTo>
                  <a:lnTo>
                    <a:pt x="219" y="74"/>
                  </a:lnTo>
                  <a:lnTo>
                    <a:pt x="146" y="147"/>
                  </a:lnTo>
                  <a:lnTo>
                    <a:pt x="73" y="220"/>
                  </a:lnTo>
                  <a:lnTo>
                    <a:pt x="49" y="293"/>
                  </a:lnTo>
                  <a:lnTo>
                    <a:pt x="0" y="390"/>
                  </a:lnTo>
                  <a:lnTo>
                    <a:pt x="0" y="488"/>
                  </a:lnTo>
                  <a:lnTo>
                    <a:pt x="0" y="999"/>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3"/>
            <p:cNvSpPr/>
            <p:nvPr/>
          </p:nvSpPr>
          <p:spPr>
            <a:xfrm>
              <a:off x="5358350" y="3973550"/>
              <a:ext cx="60900" cy="81625"/>
            </a:xfrm>
            <a:custGeom>
              <a:avLst/>
              <a:gdLst/>
              <a:ahLst/>
              <a:cxnLst/>
              <a:rect l="l" t="t" r="r" b="b"/>
              <a:pathLst>
                <a:path w="2436" h="3265" fill="none" extrusionOk="0">
                  <a:moveTo>
                    <a:pt x="1340" y="1"/>
                  </a:moveTo>
                  <a:lnTo>
                    <a:pt x="49" y="2558"/>
                  </a:lnTo>
                  <a:lnTo>
                    <a:pt x="49" y="2558"/>
                  </a:lnTo>
                  <a:lnTo>
                    <a:pt x="24" y="2631"/>
                  </a:lnTo>
                  <a:lnTo>
                    <a:pt x="0" y="2728"/>
                  </a:lnTo>
                  <a:lnTo>
                    <a:pt x="0" y="2826"/>
                  </a:lnTo>
                  <a:lnTo>
                    <a:pt x="24" y="2923"/>
                  </a:lnTo>
                  <a:lnTo>
                    <a:pt x="73" y="2996"/>
                  </a:lnTo>
                  <a:lnTo>
                    <a:pt x="122" y="3094"/>
                  </a:lnTo>
                  <a:lnTo>
                    <a:pt x="195" y="3142"/>
                  </a:lnTo>
                  <a:lnTo>
                    <a:pt x="268" y="3215"/>
                  </a:lnTo>
                  <a:lnTo>
                    <a:pt x="268" y="3215"/>
                  </a:lnTo>
                  <a:lnTo>
                    <a:pt x="390" y="3240"/>
                  </a:lnTo>
                  <a:lnTo>
                    <a:pt x="487" y="3264"/>
                  </a:lnTo>
                  <a:lnTo>
                    <a:pt x="487" y="3264"/>
                  </a:lnTo>
                  <a:lnTo>
                    <a:pt x="633" y="3240"/>
                  </a:lnTo>
                  <a:lnTo>
                    <a:pt x="755" y="3191"/>
                  </a:lnTo>
                  <a:lnTo>
                    <a:pt x="853" y="3094"/>
                  </a:lnTo>
                  <a:lnTo>
                    <a:pt x="926" y="2996"/>
                  </a:lnTo>
                  <a:lnTo>
                    <a:pt x="2436"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23"/>
            <p:cNvSpPr/>
            <p:nvPr/>
          </p:nvSpPr>
          <p:spPr>
            <a:xfrm>
              <a:off x="5586050" y="3973550"/>
              <a:ext cx="60925" cy="81625"/>
            </a:xfrm>
            <a:custGeom>
              <a:avLst/>
              <a:gdLst/>
              <a:ahLst/>
              <a:cxnLst/>
              <a:rect l="l" t="t" r="r" b="b"/>
              <a:pathLst>
                <a:path w="2437" h="3265" fill="none" extrusionOk="0">
                  <a:moveTo>
                    <a:pt x="1" y="1"/>
                  </a:moveTo>
                  <a:lnTo>
                    <a:pt x="1511" y="2996"/>
                  </a:lnTo>
                  <a:lnTo>
                    <a:pt x="1511" y="2996"/>
                  </a:lnTo>
                  <a:lnTo>
                    <a:pt x="1584" y="3094"/>
                  </a:lnTo>
                  <a:lnTo>
                    <a:pt x="1681" y="3191"/>
                  </a:lnTo>
                  <a:lnTo>
                    <a:pt x="1803" y="3240"/>
                  </a:lnTo>
                  <a:lnTo>
                    <a:pt x="1949" y="3264"/>
                  </a:lnTo>
                  <a:lnTo>
                    <a:pt x="1949" y="3264"/>
                  </a:lnTo>
                  <a:lnTo>
                    <a:pt x="2047" y="3240"/>
                  </a:lnTo>
                  <a:lnTo>
                    <a:pt x="2168" y="3215"/>
                  </a:lnTo>
                  <a:lnTo>
                    <a:pt x="2168" y="3215"/>
                  </a:lnTo>
                  <a:lnTo>
                    <a:pt x="2241" y="3142"/>
                  </a:lnTo>
                  <a:lnTo>
                    <a:pt x="2315" y="3094"/>
                  </a:lnTo>
                  <a:lnTo>
                    <a:pt x="2363" y="2996"/>
                  </a:lnTo>
                  <a:lnTo>
                    <a:pt x="2412" y="2923"/>
                  </a:lnTo>
                  <a:lnTo>
                    <a:pt x="2436" y="2826"/>
                  </a:lnTo>
                  <a:lnTo>
                    <a:pt x="2436" y="2728"/>
                  </a:lnTo>
                  <a:lnTo>
                    <a:pt x="2412" y="2631"/>
                  </a:lnTo>
                  <a:lnTo>
                    <a:pt x="2388" y="2558"/>
                  </a:lnTo>
                  <a:lnTo>
                    <a:pt x="1097"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23"/>
            <p:cNvSpPr/>
            <p:nvPr/>
          </p:nvSpPr>
          <p:spPr>
            <a:xfrm>
              <a:off x="5316925" y="3731225"/>
              <a:ext cx="371450" cy="218000"/>
            </a:xfrm>
            <a:custGeom>
              <a:avLst/>
              <a:gdLst/>
              <a:ahLst/>
              <a:cxnLst/>
              <a:rect l="l" t="t" r="r" b="b"/>
              <a:pathLst>
                <a:path w="14858" h="8720" fill="none" extrusionOk="0">
                  <a:moveTo>
                    <a:pt x="1" y="0"/>
                  </a:moveTo>
                  <a:lnTo>
                    <a:pt x="1" y="8719"/>
                  </a:lnTo>
                  <a:lnTo>
                    <a:pt x="14857" y="8719"/>
                  </a:lnTo>
                  <a:lnTo>
                    <a:pt x="14857" y="0"/>
                  </a:lnTo>
                  <a:lnTo>
                    <a:pt x="1" y="0"/>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23"/>
            <p:cNvSpPr/>
            <p:nvPr/>
          </p:nvSpPr>
          <p:spPr>
            <a:xfrm>
              <a:off x="5380250" y="3784800"/>
              <a:ext cx="230200" cy="115725"/>
            </a:xfrm>
            <a:custGeom>
              <a:avLst/>
              <a:gdLst/>
              <a:ahLst/>
              <a:cxnLst/>
              <a:rect l="l" t="t" r="r" b="b"/>
              <a:pathLst>
                <a:path w="9208" h="4629" fill="none" extrusionOk="0">
                  <a:moveTo>
                    <a:pt x="9207" y="1"/>
                  </a:moveTo>
                  <a:lnTo>
                    <a:pt x="5213" y="3995"/>
                  </a:lnTo>
                  <a:lnTo>
                    <a:pt x="5213" y="3995"/>
                  </a:lnTo>
                  <a:lnTo>
                    <a:pt x="5140" y="4044"/>
                  </a:lnTo>
                  <a:lnTo>
                    <a:pt x="5067" y="4092"/>
                  </a:lnTo>
                  <a:lnTo>
                    <a:pt x="4969" y="4117"/>
                  </a:lnTo>
                  <a:lnTo>
                    <a:pt x="4872" y="4141"/>
                  </a:lnTo>
                  <a:lnTo>
                    <a:pt x="4774" y="4117"/>
                  </a:lnTo>
                  <a:lnTo>
                    <a:pt x="4677" y="4092"/>
                  </a:lnTo>
                  <a:lnTo>
                    <a:pt x="4604" y="4044"/>
                  </a:lnTo>
                  <a:lnTo>
                    <a:pt x="4531" y="3995"/>
                  </a:lnTo>
                  <a:lnTo>
                    <a:pt x="2582" y="2046"/>
                  </a:lnTo>
                  <a:lnTo>
                    <a:pt x="1" y="4628"/>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23"/>
            <p:cNvSpPr/>
            <p:nvPr/>
          </p:nvSpPr>
          <p:spPr>
            <a:xfrm>
              <a:off x="5547700" y="3779925"/>
              <a:ext cx="68825" cy="68825"/>
            </a:xfrm>
            <a:custGeom>
              <a:avLst/>
              <a:gdLst/>
              <a:ahLst/>
              <a:cxnLst/>
              <a:rect l="l" t="t" r="r" b="b"/>
              <a:pathLst>
                <a:path w="2753" h="2753" fill="none" extrusionOk="0">
                  <a:moveTo>
                    <a:pt x="0" y="1"/>
                  </a:moveTo>
                  <a:lnTo>
                    <a:pt x="2265" y="1"/>
                  </a:lnTo>
                  <a:lnTo>
                    <a:pt x="2265" y="1"/>
                  </a:lnTo>
                  <a:lnTo>
                    <a:pt x="2363" y="1"/>
                  </a:lnTo>
                  <a:lnTo>
                    <a:pt x="2460" y="25"/>
                  </a:lnTo>
                  <a:lnTo>
                    <a:pt x="2533" y="74"/>
                  </a:lnTo>
                  <a:lnTo>
                    <a:pt x="2606" y="147"/>
                  </a:lnTo>
                  <a:lnTo>
                    <a:pt x="2680" y="220"/>
                  </a:lnTo>
                  <a:lnTo>
                    <a:pt x="2728" y="293"/>
                  </a:lnTo>
                  <a:lnTo>
                    <a:pt x="2753" y="390"/>
                  </a:lnTo>
                  <a:lnTo>
                    <a:pt x="2753" y="488"/>
                  </a:lnTo>
                  <a:lnTo>
                    <a:pt x="2753" y="275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9633" name="Rectangle 1"/>
          <p:cNvSpPr>
            <a:spLocks noChangeArrowheads="1"/>
          </p:cNvSpPr>
          <p:nvPr/>
        </p:nvSpPr>
        <p:spPr bwMode="auto">
          <a:xfrm>
            <a:off x="0" y="1214428"/>
            <a:ext cx="8929718" cy="38164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08000" marR="0" lvl="0" indent="450850" algn="l" defTabSz="914400" rtl="0" eaLnBrk="1" fontAlgn="base" latinLnBrk="0" hangingPunct="1">
              <a:lnSpc>
                <a:spcPct val="100000"/>
              </a:lnSpc>
              <a:spcBef>
                <a:spcPct val="0"/>
              </a:spcBef>
              <a:spcAft>
                <a:spcPct val="0"/>
              </a:spcAft>
              <a:buClrTx/>
              <a:buSzTx/>
              <a:buFontTx/>
              <a:buNone/>
              <a:tabLst>
                <a:tab pos="630238" algn="l"/>
              </a:tabLst>
            </a:pPr>
            <a:r>
              <a:rPr kumimoji="0" lang="uk-UA" sz="1100" b="1" i="1" u="sng" strike="noStrike" cap="none" normalizeH="0" baseline="0" smtClean="0">
                <a:ln>
                  <a:noFill/>
                </a:ln>
                <a:solidFill>
                  <a:srgbClr val="002060"/>
                </a:solidFill>
                <a:effectLst/>
                <a:latin typeface="Times New Roman" pitchFamily="18" charset="0"/>
                <a:ea typeface="MS Mincho" pitchFamily="49" charset="-128"/>
                <a:cs typeface="Times New Roman" pitchFamily="18" charset="0"/>
              </a:rPr>
              <a:t>Поточні контрольні заходи:</a:t>
            </a:r>
            <a:endParaRPr kumimoji="0" lang="uk-UA" sz="1100" b="0" i="0" u="none" strike="noStrike" cap="none" normalizeH="0" baseline="0" smtClean="0">
              <a:ln>
                <a:noFill/>
              </a:ln>
              <a:solidFill>
                <a:srgbClr val="002060"/>
              </a:solidFill>
              <a:effectLst/>
              <a:latin typeface="Arial" pitchFamily="34" charset="0"/>
              <a:cs typeface="Arial" pitchFamily="34" charset="0"/>
            </a:endParaRPr>
          </a:p>
          <a:p>
            <a:pPr marL="108000" marR="0" lvl="0" indent="450850" algn="l" defTabSz="914400" rtl="0" eaLnBrk="0" fontAlgn="base" latinLnBrk="0" hangingPunct="0">
              <a:lnSpc>
                <a:spcPct val="100000"/>
              </a:lnSpc>
              <a:spcBef>
                <a:spcPct val="0"/>
              </a:spcBef>
              <a:spcAft>
                <a:spcPct val="0"/>
              </a:spcAft>
              <a:buClrTx/>
              <a:buSzTx/>
              <a:buFontTx/>
              <a:buNone/>
              <a:tabLst>
                <a:tab pos="630238" algn="l"/>
              </a:tabLst>
            </a:pPr>
            <a:r>
              <a:rPr kumimoji="0" lang="uk-UA" sz="1100" b="1" i="1"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rPr>
              <a:t>У разі індивідуального опитування бали нараховуються за такою схемою: </a:t>
            </a:r>
            <a:endParaRPr kumimoji="0" lang="uk-UA" sz="1100" b="1" i="1" u="none" strike="noStrike" cap="none" normalizeH="0" baseline="0" smtClean="0">
              <a:ln>
                <a:noFill/>
              </a:ln>
              <a:solidFill>
                <a:srgbClr val="002060"/>
              </a:solidFill>
              <a:effectLst/>
              <a:latin typeface="Arial" pitchFamily="34" charset="0"/>
              <a:cs typeface="Arial" pitchFamily="34" charset="0"/>
            </a:endParaRPr>
          </a:p>
          <a:p>
            <a:pPr marL="180000" lvl="0">
              <a:buFont typeface="Arial" pitchFamily="34" charset="0"/>
              <a:buChar char="•"/>
            </a:pPr>
            <a:r>
              <a:rPr lang="uk-UA" sz="1100" smtClean="0">
                <a:solidFill>
                  <a:srgbClr val="002060"/>
                </a:solidFill>
                <a:latin typeface="Times New Roman" pitchFamily="18" charset="0"/>
                <a:ea typeface="Times New Roman" pitchFamily="18" charset="0"/>
                <a:cs typeface="Times New Roman" pitchFamily="18" charset="0"/>
              </a:rPr>
              <a:t> 4 </a:t>
            </a:r>
            <a:r>
              <a:rPr lang="uk-UA" sz="1100" smtClean="0">
                <a:solidFill>
                  <a:srgbClr val="002060"/>
                </a:solidFill>
                <a:latin typeface="Times New Roman" pitchFamily="18" charset="0"/>
                <a:ea typeface="Times New Roman" pitchFamily="18" charset="0"/>
                <a:cs typeface="Times New Roman" pitchFamily="18" charset="0"/>
              </a:rPr>
              <a:t>бали – відповідь відзначається повнотою виконання без допомоги викладача. Студент володіє узагальненими знаннями з предмета, аргументовано використовує їх у нестандартних ситуаціях; вміє застосовувати вивчений матеріал. Студент має системні, дієві здібності у навчальній діяльності, користується широким арсеналом засобів обґрунтування своєї думки, вирішує складні проблемні завдання; схильний до системно-наукового аналізу та прогнозування явищ; уміє ставити та розв’язувати проблеми.</a:t>
            </a:r>
          </a:p>
          <a:p>
            <a:pPr marL="180000" lvl="0">
              <a:buFont typeface="Arial" pitchFamily="34" charset="0"/>
              <a:buChar char="•"/>
            </a:pPr>
            <a:r>
              <a:rPr lang="uk-UA" sz="1100" smtClean="0">
                <a:solidFill>
                  <a:srgbClr val="002060"/>
                </a:solidFill>
                <a:latin typeface="Times New Roman" pitchFamily="18" charset="0"/>
                <a:ea typeface="Times New Roman" pitchFamily="18" charset="0"/>
                <a:cs typeface="Times New Roman" pitchFamily="18" charset="0"/>
              </a:rPr>
              <a:t> 3 </a:t>
            </a:r>
            <a:r>
              <a:rPr lang="uk-UA" sz="1100" smtClean="0">
                <a:solidFill>
                  <a:srgbClr val="002060"/>
                </a:solidFill>
                <a:latin typeface="Times New Roman" pitchFamily="18" charset="0"/>
                <a:ea typeface="Times New Roman" pitchFamily="18" charset="0"/>
                <a:cs typeface="Times New Roman" pitchFamily="18" charset="0"/>
              </a:rPr>
              <a:t>бали – відповідь і завдання відзначаються неповнотою виконання за консультацією викладача. З допомогою викладача здатен відтворювати логіку наукових положень; має фрагментарні навички в роботі з підручником, науковими джерелами; має стійкі навички роботи з конспектом, може самостійно оволодіти більшою частиною навчального матеріалу. Може аналізувати навчальний матеріал, порівнювати і робити висновки; відповідь його правильна, але недостатньо осмислена.</a:t>
            </a:r>
          </a:p>
          <a:p>
            <a:pPr marL="180000" lvl="0">
              <a:buFont typeface="Arial" pitchFamily="34" charset="0"/>
              <a:buChar char="•"/>
            </a:pPr>
            <a:r>
              <a:rPr lang="uk-UA" sz="1100" smtClean="0">
                <a:solidFill>
                  <a:srgbClr val="002060"/>
                </a:solidFill>
                <a:latin typeface="Times New Roman" pitchFamily="18" charset="0"/>
                <a:ea typeface="Times New Roman" pitchFamily="18" charset="0"/>
                <a:cs typeface="Times New Roman" pitchFamily="18" charset="0"/>
              </a:rPr>
              <a:t> 2 </a:t>
            </a:r>
            <a:r>
              <a:rPr lang="uk-UA" sz="1100" smtClean="0">
                <a:solidFill>
                  <a:srgbClr val="002060"/>
                </a:solidFill>
                <a:latin typeface="Times New Roman" pitchFamily="18" charset="0"/>
                <a:ea typeface="Times New Roman" pitchFamily="18" charset="0"/>
                <a:cs typeface="Times New Roman" pitchFamily="18" charset="0"/>
              </a:rPr>
              <a:t>бали – студент володіє матеріалом на початковому рівні, робить спроби аналізувати навчальний матеріал, порівнювати і робити висновки;</a:t>
            </a:r>
          </a:p>
          <a:p>
            <a:pPr marL="180000" lvl="0">
              <a:buFont typeface="Arial" pitchFamily="34" charset="0"/>
              <a:buChar char="•"/>
            </a:pPr>
            <a:r>
              <a:rPr lang="uk-UA" sz="1100" smtClean="0">
                <a:solidFill>
                  <a:srgbClr val="002060"/>
                </a:solidFill>
                <a:latin typeface="Times New Roman" pitchFamily="18" charset="0"/>
                <a:ea typeface="Times New Roman" pitchFamily="18" charset="0"/>
                <a:cs typeface="Times New Roman" pitchFamily="18" charset="0"/>
              </a:rPr>
              <a:t> 1 </a:t>
            </a:r>
            <a:r>
              <a:rPr lang="uk-UA" sz="1100" smtClean="0">
                <a:solidFill>
                  <a:srgbClr val="002060"/>
                </a:solidFill>
                <a:latin typeface="Times New Roman" pitchFamily="18" charset="0"/>
                <a:ea typeface="Times New Roman" pitchFamily="18" charset="0"/>
                <a:cs typeface="Times New Roman" pitchFamily="18" charset="0"/>
              </a:rPr>
              <a:t>бал – студент володіє матеріалом на початковому рівні (значну частину матеріалу засвоює на репродуктивному рівні).</a:t>
            </a:r>
          </a:p>
          <a:p>
            <a:pPr marL="108000" marR="0" lvl="0" indent="450850" algn="l" defTabSz="914400" rtl="0" eaLnBrk="0" fontAlgn="base" latinLnBrk="0" hangingPunct="0">
              <a:lnSpc>
                <a:spcPct val="100000"/>
              </a:lnSpc>
              <a:spcBef>
                <a:spcPct val="0"/>
              </a:spcBef>
              <a:spcAft>
                <a:spcPct val="0"/>
              </a:spcAft>
              <a:buClrTx/>
              <a:buSzTx/>
              <a:buFontTx/>
              <a:buNone/>
              <a:tabLst>
                <a:tab pos="630238" algn="l"/>
              </a:tabLst>
            </a:pPr>
            <a:r>
              <a:rPr kumimoji="0" lang="uk-UA" sz="1100" b="1" i="1"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rPr>
              <a:t>Оцінювання </a:t>
            </a:r>
            <a:r>
              <a:rPr kumimoji="0" lang="uk-UA" sz="1100" b="1" i="1"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rPr>
              <a:t>рівня практичних навичок при розв’язанні задач здійснюється за такою схемою:</a:t>
            </a:r>
            <a:endParaRPr kumimoji="0" lang="uk-UA" sz="1100" b="1" i="1" u="none" strike="noStrike" cap="none" normalizeH="0" baseline="0" smtClean="0">
              <a:ln>
                <a:noFill/>
              </a:ln>
              <a:solidFill>
                <a:srgbClr val="002060"/>
              </a:solidFill>
              <a:effectLst/>
              <a:latin typeface="Arial" pitchFamily="34" charset="0"/>
              <a:cs typeface="Arial" pitchFamily="34" charset="0"/>
            </a:endParaRPr>
          </a:p>
          <a:p>
            <a:pPr marL="108000" marR="0" lvl="0" indent="450850" algn="l" defTabSz="914400" rtl="0" eaLnBrk="0" fontAlgn="base" latinLnBrk="0" hangingPunct="0">
              <a:lnSpc>
                <a:spcPct val="100000"/>
              </a:lnSpc>
              <a:spcBef>
                <a:spcPct val="0"/>
              </a:spcBef>
              <a:spcAft>
                <a:spcPct val="0"/>
              </a:spcAft>
              <a:buClrTx/>
              <a:buSzTx/>
              <a:buFontTx/>
              <a:buChar char="•"/>
              <a:tabLst>
                <a:tab pos="630238" algn="l"/>
              </a:tabLst>
            </a:pPr>
            <a:r>
              <a:rPr kumimoji="0" lang="uk-UA" sz="1100" b="0" i="0"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rPr>
              <a:t>4 </a:t>
            </a:r>
            <a:r>
              <a:rPr kumimoji="0" lang="uk-UA" sz="1100" b="0" i="0"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rPr>
              <a:t>бали – студент правильно розв’язав задачу;</a:t>
            </a:r>
            <a:endParaRPr kumimoji="0" lang="uk-UA" sz="1100" b="0" i="0" u="none" strike="noStrike" cap="none" normalizeH="0" baseline="0" smtClean="0">
              <a:ln>
                <a:noFill/>
              </a:ln>
              <a:solidFill>
                <a:srgbClr val="002060"/>
              </a:solidFill>
              <a:effectLst/>
              <a:latin typeface="Arial" pitchFamily="34" charset="0"/>
              <a:cs typeface="Arial" pitchFamily="34" charset="0"/>
            </a:endParaRPr>
          </a:p>
          <a:p>
            <a:pPr marL="108000" marR="0" lvl="0" indent="450850" algn="l" defTabSz="914400" rtl="0" eaLnBrk="0" fontAlgn="base" latinLnBrk="0" hangingPunct="0">
              <a:lnSpc>
                <a:spcPct val="100000"/>
              </a:lnSpc>
              <a:spcBef>
                <a:spcPct val="0"/>
              </a:spcBef>
              <a:spcAft>
                <a:spcPct val="0"/>
              </a:spcAft>
              <a:buClrTx/>
              <a:buSzTx/>
              <a:buFontTx/>
              <a:buChar char="•"/>
              <a:tabLst>
                <a:tab pos="630238" algn="l"/>
              </a:tabLst>
            </a:pPr>
            <a:r>
              <a:rPr kumimoji="0" lang="uk-UA" sz="1100" b="0" i="0"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rPr>
              <a:t>3 </a:t>
            </a:r>
            <a:r>
              <a:rPr kumimoji="0" lang="uk-UA" sz="1100" b="0" i="0"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rPr>
              <a:t>бали – </a:t>
            </a:r>
            <a:r>
              <a:rPr lang="uk-UA" sz="1100" smtClean="0">
                <a:solidFill>
                  <a:srgbClr val="002060"/>
                </a:solidFill>
                <a:latin typeface="Times New Roman" pitchFamily="18" charset="0"/>
                <a:ea typeface="Times New Roman" pitchFamily="18" charset="0"/>
                <a:cs typeface="Times New Roman" pitchFamily="18" charset="0"/>
              </a:rPr>
              <a:t>студент розв’язав задачу з помилками;</a:t>
            </a:r>
          </a:p>
          <a:p>
            <a:pPr marL="108000" marR="0" lvl="0" indent="450850" algn="l" defTabSz="914400" rtl="0" eaLnBrk="0" fontAlgn="base" latinLnBrk="0" hangingPunct="0">
              <a:lnSpc>
                <a:spcPct val="100000"/>
              </a:lnSpc>
              <a:spcBef>
                <a:spcPct val="0"/>
              </a:spcBef>
              <a:spcAft>
                <a:spcPct val="0"/>
              </a:spcAft>
              <a:buClrTx/>
              <a:buSzTx/>
              <a:buFontTx/>
              <a:buChar char="•"/>
              <a:tabLst>
                <a:tab pos="630238" algn="l"/>
              </a:tabLst>
            </a:pPr>
            <a:r>
              <a:rPr lang="uk-UA" sz="1100" smtClean="0">
                <a:solidFill>
                  <a:srgbClr val="002060"/>
                </a:solidFill>
                <a:latin typeface="Times New Roman" pitchFamily="18" charset="0"/>
                <a:ea typeface="Times New Roman" pitchFamily="18" charset="0"/>
                <a:cs typeface="Times New Roman" pitchFamily="18" charset="0"/>
              </a:rPr>
              <a:t>2 бали </a:t>
            </a:r>
            <a:r>
              <a:rPr lang="uk-UA" sz="1100" smtClean="0">
                <a:solidFill>
                  <a:srgbClr val="002060"/>
                </a:solidFill>
                <a:latin typeface="Times New Roman" pitchFamily="18" charset="0"/>
                <a:ea typeface="Times New Roman" pitchFamily="18" charset="0"/>
                <a:cs typeface="Times New Roman" pitchFamily="18" charset="0"/>
              </a:rPr>
              <a:t>– студент виписав правильну формулу, але задачу не розв’язав;</a:t>
            </a:r>
          </a:p>
          <a:p>
            <a:pPr marL="108000" indent="450850" eaLnBrk="0" fontAlgn="base" hangingPunct="0">
              <a:spcBef>
                <a:spcPct val="0"/>
              </a:spcBef>
              <a:spcAft>
                <a:spcPct val="0"/>
              </a:spcAft>
              <a:buClrTx/>
              <a:buFontTx/>
              <a:buChar char="•"/>
              <a:tabLst>
                <a:tab pos="630238" algn="l"/>
              </a:tabLst>
            </a:pPr>
            <a:r>
              <a:rPr lang="uk-UA" sz="1100" smtClean="0">
                <a:solidFill>
                  <a:srgbClr val="002060"/>
                </a:solidFill>
                <a:latin typeface="Times New Roman" pitchFamily="18" charset="0"/>
                <a:ea typeface="Times New Roman" pitchFamily="18" charset="0"/>
                <a:cs typeface="Times New Roman" pitchFamily="18" charset="0"/>
              </a:rPr>
              <a:t>1 </a:t>
            </a:r>
            <a:r>
              <a:rPr lang="uk-UA" sz="1100" smtClean="0">
                <a:solidFill>
                  <a:srgbClr val="002060"/>
                </a:solidFill>
                <a:latin typeface="Times New Roman" pitchFamily="18" charset="0"/>
                <a:ea typeface="Times New Roman" pitchFamily="18" charset="0"/>
                <a:cs typeface="Times New Roman" pitchFamily="18" charset="0"/>
              </a:rPr>
              <a:t>бал </a:t>
            </a:r>
            <a:r>
              <a:rPr lang="uk-UA" sz="1100" smtClean="0">
                <a:solidFill>
                  <a:srgbClr val="002060"/>
                </a:solidFill>
                <a:latin typeface="Times New Roman" pitchFamily="18" charset="0"/>
                <a:ea typeface="Times New Roman" pitchFamily="18" charset="0"/>
                <a:cs typeface="Times New Roman" pitchFamily="18" charset="0"/>
              </a:rPr>
              <a:t>– студент зробив спробу розв’язати задачу;</a:t>
            </a:r>
          </a:p>
          <a:p>
            <a:pPr marL="108000" marR="0" lvl="0" indent="450850" algn="l" defTabSz="914400" rtl="0" eaLnBrk="0" fontAlgn="base" latinLnBrk="0" hangingPunct="0">
              <a:lnSpc>
                <a:spcPct val="100000"/>
              </a:lnSpc>
              <a:spcBef>
                <a:spcPct val="0"/>
              </a:spcBef>
              <a:spcAft>
                <a:spcPct val="0"/>
              </a:spcAft>
              <a:buClrTx/>
              <a:buSzTx/>
              <a:buFontTx/>
              <a:buChar char="•"/>
              <a:tabLst>
                <a:tab pos="630238" algn="l"/>
              </a:tabLst>
            </a:pPr>
            <a:r>
              <a:rPr lang="uk-UA" sz="1100" smtClean="0">
                <a:solidFill>
                  <a:srgbClr val="002060"/>
                </a:solidFill>
                <a:latin typeface="Times New Roman" pitchFamily="18" charset="0"/>
                <a:ea typeface="Times New Roman" pitchFamily="18" charset="0"/>
                <a:cs typeface="Times New Roman" pitchFamily="18" charset="0"/>
              </a:rPr>
              <a:t>0 балів – студент не </a:t>
            </a:r>
            <a:r>
              <a:rPr kumimoji="0" lang="uk-UA" sz="1100" b="0" i="0"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rPr>
              <a:t>розв’язав задачу.</a:t>
            </a:r>
            <a:endParaRPr kumimoji="0" lang="uk-UA" sz="1100" b="0" i="0" u="none" strike="noStrike" cap="none" normalizeH="0" baseline="0" smtClean="0">
              <a:ln>
                <a:noFill/>
              </a:ln>
              <a:solidFill>
                <a:srgbClr val="002060"/>
              </a:solidFill>
              <a:effectLst/>
              <a:latin typeface="Arial" pitchFamily="34" charset="0"/>
              <a:cs typeface="Arial" pitchFamily="34" charset="0"/>
            </a:endParaRPr>
          </a:p>
          <a:p>
            <a:pPr marL="108000" marR="0" lvl="0" indent="450850" algn="l" defTabSz="914400" rtl="0" eaLnBrk="0" fontAlgn="base" latinLnBrk="0" hangingPunct="0">
              <a:lnSpc>
                <a:spcPct val="100000"/>
              </a:lnSpc>
              <a:spcBef>
                <a:spcPct val="0"/>
              </a:spcBef>
              <a:spcAft>
                <a:spcPct val="0"/>
              </a:spcAft>
              <a:buClrTx/>
              <a:buSzTx/>
              <a:buFontTx/>
              <a:buNone/>
              <a:tabLst>
                <a:tab pos="630238" algn="l"/>
              </a:tabLst>
            </a:pPr>
            <a:r>
              <a:rPr kumimoji="0" lang="uk-UA" sz="1100" b="0" i="0"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rPr>
              <a:t>Тестування дозволяє перевірити теоретичні знання студента та проводиться в системі MOODLE окремо за двома атестаціями. Максимальна оцінка, яку студент може отримати по результатам тестування, складає </a:t>
            </a:r>
            <a:r>
              <a:rPr kumimoji="0" lang="uk-UA" sz="1100" b="0" i="0"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rPr>
              <a:t>10 </a:t>
            </a:r>
            <a:r>
              <a:rPr kumimoji="0" lang="uk-UA" sz="1100" b="0" i="0"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rPr>
              <a:t>балів. Тест містить 3-4 відповіді, одна з яких є правильною. За правильну відповідь на одне запитання студент отримує 1 бал, таким чином, відповівши правильно на всі запитання, студент може отримати </a:t>
            </a:r>
            <a:r>
              <a:rPr kumimoji="0" lang="uk-UA" sz="1100" b="0" i="0"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rPr>
              <a:t>10 </a:t>
            </a:r>
            <a:r>
              <a:rPr kumimoji="0" lang="uk-UA" sz="1100" b="0" i="0"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rPr>
              <a:t>балів.</a:t>
            </a:r>
            <a:endParaRPr kumimoji="0" lang="uk-UA" sz="1100" b="0" i="0" u="none" strike="noStrike" cap="none" normalizeH="0" baseline="0" smtClean="0">
              <a:ln>
                <a:noFill/>
              </a:ln>
              <a:solidFill>
                <a:srgbClr val="002060"/>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23"/>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uk-UA" smtClean="0"/>
              <a:t>СИСТЕМА НАКОПИЧЕННЯ БАЛІВ</a:t>
            </a:r>
            <a:endParaRPr/>
          </a:p>
        </p:txBody>
      </p:sp>
      <p:sp>
        <p:nvSpPr>
          <p:cNvPr id="343" name="Google Shape;343;p23"/>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7</a:t>
            </a:fld>
            <a:endParaRPr/>
          </a:p>
        </p:txBody>
      </p:sp>
      <p:grpSp>
        <p:nvGrpSpPr>
          <p:cNvPr id="2" name="Google Shape;344;p23"/>
          <p:cNvGrpSpPr/>
          <p:nvPr/>
        </p:nvGrpSpPr>
        <p:grpSpPr>
          <a:xfrm>
            <a:off x="307844" y="634299"/>
            <a:ext cx="318264" cy="282756"/>
            <a:chOff x="5292575" y="3681900"/>
            <a:chExt cx="420150" cy="373275"/>
          </a:xfrm>
        </p:grpSpPr>
        <p:sp>
          <p:nvSpPr>
            <p:cNvPr id="345" name="Google Shape;345;p23"/>
            <p:cNvSpPr/>
            <p:nvPr/>
          </p:nvSpPr>
          <p:spPr>
            <a:xfrm>
              <a:off x="5292575" y="3706875"/>
              <a:ext cx="420150" cy="266700"/>
            </a:xfrm>
            <a:custGeom>
              <a:avLst/>
              <a:gdLst/>
              <a:ahLst/>
              <a:cxnLst/>
              <a:rect l="l" t="t" r="r" b="b"/>
              <a:pathLst>
                <a:path w="16806" h="10668" fill="none" extrusionOk="0">
                  <a:moveTo>
                    <a:pt x="16319" y="0"/>
                  </a:moveTo>
                  <a:lnTo>
                    <a:pt x="488" y="0"/>
                  </a:lnTo>
                  <a:lnTo>
                    <a:pt x="488" y="0"/>
                  </a:lnTo>
                  <a:lnTo>
                    <a:pt x="390" y="0"/>
                  </a:lnTo>
                  <a:lnTo>
                    <a:pt x="293" y="25"/>
                  </a:lnTo>
                  <a:lnTo>
                    <a:pt x="196" y="73"/>
                  </a:lnTo>
                  <a:lnTo>
                    <a:pt x="123" y="146"/>
                  </a:lnTo>
                  <a:lnTo>
                    <a:pt x="74" y="219"/>
                  </a:lnTo>
                  <a:lnTo>
                    <a:pt x="25" y="292"/>
                  </a:lnTo>
                  <a:lnTo>
                    <a:pt x="1" y="390"/>
                  </a:lnTo>
                  <a:lnTo>
                    <a:pt x="1" y="487"/>
                  </a:lnTo>
                  <a:lnTo>
                    <a:pt x="1" y="10181"/>
                  </a:lnTo>
                  <a:lnTo>
                    <a:pt x="1" y="10181"/>
                  </a:lnTo>
                  <a:lnTo>
                    <a:pt x="1" y="10278"/>
                  </a:lnTo>
                  <a:lnTo>
                    <a:pt x="25" y="10375"/>
                  </a:lnTo>
                  <a:lnTo>
                    <a:pt x="74" y="10448"/>
                  </a:lnTo>
                  <a:lnTo>
                    <a:pt x="123" y="10522"/>
                  </a:lnTo>
                  <a:lnTo>
                    <a:pt x="196" y="10570"/>
                  </a:lnTo>
                  <a:lnTo>
                    <a:pt x="293" y="10619"/>
                  </a:lnTo>
                  <a:lnTo>
                    <a:pt x="390" y="10643"/>
                  </a:lnTo>
                  <a:lnTo>
                    <a:pt x="488" y="10668"/>
                  </a:lnTo>
                  <a:lnTo>
                    <a:pt x="16319" y="10668"/>
                  </a:lnTo>
                  <a:lnTo>
                    <a:pt x="16319" y="10668"/>
                  </a:lnTo>
                  <a:lnTo>
                    <a:pt x="16416" y="10643"/>
                  </a:lnTo>
                  <a:lnTo>
                    <a:pt x="16513" y="10619"/>
                  </a:lnTo>
                  <a:lnTo>
                    <a:pt x="16611" y="10570"/>
                  </a:lnTo>
                  <a:lnTo>
                    <a:pt x="16684" y="10522"/>
                  </a:lnTo>
                  <a:lnTo>
                    <a:pt x="16733" y="10448"/>
                  </a:lnTo>
                  <a:lnTo>
                    <a:pt x="16781" y="10375"/>
                  </a:lnTo>
                  <a:lnTo>
                    <a:pt x="16806" y="10278"/>
                  </a:lnTo>
                  <a:lnTo>
                    <a:pt x="16806" y="10181"/>
                  </a:lnTo>
                  <a:lnTo>
                    <a:pt x="16806" y="487"/>
                  </a:lnTo>
                  <a:lnTo>
                    <a:pt x="16806" y="487"/>
                  </a:lnTo>
                  <a:lnTo>
                    <a:pt x="16806" y="390"/>
                  </a:lnTo>
                  <a:lnTo>
                    <a:pt x="16781" y="292"/>
                  </a:lnTo>
                  <a:lnTo>
                    <a:pt x="16733" y="219"/>
                  </a:lnTo>
                  <a:lnTo>
                    <a:pt x="16684" y="146"/>
                  </a:lnTo>
                  <a:lnTo>
                    <a:pt x="16611" y="73"/>
                  </a:lnTo>
                  <a:lnTo>
                    <a:pt x="16513" y="25"/>
                  </a:lnTo>
                  <a:lnTo>
                    <a:pt x="16416" y="0"/>
                  </a:lnTo>
                  <a:lnTo>
                    <a:pt x="16319" y="0"/>
                  </a:lnTo>
                  <a:lnTo>
                    <a:pt x="16319" y="0"/>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23"/>
            <p:cNvSpPr/>
            <p:nvPr/>
          </p:nvSpPr>
          <p:spPr>
            <a:xfrm>
              <a:off x="5490475" y="3681900"/>
              <a:ext cx="24375" cy="25000"/>
            </a:xfrm>
            <a:custGeom>
              <a:avLst/>
              <a:gdLst/>
              <a:ahLst/>
              <a:cxnLst/>
              <a:rect l="l" t="t" r="r" b="b"/>
              <a:pathLst>
                <a:path w="975" h="1000" fill="none" extrusionOk="0">
                  <a:moveTo>
                    <a:pt x="974" y="999"/>
                  </a:moveTo>
                  <a:lnTo>
                    <a:pt x="974" y="488"/>
                  </a:lnTo>
                  <a:lnTo>
                    <a:pt x="974" y="488"/>
                  </a:lnTo>
                  <a:lnTo>
                    <a:pt x="974" y="390"/>
                  </a:lnTo>
                  <a:lnTo>
                    <a:pt x="926" y="293"/>
                  </a:lnTo>
                  <a:lnTo>
                    <a:pt x="901" y="220"/>
                  </a:lnTo>
                  <a:lnTo>
                    <a:pt x="828" y="147"/>
                  </a:lnTo>
                  <a:lnTo>
                    <a:pt x="755" y="74"/>
                  </a:lnTo>
                  <a:lnTo>
                    <a:pt x="682" y="49"/>
                  </a:lnTo>
                  <a:lnTo>
                    <a:pt x="585" y="1"/>
                  </a:lnTo>
                  <a:lnTo>
                    <a:pt x="487" y="1"/>
                  </a:lnTo>
                  <a:lnTo>
                    <a:pt x="487" y="1"/>
                  </a:lnTo>
                  <a:lnTo>
                    <a:pt x="390" y="1"/>
                  </a:lnTo>
                  <a:lnTo>
                    <a:pt x="292" y="49"/>
                  </a:lnTo>
                  <a:lnTo>
                    <a:pt x="219" y="74"/>
                  </a:lnTo>
                  <a:lnTo>
                    <a:pt x="146" y="147"/>
                  </a:lnTo>
                  <a:lnTo>
                    <a:pt x="73" y="220"/>
                  </a:lnTo>
                  <a:lnTo>
                    <a:pt x="49" y="293"/>
                  </a:lnTo>
                  <a:lnTo>
                    <a:pt x="0" y="390"/>
                  </a:lnTo>
                  <a:lnTo>
                    <a:pt x="0" y="488"/>
                  </a:lnTo>
                  <a:lnTo>
                    <a:pt x="0" y="999"/>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3"/>
            <p:cNvSpPr/>
            <p:nvPr/>
          </p:nvSpPr>
          <p:spPr>
            <a:xfrm>
              <a:off x="5358350" y="3973550"/>
              <a:ext cx="60900" cy="81625"/>
            </a:xfrm>
            <a:custGeom>
              <a:avLst/>
              <a:gdLst/>
              <a:ahLst/>
              <a:cxnLst/>
              <a:rect l="l" t="t" r="r" b="b"/>
              <a:pathLst>
                <a:path w="2436" h="3265" fill="none" extrusionOk="0">
                  <a:moveTo>
                    <a:pt x="1340" y="1"/>
                  </a:moveTo>
                  <a:lnTo>
                    <a:pt x="49" y="2558"/>
                  </a:lnTo>
                  <a:lnTo>
                    <a:pt x="49" y="2558"/>
                  </a:lnTo>
                  <a:lnTo>
                    <a:pt x="24" y="2631"/>
                  </a:lnTo>
                  <a:lnTo>
                    <a:pt x="0" y="2728"/>
                  </a:lnTo>
                  <a:lnTo>
                    <a:pt x="0" y="2826"/>
                  </a:lnTo>
                  <a:lnTo>
                    <a:pt x="24" y="2923"/>
                  </a:lnTo>
                  <a:lnTo>
                    <a:pt x="73" y="2996"/>
                  </a:lnTo>
                  <a:lnTo>
                    <a:pt x="122" y="3094"/>
                  </a:lnTo>
                  <a:lnTo>
                    <a:pt x="195" y="3142"/>
                  </a:lnTo>
                  <a:lnTo>
                    <a:pt x="268" y="3215"/>
                  </a:lnTo>
                  <a:lnTo>
                    <a:pt x="268" y="3215"/>
                  </a:lnTo>
                  <a:lnTo>
                    <a:pt x="390" y="3240"/>
                  </a:lnTo>
                  <a:lnTo>
                    <a:pt x="487" y="3264"/>
                  </a:lnTo>
                  <a:lnTo>
                    <a:pt x="487" y="3264"/>
                  </a:lnTo>
                  <a:lnTo>
                    <a:pt x="633" y="3240"/>
                  </a:lnTo>
                  <a:lnTo>
                    <a:pt x="755" y="3191"/>
                  </a:lnTo>
                  <a:lnTo>
                    <a:pt x="853" y="3094"/>
                  </a:lnTo>
                  <a:lnTo>
                    <a:pt x="926" y="2996"/>
                  </a:lnTo>
                  <a:lnTo>
                    <a:pt x="2436"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23"/>
            <p:cNvSpPr/>
            <p:nvPr/>
          </p:nvSpPr>
          <p:spPr>
            <a:xfrm>
              <a:off x="5586050" y="3973550"/>
              <a:ext cx="60925" cy="81625"/>
            </a:xfrm>
            <a:custGeom>
              <a:avLst/>
              <a:gdLst/>
              <a:ahLst/>
              <a:cxnLst/>
              <a:rect l="l" t="t" r="r" b="b"/>
              <a:pathLst>
                <a:path w="2437" h="3265" fill="none" extrusionOk="0">
                  <a:moveTo>
                    <a:pt x="1" y="1"/>
                  </a:moveTo>
                  <a:lnTo>
                    <a:pt x="1511" y="2996"/>
                  </a:lnTo>
                  <a:lnTo>
                    <a:pt x="1511" y="2996"/>
                  </a:lnTo>
                  <a:lnTo>
                    <a:pt x="1584" y="3094"/>
                  </a:lnTo>
                  <a:lnTo>
                    <a:pt x="1681" y="3191"/>
                  </a:lnTo>
                  <a:lnTo>
                    <a:pt x="1803" y="3240"/>
                  </a:lnTo>
                  <a:lnTo>
                    <a:pt x="1949" y="3264"/>
                  </a:lnTo>
                  <a:lnTo>
                    <a:pt x="1949" y="3264"/>
                  </a:lnTo>
                  <a:lnTo>
                    <a:pt x="2047" y="3240"/>
                  </a:lnTo>
                  <a:lnTo>
                    <a:pt x="2168" y="3215"/>
                  </a:lnTo>
                  <a:lnTo>
                    <a:pt x="2168" y="3215"/>
                  </a:lnTo>
                  <a:lnTo>
                    <a:pt x="2241" y="3142"/>
                  </a:lnTo>
                  <a:lnTo>
                    <a:pt x="2315" y="3094"/>
                  </a:lnTo>
                  <a:lnTo>
                    <a:pt x="2363" y="2996"/>
                  </a:lnTo>
                  <a:lnTo>
                    <a:pt x="2412" y="2923"/>
                  </a:lnTo>
                  <a:lnTo>
                    <a:pt x="2436" y="2826"/>
                  </a:lnTo>
                  <a:lnTo>
                    <a:pt x="2436" y="2728"/>
                  </a:lnTo>
                  <a:lnTo>
                    <a:pt x="2412" y="2631"/>
                  </a:lnTo>
                  <a:lnTo>
                    <a:pt x="2388" y="2558"/>
                  </a:lnTo>
                  <a:lnTo>
                    <a:pt x="1097"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23"/>
            <p:cNvSpPr/>
            <p:nvPr/>
          </p:nvSpPr>
          <p:spPr>
            <a:xfrm>
              <a:off x="5316925" y="3731225"/>
              <a:ext cx="371450" cy="218000"/>
            </a:xfrm>
            <a:custGeom>
              <a:avLst/>
              <a:gdLst/>
              <a:ahLst/>
              <a:cxnLst/>
              <a:rect l="l" t="t" r="r" b="b"/>
              <a:pathLst>
                <a:path w="14858" h="8720" fill="none" extrusionOk="0">
                  <a:moveTo>
                    <a:pt x="1" y="0"/>
                  </a:moveTo>
                  <a:lnTo>
                    <a:pt x="1" y="8719"/>
                  </a:lnTo>
                  <a:lnTo>
                    <a:pt x="14857" y="8719"/>
                  </a:lnTo>
                  <a:lnTo>
                    <a:pt x="14857" y="0"/>
                  </a:lnTo>
                  <a:lnTo>
                    <a:pt x="1" y="0"/>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23"/>
            <p:cNvSpPr/>
            <p:nvPr/>
          </p:nvSpPr>
          <p:spPr>
            <a:xfrm>
              <a:off x="5380250" y="3784800"/>
              <a:ext cx="230200" cy="115725"/>
            </a:xfrm>
            <a:custGeom>
              <a:avLst/>
              <a:gdLst/>
              <a:ahLst/>
              <a:cxnLst/>
              <a:rect l="l" t="t" r="r" b="b"/>
              <a:pathLst>
                <a:path w="9208" h="4629" fill="none" extrusionOk="0">
                  <a:moveTo>
                    <a:pt x="9207" y="1"/>
                  </a:moveTo>
                  <a:lnTo>
                    <a:pt x="5213" y="3995"/>
                  </a:lnTo>
                  <a:lnTo>
                    <a:pt x="5213" y="3995"/>
                  </a:lnTo>
                  <a:lnTo>
                    <a:pt x="5140" y="4044"/>
                  </a:lnTo>
                  <a:lnTo>
                    <a:pt x="5067" y="4092"/>
                  </a:lnTo>
                  <a:lnTo>
                    <a:pt x="4969" y="4117"/>
                  </a:lnTo>
                  <a:lnTo>
                    <a:pt x="4872" y="4141"/>
                  </a:lnTo>
                  <a:lnTo>
                    <a:pt x="4774" y="4117"/>
                  </a:lnTo>
                  <a:lnTo>
                    <a:pt x="4677" y="4092"/>
                  </a:lnTo>
                  <a:lnTo>
                    <a:pt x="4604" y="4044"/>
                  </a:lnTo>
                  <a:lnTo>
                    <a:pt x="4531" y="3995"/>
                  </a:lnTo>
                  <a:lnTo>
                    <a:pt x="2582" y="2046"/>
                  </a:lnTo>
                  <a:lnTo>
                    <a:pt x="1" y="4628"/>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23"/>
            <p:cNvSpPr/>
            <p:nvPr/>
          </p:nvSpPr>
          <p:spPr>
            <a:xfrm>
              <a:off x="5547700" y="3779925"/>
              <a:ext cx="68825" cy="68825"/>
            </a:xfrm>
            <a:custGeom>
              <a:avLst/>
              <a:gdLst/>
              <a:ahLst/>
              <a:cxnLst/>
              <a:rect l="l" t="t" r="r" b="b"/>
              <a:pathLst>
                <a:path w="2753" h="2753" fill="none" extrusionOk="0">
                  <a:moveTo>
                    <a:pt x="0" y="1"/>
                  </a:moveTo>
                  <a:lnTo>
                    <a:pt x="2265" y="1"/>
                  </a:lnTo>
                  <a:lnTo>
                    <a:pt x="2265" y="1"/>
                  </a:lnTo>
                  <a:lnTo>
                    <a:pt x="2363" y="1"/>
                  </a:lnTo>
                  <a:lnTo>
                    <a:pt x="2460" y="25"/>
                  </a:lnTo>
                  <a:lnTo>
                    <a:pt x="2533" y="74"/>
                  </a:lnTo>
                  <a:lnTo>
                    <a:pt x="2606" y="147"/>
                  </a:lnTo>
                  <a:lnTo>
                    <a:pt x="2680" y="220"/>
                  </a:lnTo>
                  <a:lnTo>
                    <a:pt x="2728" y="293"/>
                  </a:lnTo>
                  <a:lnTo>
                    <a:pt x="2753" y="390"/>
                  </a:lnTo>
                  <a:lnTo>
                    <a:pt x="2753" y="488"/>
                  </a:lnTo>
                  <a:lnTo>
                    <a:pt x="2753" y="275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1681" name="Rectangle 1"/>
          <p:cNvSpPr>
            <a:spLocks noChangeArrowheads="1"/>
          </p:cNvSpPr>
          <p:nvPr/>
        </p:nvSpPr>
        <p:spPr bwMode="auto">
          <a:xfrm>
            <a:off x="0" y="1142990"/>
            <a:ext cx="9001156" cy="36009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08000" marR="0" lvl="0" indent="450850" algn="l" defTabSz="914400" rtl="0" eaLnBrk="1" fontAlgn="base" latinLnBrk="0" hangingPunct="1">
              <a:lnSpc>
                <a:spcPct val="100000"/>
              </a:lnSpc>
              <a:spcBef>
                <a:spcPct val="0"/>
              </a:spcBef>
              <a:spcAft>
                <a:spcPct val="0"/>
              </a:spcAft>
              <a:buClrTx/>
              <a:buSzTx/>
              <a:buFontTx/>
              <a:buNone/>
              <a:tabLst/>
            </a:pPr>
            <a:r>
              <a:rPr kumimoji="0" lang="uk-UA" sz="1200" b="1" i="1" u="sng" strike="noStrike" cap="none" normalizeH="0" baseline="0" smtClean="0">
                <a:ln>
                  <a:noFill/>
                </a:ln>
                <a:solidFill>
                  <a:srgbClr val="002060"/>
                </a:solidFill>
                <a:effectLst/>
                <a:latin typeface="Times New Roman" pitchFamily="18" charset="0"/>
                <a:ea typeface="MS Mincho" pitchFamily="49" charset="-128"/>
                <a:cs typeface="Times New Roman" pitchFamily="18" charset="0"/>
              </a:rPr>
              <a:t>Підсумкові контрольні заходи:</a:t>
            </a:r>
            <a:endParaRPr kumimoji="0" lang="uk-UA" sz="700" b="0" i="0" u="none" strike="noStrike" cap="none" normalizeH="0" baseline="0" smtClean="0">
              <a:ln>
                <a:noFill/>
              </a:ln>
              <a:solidFill>
                <a:srgbClr val="002060"/>
              </a:solidFill>
              <a:effectLst/>
              <a:latin typeface="Arial" pitchFamily="34" charset="0"/>
              <a:cs typeface="Arial" pitchFamily="34" charset="0"/>
            </a:endParaRPr>
          </a:p>
          <a:p>
            <a:pPr marL="108000" marR="0" lvl="0" indent="450850" algn="l"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rPr>
              <a:t>Максимальна оцінка, яку студент може отримати за виконання </a:t>
            </a:r>
            <a:r>
              <a:rPr lang="uk-UA" sz="1200" smtClean="0">
                <a:solidFill>
                  <a:srgbClr val="002060"/>
                </a:solidFill>
                <a:latin typeface="Times New Roman" pitchFamily="18" charset="0"/>
                <a:ea typeface="Times New Roman" pitchFamily="18" charset="0"/>
                <a:cs typeface="Times New Roman" pitchFamily="18" charset="0"/>
              </a:rPr>
              <a:t>залікової </a:t>
            </a:r>
            <a:r>
              <a:rPr kumimoji="0" lang="uk-UA" sz="1200" b="0" i="0"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rPr>
              <a:t>роботи</a:t>
            </a:r>
            <a:r>
              <a:rPr kumimoji="0" lang="uk-UA" sz="1200" b="0" i="0"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rPr>
              <a:t>, складає 40 балів. </a:t>
            </a:r>
            <a:r>
              <a:rPr kumimoji="0" lang="uk-UA" sz="1200" b="0" i="0"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rPr>
              <a:t>Залікова робота </a:t>
            </a:r>
            <a:r>
              <a:rPr kumimoji="0" lang="uk-UA" sz="1200" b="0" i="0"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rPr>
              <a:t>містить три теоретичних питання, кожне з яких оцінюється в 10 балів, та задачу, яка оцінюється в 10 балів.</a:t>
            </a:r>
            <a:endParaRPr kumimoji="0" lang="uk-UA" sz="700" b="0" i="0" u="none" strike="noStrike" cap="none" normalizeH="0" baseline="0" smtClean="0">
              <a:ln>
                <a:noFill/>
              </a:ln>
              <a:solidFill>
                <a:srgbClr val="002060"/>
              </a:solidFill>
              <a:effectLst/>
              <a:latin typeface="Arial" pitchFamily="34" charset="0"/>
              <a:cs typeface="Arial" pitchFamily="34" charset="0"/>
            </a:endParaRPr>
          </a:p>
          <a:p>
            <a:pPr marL="108000" marR="0" lvl="0" indent="450850" algn="l" defTabSz="914400" rtl="0" eaLnBrk="0" fontAlgn="base" latinLnBrk="0" hangingPunct="0">
              <a:lnSpc>
                <a:spcPct val="100000"/>
              </a:lnSpc>
              <a:spcBef>
                <a:spcPct val="0"/>
              </a:spcBef>
              <a:spcAft>
                <a:spcPct val="0"/>
              </a:spcAft>
              <a:buClrTx/>
              <a:buSzTx/>
              <a:buFontTx/>
              <a:buNone/>
              <a:tabLst/>
            </a:pPr>
            <a:r>
              <a:rPr kumimoji="0" lang="uk-UA" sz="1200" b="1" i="1"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rPr>
              <a:t>Результат виконання студентом кожного теоретичного завдання оцінюється  за такою шкалою</a:t>
            </a:r>
            <a:r>
              <a:rPr kumimoji="0" lang="uk-UA" sz="1200" b="0" i="0"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rPr>
              <a:t>:</a:t>
            </a:r>
            <a:endParaRPr kumimoji="0" lang="uk-UA" sz="700" b="0" i="0" u="none" strike="noStrike" cap="none" normalizeH="0" baseline="0" smtClean="0">
              <a:ln>
                <a:noFill/>
              </a:ln>
              <a:solidFill>
                <a:srgbClr val="002060"/>
              </a:solidFill>
              <a:effectLst/>
              <a:latin typeface="Arial" pitchFamily="34" charset="0"/>
              <a:cs typeface="Arial" pitchFamily="34" charset="0"/>
            </a:endParaRPr>
          </a:p>
          <a:p>
            <a:pPr marL="108000" marR="0" lvl="0" indent="450850" algn="l"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rPr>
              <a:t>- 10 балів: студент правильно відповів на теоретичне питання;</a:t>
            </a:r>
            <a:endParaRPr kumimoji="0" lang="uk-UA" sz="700" b="0" i="0" u="none" strike="noStrike" cap="none" normalizeH="0" baseline="0" smtClean="0">
              <a:ln>
                <a:noFill/>
              </a:ln>
              <a:solidFill>
                <a:srgbClr val="002060"/>
              </a:solidFill>
              <a:effectLst/>
              <a:latin typeface="Arial" pitchFamily="34" charset="0"/>
              <a:cs typeface="Arial" pitchFamily="34" charset="0"/>
            </a:endParaRPr>
          </a:p>
          <a:p>
            <a:pPr marL="108000" marR="0" lvl="0" indent="450850" algn="l"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rPr>
              <a:t>- 7-9 балів: студент дав не повну відповідь без суттєвих помилок або з незначними помилками;</a:t>
            </a:r>
            <a:endParaRPr kumimoji="0" lang="uk-UA" sz="700" b="0" i="0" u="none" strike="noStrike" cap="none" normalizeH="0" baseline="0" smtClean="0">
              <a:ln>
                <a:noFill/>
              </a:ln>
              <a:solidFill>
                <a:srgbClr val="002060"/>
              </a:solidFill>
              <a:effectLst/>
              <a:latin typeface="Arial" pitchFamily="34" charset="0"/>
              <a:cs typeface="Arial" pitchFamily="34" charset="0"/>
            </a:endParaRPr>
          </a:p>
          <a:p>
            <a:pPr marL="108000" marR="0" lvl="0" indent="450850" algn="l"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rPr>
              <a:t>- 3-6 балів: студент отримує у випадку, якщо він відповідає не менше ніж на 30 % питання, зокрема знає тільки визначення понять та з загальних рисах може відповісти на поставлене запитання;</a:t>
            </a:r>
            <a:endParaRPr kumimoji="0" lang="uk-UA" sz="700" b="0" i="0" u="none" strike="noStrike" cap="none" normalizeH="0" baseline="0" smtClean="0">
              <a:ln>
                <a:noFill/>
              </a:ln>
              <a:solidFill>
                <a:srgbClr val="002060"/>
              </a:solidFill>
              <a:effectLst/>
              <a:latin typeface="Arial" pitchFamily="34" charset="0"/>
              <a:cs typeface="Arial" pitchFamily="34" charset="0"/>
            </a:endParaRPr>
          </a:p>
          <a:p>
            <a:pPr marL="108000" marR="0" lvl="0" indent="450850" algn="l"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rPr>
              <a:t>- 1-2 бали: студент знає тільки визначення понять;</a:t>
            </a:r>
            <a:endParaRPr kumimoji="0" lang="uk-UA" sz="700" b="0" i="0" u="none" strike="noStrike" cap="none" normalizeH="0" baseline="0" smtClean="0">
              <a:ln>
                <a:noFill/>
              </a:ln>
              <a:solidFill>
                <a:srgbClr val="002060"/>
              </a:solidFill>
              <a:effectLst/>
              <a:latin typeface="Arial" pitchFamily="34" charset="0"/>
              <a:cs typeface="Arial" pitchFamily="34" charset="0"/>
            </a:endParaRPr>
          </a:p>
          <a:p>
            <a:pPr marL="108000" marR="0" lvl="0" indent="450850" algn="l"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rPr>
              <a:t>- 0 балів: студент не відповів на питання або дав неправильну відповідь.</a:t>
            </a:r>
            <a:endParaRPr kumimoji="0" lang="uk-UA" sz="700" b="0" i="0" u="none" strike="noStrike" cap="none" normalizeH="0" baseline="0" smtClean="0">
              <a:ln>
                <a:noFill/>
              </a:ln>
              <a:solidFill>
                <a:srgbClr val="002060"/>
              </a:solidFill>
              <a:effectLst/>
              <a:latin typeface="Arial" pitchFamily="34" charset="0"/>
              <a:cs typeface="Arial" pitchFamily="34" charset="0"/>
            </a:endParaRPr>
          </a:p>
          <a:p>
            <a:pPr marL="108000" marR="0" lvl="0" indent="450850" algn="l" defTabSz="914400" rtl="0" eaLnBrk="0" fontAlgn="base" latinLnBrk="0" hangingPunct="0">
              <a:lnSpc>
                <a:spcPct val="100000"/>
              </a:lnSpc>
              <a:spcBef>
                <a:spcPct val="0"/>
              </a:spcBef>
              <a:spcAft>
                <a:spcPct val="0"/>
              </a:spcAft>
              <a:buClrTx/>
              <a:buSzTx/>
              <a:buFontTx/>
              <a:buNone/>
              <a:tabLst/>
            </a:pPr>
            <a:endParaRPr kumimoji="0" lang="uk-UA" sz="1200" b="0" i="0"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endParaRPr>
          </a:p>
          <a:p>
            <a:pPr marL="108000" marR="0" lvl="0" indent="450850" algn="l" defTabSz="914400" rtl="0" eaLnBrk="0" fontAlgn="base" latinLnBrk="0" hangingPunct="0">
              <a:lnSpc>
                <a:spcPct val="100000"/>
              </a:lnSpc>
              <a:spcBef>
                <a:spcPct val="0"/>
              </a:spcBef>
              <a:spcAft>
                <a:spcPct val="0"/>
              </a:spcAft>
              <a:buClrTx/>
              <a:buSzTx/>
              <a:buFontTx/>
              <a:buNone/>
              <a:tabLst/>
            </a:pPr>
            <a:r>
              <a:rPr kumimoji="0" lang="uk-UA" sz="1200" b="1" i="1"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rPr>
              <a:t>Результат розв’язання задачі оцінюється за такою шкалою</a:t>
            </a:r>
            <a:r>
              <a:rPr kumimoji="0" lang="uk-UA" sz="1200" b="0" i="0"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rPr>
              <a:t>:</a:t>
            </a:r>
            <a:endParaRPr kumimoji="0" lang="uk-UA" sz="700" b="0" i="0" u="none" strike="noStrike" cap="none" normalizeH="0" baseline="0" smtClean="0">
              <a:ln>
                <a:noFill/>
              </a:ln>
              <a:solidFill>
                <a:srgbClr val="002060"/>
              </a:solidFill>
              <a:effectLst/>
              <a:latin typeface="Arial" pitchFamily="34" charset="0"/>
              <a:cs typeface="Arial" pitchFamily="34" charset="0"/>
            </a:endParaRPr>
          </a:p>
          <a:p>
            <a:pPr marL="108000" marR="0" lvl="0" indent="450850" algn="l"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rPr>
              <a:t>- 10 балів: студент правильно розв’язав задачу;</a:t>
            </a:r>
            <a:endParaRPr kumimoji="0" lang="uk-UA" sz="700" b="0" i="0" u="none" strike="noStrike" cap="none" normalizeH="0" baseline="0" smtClean="0">
              <a:ln>
                <a:noFill/>
              </a:ln>
              <a:solidFill>
                <a:srgbClr val="002060"/>
              </a:solidFill>
              <a:effectLst/>
              <a:latin typeface="Arial" pitchFamily="34" charset="0"/>
              <a:cs typeface="Arial" pitchFamily="34" charset="0"/>
            </a:endParaRPr>
          </a:p>
          <a:p>
            <a:pPr marL="108000" marR="0" lvl="0" indent="450850" algn="l"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rPr>
              <a:t>- 5-6 балів: студент розв’язав задачу з помилками, але зрозуміло, що він знає алгоритм розв’язання задачі;</a:t>
            </a:r>
            <a:endParaRPr kumimoji="0" lang="uk-UA" sz="700" b="0" i="0" u="none" strike="noStrike" cap="none" normalizeH="0" baseline="0" smtClean="0">
              <a:ln>
                <a:noFill/>
              </a:ln>
              <a:solidFill>
                <a:srgbClr val="002060"/>
              </a:solidFill>
              <a:effectLst/>
              <a:latin typeface="Arial" pitchFamily="34" charset="0"/>
              <a:cs typeface="Arial" pitchFamily="34" charset="0"/>
            </a:endParaRPr>
          </a:p>
          <a:p>
            <a:pPr marL="108000" marR="0" lvl="0" indent="450850" algn="l"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rPr>
              <a:t>- 3-4 бали: студент розв’язав задачу з помилками, з яких зрозуміло, що він не знає алгоритм розв’язання задачі;</a:t>
            </a:r>
            <a:endParaRPr kumimoji="0" lang="uk-UA" sz="700" b="0" i="0" u="none" strike="noStrike" cap="none" normalizeH="0" baseline="0" smtClean="0">
              <a:ln>
                <a:noFill/>
              </a:ln>
              <a:solidFill>
                <a:srgbClr val="002060"/>
              </a:solidFill>
              <a:effectLst/>
              <a:latin typeface="Arial" pitchFamily="34" charset="0"/>
              <a:cs typeface="Arial" pitchFamily="34" charset="0"/>
            </a:endParaRPr>
          </a:p>
          <a:p>
            <a:pPr marL="108000" marR="0" lvl="0" indent="450850" algn="l"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rPr>
              <a:t>- 2 бали: студент правильно виписав формулу, за якою розв’язується задача та зробив спробу її розв’язання, виконав допоміжні розрахунки;</a:t>
            </a:r>
            <a:endParaRPr kumimoji="0" lang="uk-UA" sz="700" b="0" i="0" u="none" strike="noStrike" cap="none" normalizeH="0" baseline="0" smtClean="0">
              <a:ln>
                <a:noFill/>
              </a:ln>
              <a:solidFill>
                <a:srgbClr val="002060"/>
              </a:solidFill>
              <a:effectLst/>
              <a:latin typeface="Arial" pitchFamily="34" charset="0"/>
              <a:cs typeface="Arial" pitchFamily="34" charset="0"/>
            </a:endParaRPr>
          </a:p>
          <a:p>
            <a:pPr marL="108000" marR="0" lvl="0" indent="450850" algn="l"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rPr>
              <a:t>- 1 бал: студент правильно виписав формулу, за якою розв’язується задача;</a:t>
            </a:r>
            <a:endParaRPr kumimoji="0" lang="uk-UA" sz="700" b="0" i="0" u="none" strike="noStrike" cap="none" normalizeH="0" baseline="0" smtClean="0">
              <a:ln>
                <a:noFill/>
              </a:ln>
              <a:solidFill>
                <a:srgbClr val="002060"/>
              </a:solidFill>
              <a:effectLst/>
              <a:latin typeface="Arial" pitchFamily="34" charset="0"/>
              <a:cs typeface="Arial" pitchFamily="34" charset="0"/>
            </a:endParaRPr>
          </a:p>
          <a:p>
            <a:pPr marL="108000" marR="0" lvl="0" indent="450850" algn="l"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smtClean="0">
                <a:ln>
                  <a:noFill/>
                </a:ln>
                <a:solidFill>
                  <a:srgbClr val="002060"/>
                </a:solidFill>
                <a:effectLst/>
                <a:latin typeface="Times New Roman" pitchFamily="18" charset="0"/>
                <a:ea typeface="Times New Roman" pitchFamily="18" charset="0"/>
                <a:cs typeface="Times New Roman" pitchFamily="18" charset="0"/>
              </a:rPr>
              <a:t>- 0 балів: студент не розв’язав задачу.</a:t>
            </a:r>
            <a:endParaRPr kumimoji="0" lang="uk-UA" sz="1800" b="0" i="0" u="none" strike="noStrike" cap="none" normalizeH="0" baseline="0" smtClean="0">
              <a:ln>
                <a:noFill/>
              </a:ln>
              <a:solidFill>
                <a:srgbClr val="002060"/>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41"/>
        <p:cNvGrpSpPr/>
        <p:nvPr/>
      </p:nvGrpSpPr>
      <p:grpSpPr>
        <a:xfrm>
          <a:off x="0" y="0"/>
          <a:ext cx="0" cy="0"/>
          <a:chOff x="0" y="0"/>
          <a:chExt cx="0" cy="0"/>
        </a:xfrm>
      </p:grpSpPr>
      <p:sp>
        <p:nvSpPr>
          <p:cNvPr id="442" name="Google Shape;442;p28"/>
          <p:cNvSpPr txBox="1">
            <a:spLocks noGrp="1"/>
          </p:cNvSpPr>
          <p:nvPr>
            <p:ph type="title"/>
          </p:nvPr>
        </p:nvSpPr>
        <p:spPr>
          <a:xfrm>
            <a:off x="785786" y="357172"/>
            <a:ext cx="5715040" cy="766200"/>
          </a:xfrm>
          <a:prstGeom prst="rect">
            <a:avLst/>
          </a:prstGeom>
        </p:spPr>
        <p:txBody>
          <a:bodyPr spcFirstLastPara="1" wrap="square" lIns="91425" tIns="91425" rIns="91425" bIns="91425" anchor="ctr" anchorCtr="0">
            <a:noAutofit/>
          </a:bodyPr>
          <a:lstStyle/>
          <a:p>
            <a:pPr lvl="0"/>
            <a:r>
              <a:rPr lang="uk-UA" sz="1800" smtClean="0"/>
              <a:t>РОЗКЛАД КУРСУ ЗА ТЕМАМИ І КОНТРОЛЬНІ ЗАВДАННЯ</a:t>
            </a:r>
            <a:endParaRPr sz="1800"/>
          </a:p>
        </p:txBody>
      </p:sp>
      <p:sp>
        <p:nvSpPr>
          <p:cNvPr id="446" name="Google Shape;446;p28"/>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8</a:t>
            </a:fld>
            <a:endParaRPr/>
          </a:p>
        </p:txBody>
      </p:sp>
      <p:grpSp>
        <p:nvGrpSpPr>
          <p:cNvPr id="450" name="Google Shape;450;p28"/>
          <p:cNvGrpSpPr/>
          <p:nvPr/>
        </p:nvGrpSpPr>
        <p:grpSpPr>
          <a:xfrm>
            <a:off x="285720" y="571486"/>
            <a:ext cx="323793" cy="339493"/>
            <a:chOff x="5961125" y="1623900"/>
            <a:chExt cx="427450" cy="448175"/>
          </a:xfrm>
        </p:grpSpPr>
        <p:sp>
          <p:nvSpPr>
            <p:cNvPr id="451" name="Google Shape;451;p28"/>
            <p:cNvSpPr/>
            <p:nvPr/>
          </p:nvSpPr>
          <p:spPr>
            <a:xfrm>
              <a:off x="5961125" y="1678700"/>
              <a:ext cx="376925" cy="376925"/>
            </a:xfrm>
            <a:custGeom>
              <a:avLst/>
              <a:gdLst/>
              <a:ahLst/>
              <a:cxnLst/>
              <a:rect l="l" t="t" r="r" b="b"/>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28"/>
            <p:cNvSpPr/>
            <p:nvPr/>
          </p:nvSpPr>
          <p:spPr>
            <a:xfrm>
              <a:off x="6009825" y="1727425"/>
              <a:ext cx="279500" cy="279500"/>
            </a:xfrm>
            <a:custGeom>
              <a:avLst/>
              <a:gdLst/>
              <a:ahLst/>
              <a:cxnLst/>
              <a:rect l="l" t="t" r="r" b="b"/>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28"/>
            <p:cNvSpPr/>
            <p:nvPr/>
          </p:nvSpPr>
          <p:spPr>
            <a:xfrm>
              <a:off x="6107250" y="1824850"/>
              <a:ext cx="84650" cy="84650"/>
            </a:xfrm>
            <a:custGeom>
              <a:avLst/>
              <a:gdLst/>
              <a:ahLst/>
              <a:cxnLst/>
              <a:rect l="l" t="t" r="r" b="b"/>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28"/>
            <p:cNvSpPr/>
            <p:nvPr/>
          </p:nvSpPr>
          <p:spPr>
            <a:xfrm>
              <a:off x="6058550" y="1776125"/>
              <a:ext cx="182075" cy="182075"/>
            </a:xfrm>
            <a:custGeom>
              <a:avLst/>
              <a:gdLst/>
              <a:ahLst/>
              <a:cxnLst/>
              <a:rect l="l" t="t" r="r" b="b"/>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28"/>
            <p:cNvSpPr/>
            <p:nvPr/>
          </p:nvSpPr>
          <p:spPr>
            <a:xfrm>
              <a:off x="5971475" y="2001400"/>
              <a:ext cx="74925" cy="70675"/>
            </a:xfrm>
            <a:custGeom>
              <a:avLst/>
              <a:gdLst/>
              <a:ahLst/>
              <a:cxnLst/>
              <a:rect l="l" t="t" r="r" b="b"/>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28"/>
            <p:cNvSpPr/>
            <p:nvPr/>
          </p:nvSpPr>
          <p:spPr>
            <a:xfrm>
              <a:off x="6253375" y="2001400"/>
              <a:ext cx="74325" cy="70675"/>
            </a:xfrm>
            <a:custGeom>
              <a:avLst/>
              <a:gdLst/>
              <a:ahLst/>
              <a:cxnLst/>
              <a:rect l="l" t="t" r="r" b="b"/>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28"/>
            <p:cNvSpPr/>
            <p:nvPr/>
          </p:nvSpPr>
          <p:spPr>
            <a:xfrm>
              <a:off x="6137700" y="1623900"/>
              <a:ext cx="250875" cy="255150"/>
            </a:xfrm>
            <a:custGeom>
              <a:avLst/>
              <a:gdLst/>
              <a:ahLst/>
              <a:cxnLst/>
              <a:rect l="l" t="t" r="r" b="b"/>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aphicFrame>
        <p:nvGraphicFramePr>
          <p:cNvPr id="13" name="Таблица 12"/>
          <p:cNvGraphicFramePr>
            <a:graphicFrameLocks noGrp="1"/>
          </p:cNvGraphicFramePr>
          <p:nvPr/>
        </p:nvGraphicFramePr>
        <p:xfrm>
          <a:off x="1142976" y="1500180"/>
          <a:ext cx="6096000" cy="3270325"/>
        </p:xfrm>
        <a:graphic>
          <a:graphicData uri="http://schemas.openxmlformats.org/drawingml/2006/table">
            <a:tbl>
              <a:tblPr/>
              <a:tblGrid>
                <a:gridCol w="1013310"/>
                <a:gridCol w="3048897"/>
                <a:gridCol w="1270971"/>
                <a:gridCol w="762822"/>
              </a:tblGrid>
              <a:tr h="344245">
                <a:tc>
                  <a:txBody>
                    <a:bodyPr/>
                    <a:lstStyle/>
                    <a:p>
                      <a:pPr algn="ctr">
                        <a:spcAft>
                          <a:spcPts val="0"/>
                        </a:spcAft>
                      </a:pPr>
                      <a:r>
                        <a:rPr lang="uk-UA" sz="1100" b="1">
                          <a:solidFill>
                            <a:srgbClr val="002060"/>
                          </a:solidFill>
                          <a:latin typeface="Times New Roman"/>
                          <a:ea typeface="MS Mincho"/>
                        </a:rPr>
                        <a:t>Тиждень</a:t>
                      </a:r>
                      <a:endParaRPr lang="uk-UA" sz="1100">
                        <a:solidFill>
                          <a:srgbClr val="002060"/>
                        </a:solidFill>
                        <a:latin typeface="Times New Roman"/>
                        <a:ea typeface="MS Mincho"/>
                      </a:endParaRPr>
                    </a:p>
                    <a:p>
                      <a:pPr algn="ctr">
                        <a:spcAft>
                          <a:spcPts val="0"/>
                        </a:spcAft>
                      </a:pPr>
                      <a:r>
                        <a:rPr lang="uk-UA" sz="1100" b="1">
                          <a:solidFill>
                            <a:srgbClr val="002060"/>
                          </a:solidFill>
                          <a:latin typeface="Times New Roman"/>
                          <a:ea typeface="MS Mincho"/>
                        </a:rPr>
                        <a:t>і вид заняття</a:t>
                      </a:r>
                      <a:endParaRPr lang="uk-UA" sz="1100">
                        <a:solidFill>
                          <a:srgbClr val="002060"/>
                        </a:solidFill>
                        <a:latin typeface="Times New Roman"/>
                        <a:ea typeface="MS Mincho"/>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100" b="1">
                          <a:solidFill>
                            <a:srgbClr val="002060"/>
                          </a:solidFill>
                          <a:latin typeface="Times New Roman"/>
                          <a:ea typeface="MS Mincho"/>
                        </a:rPr>
                        <a:t>Тема заняття</a:t>
                      </a:r>
                      <a:endParaRPr lang="uk-UA" sz="1100">
                        <a:solidFill>
                          <a:srgbClr val="002060"/>
                        </a:solidFill>
                        <a:latin typeface="Times New Roman"/>
                        <a:ea typeface="MS Mincho"/>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100" b="1">
                          <a:solidFill>
                            <a:srgbClr val="002060"/>
                          </a:solidFill>
                          <a:latin typeface="Times New Roman"/>
                          <a:ea typeface="MS Mincho"/>
                        </a:rPr>
                        <a:t>Контрольний захід</a:t>
                      </a:r>
                      <a:endParaRPr lang="uk-UA" sz="1100">
                        <a:solidFill>
                          <a:srgbClr val="002060"/>
                        </a:solidFill>
                        <a:latin typeface="Times New Roman"/>
                        <a:ea typeface="MS Mincho"/>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100" b="1">
                          <a:solidFill>
                            <a:srgbClr val="002060"/>
                          </a:solidFill>
                          <a:latin typeface="Times New Roman"/>
                          <a:ea typeface="MS Mincho"/>
                        </a:rPr>
                        <a:t>Кількість балів</a:t>
                      </a:r>
                      <a:endParaRPr lang="uk-UA" sz="1100">
                        <a:solidFill>
                          <a:srgbClr val="002060"/>
                        </a:solidFill>
                        <a:latin typeface="Times New Roman"/>
                        <a:ea typeface="MS Mincho"/>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122">
                <a:tc gridSpan="4">
                  <a:txBody>
                    <a:bodyPr/>
                    <a:lstStyle/>
                    <a:p>
                      <a:pPr algn="ctr">
                        <a:spcAft>
                          <a:spcPts val="0"/>
                        </a:spcAft>
                      </a:pPr>
                      <a:r>
                        <a:rPr lang="uk-UA" sz="1100">
                          <a:solidFill>
                            <a:srgbClr val="002060"/>
                          </a:solidFill>
                          <a:latin typeface="Times New Roman"/>
                          <a:ea typeface="MS Mincho"/>
                        </a:rPr>
                        <a:t>Змістовий модуль 1</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r>
              <a:tr h="516367">
                <a:tc>
                  <a:txBody>
                    <a:bodyPr/>
                    <a:lstStyle/>
                    <a:p>
                      <a:pPr algn="ctr">
                        <a:spcAft>
                          <a:spcPts val="0"/>
                        </a:spcAft>
                      </a:pPr>
                      <a:r>
                        <a:rPr lang="uk-UA" sz="1100">
                          <a:solidFill>
                            <a:srgbClr val="002060"/>
                          </a:solidFill>
                          <a:latin typeface="Times New Roman"/>
                          <a:ea typeface="MS Mincho"/>
                        </a:rPr>
                        <a:t>Тиждень 1</a:t>
                      </a:r>
                    </a:p>
                    <a:p>
                      <a:pPr algn="ctr">
                        <a:spcAft>
                          <a:spcPts val="0"/>
                        </a:spcAft>
                      </a:pPr>
                      <a:r>
                        <a:rPr lang="uk-UA" sz="1100">
                          <a:solidFill>
                            <a:srgbClr val="002060"/>
                          </a:solidFill>
                          <a:latin typeface="Times New Roman"/>
                          <a:ea typeface="MS Mincho"/>
                        </a:rPr>
                        <a:t>Лекція 1</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100">
                          <a:solidFill>
                            <a:srgbClr val="002060"/>
                          </a:solidFill>
                          <a:latin typeface="Times New Roman"/>
                          <a:ea typeface="MS Mincho"/>
                        </a:rPr>
                        <a:t>Тема 1. Основи фінансового екаунтингу. Основи побудови та загальні вимоги до фінансової звітності підприємств</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uk-UA" sz="1100">
                        <a:solidFill>
                          <a:srgbClr val="002060"/>
                        </a:solidFill>
                        <a:latin typeface="Times New Roman"/>
                        <a:ea typeface="MS Mincho"/>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uk-UA" sz="1100">
                        <a:solidFill>
                          <a:srgbClr val="002060"/>
                        </a:solidFill>
                        <a:latin typeface="Times New Roman"/>
                        <a:ea typeface="MS Mincho"/>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367">
                <a:tc>
                  <a:txBody>
                    <a:bodyPr/>
                    <a:lstStyle/>
                    <a:p>
                      <a:pPr algn="ctr">
                        <a:spcAft>
                          <a:spcPts val="0"/>
                        </a:spcAft>
                      </a:pPr>
                      <a:r>
                        <a:rPr lang="uk-UA" sz="1100">
                          <a:solidFill>
                            <a:srgbClr val="002060"/>
                          </a:solidFill>
                          <a:latin typeface="Times New Roman"/>
                          <a:ea typeface="MS Mincho"/>
                        </a:rPr>
                        <a:t>Тиждень 1</a:t>
                      </a:r>
                    </a:p>
                    <a:p>
                      <a:pPr algn="ctr">
                        <a:spcAft>
                          <a:spcPts val="0"/>
                        </a:spcAft>
                      </a:pPr>
                      <a:r>
                        <a:rPr lang="uk-UA" sz="1100">
                          <a:solidFill>
                            <a:srgbClr val="002060"/>
                          </a:solidFill>
                          <a:latin typeface="Times New Roman"/>
                          <a:ea typeface="MS Mincho"/>
                        </a:rPr>
                        <a:t>Семінар 1</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100">
                          <a:solidFill>
                            <a:srgbClr val="002060"/>
                          </a:solidFill>
                          <a:latin typeface="Times New Roman"/>
                          <a:ea typeface="MS Mincho"/>
                        </a:rPr>
                        <a:t>Тема 1. Основи фінансового екаунтингу. Основи побудови та загальні вимоги до фінансової звітності підприємств</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100">
                          <a:solidFill>
                            <a:srgbClr val="002060"/>
                          </a:solidFill>
                          <a:latin typeface="Times New Roman"/>
                          <a:ea typeface="MS Mincho"/>
                        </a:rPr>
                        <a:t>Опитування</a:t>
                      </a:r>
                    </a:p>
                    <a:p>
                      <a:pPr algn="ctr">
                        <a:spcAft>
                          <a:spcPts val="0"/>
                        </a:spcAft>
                      </a:pPr>
                      <a:r>
                        <a:rPr lang="uk-UA" sz="1100">
                          <a:solidFill>
                            <a:srgbClr val="002060"/>
                          </a:solidFill>
                          <a:latin typeface="Times New Roman"/>
                          <a:ea typeface="MS Mincho"/>
                        </a:rPr>
                        <a:t>Задача</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100">
                          <a:solidFill>
                            <a:srgbClr val="002060"/>
                          </a:solidFill>
                          <a:latin typeface="Times New Roman"/>
                          <a:ea typeface="MS Mincho"/>
                        </a:rPr>
                        <a:t>8</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122">
                <a:tc gridSpan="4">
                  <a:txBody>
                    <a:bodyPr/>
                    <a:lstStyle/>
                    <a:p>
                      <a:pPr algn="ctr">
                        <a:spcAft>
                          <a:spcPts val="0"/>
                        </a:spcAft>
                      </a:pPr>
                      <a:r>
                        <a:rPr lang="uk-UA" sz="1100">
                          <a:solidFill>
                            <a:srgbClr val="002060"/>
                          </a:solidFill>
                          <a:latin typeface="Times New Roman"/>
                          <a:ea typeface="MS Mincho"/>
                        </a:rPr>
                        <a:t>Змістовий модуль 2</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r>
              <a:tr h="344245">
                <a:tc>
                  <a:txBody>
                    <a:bodyPr/>
                    <a:lstStyle/>
                    <a:p>
                      <a:pPr algn="ctr">
                        <a:spcAft>
                          <a:spcPts val="0"/>
                        </a:spcAft>
                      </a:pPr>
                      <a:r>
                        <a:rPr lang="uk-UA" sz="1100">
                          <a:solidFill>
                            <a:srgbClr val="002060"/>
                          </a:solidFill>
                          <a:latin typeface="Times New Roman"/>
                          <a:ea typeface="MS Mincho"/>
                        </a:rPr>
                        <a:t>Тиждень 2</a:t>
                      </a:r>
                    </a:p>
                    <a:p>
                      <a:pPr algn="ctr">
                        <a:spcAft>
                          <a:spcPts val="0"/>
                        </a:spcAft>
                      </a:pPr>
                      <a:r>
                        <a:rPr lang="uk-UA" sz="1100">
                          <a:solidFill>
                            <a:srgbClr val="002060"/>
                          </a:solidFill>
                          <a:latin typeface="Times New Roman"/>
                          <a:ea typeface="MS Mincho"/>
                        </a:rPr>
                        <a:t>Лекція 2</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1755">
                        <a:spcAft>
                          <a:spcPts val="0"/>
                        </a:spcAft>
                      </a:pPr>
                      <a:r>
                        <a:rPr lang="uk-UA" sz="1100">
                          <a:solidFill>
                            <a:srgbClr val="002060"/>
                          </a:solidFill>
                          <a:latin typeface="Times New Roman"/>
                          <a:ea typeface="Times New Roman"/>
                        </a:rPr>
                        <a:t>Тема 2. Фінансовий екаунтинг активів підприємства</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uk-UA" sz="1100">
                        <a:solidFill>
                          <a:srgbClr val="002060"/>
                        </a:solidFill>
                        <a:latin typeface="Times New Roman"/>
                        <a:ea typeface="MS Mincho"/>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uk-UA" sz="1100">
                        <a:solidFill>
                          <a:srgbClr val="002060"/>
                        </a:solidFill>
                        <a:latin typeface="Times New Roman"/>
                        <a:ea typeface="MS Mincho"/>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245">
                <a:tc>
                  <a:txBody>
                    <a:bodyPr/>
                    <a:lstStyle/>
                    <a:p>
                      <a:pPr algn="ctr">
                        <a:spcAft>
                          <a:spcPts val="0"/>
                        </a:spcAft>
                      </a:pPr>
                      <a:r>
                        <a:rPr lang="uk-UA" sz="1100">
                          <a:solidFill>
                            <a:srgbClr val="002060"/>
                          </a:solidFill>
                          <a:latin typeface="Times New Roman"/>
                          <a:ea typeface="MS Mincho"/>
                        </a:rPr>
                        <a:t>Тиждень 2</a:t>
                      </a:r>
                    </a:p>
                    <a:p>
                      <a:pPr algn="ctr">
                        <a:spcAft>
                          <a:spcPts val="0"/>
                        </a:spcAft>
                      </a:pPr>
                      <a:r>
                        <a:rPr lang="uk-UA" sz="1100">
                          <a:solidFill>
                            <a:srgbClr val="002060"/>
                          </a:solidFill>
                          <a:latin typeface="Times New Roman"/>
                          <a:ea typeface="MS Mincho"/>
                        </a:rPr>
                        <a:t>Семінар 2</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100">
                          <a:solidFill>
                            <a:srgbClr val="002060"/>
                          </a:solidFill>
                          <a:latin typeface="Times New Roman"/>
                          <a:ea typeface="MS Mincho"/>
                        </a:rPr>
                        <a:t>Тема 2. Фінансовий екаунтинг активів підприємства</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100">
                          <a:solidFill>
                            <a:srgbClr val="002060"/>
                          </a:solidFill>
                          <a:latin typeface="Times New Roman"/>
                          <a:ea typeface="MS Mincho"/>
                        </a:rPr>
                        <a:t>Опитування</a:t>
                      </a:r>
                    </a:p>
                    <a:p>
                      <a:pPr algn="ctr">
                        <a:spcAft>
                          <a:spcPts val="0"/>
                        </a:spcAft>
                      </a:pPr>
                      <a:r>
                        <a:rPr lang="uk-UA" sz="1100">
                          <a:solidFill>
                            <a:srgbClr val="002060"/>
                          </a:solidFill>
                          <a:latin typeface="Times New Roman"/>
                          <a:ea typeface="MS Mincho"/>
                        </a:rPr>
                        <a:t>Задача</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100">
                          <a:solidFill>
                            <a:srgbClr val="002060"/>
                          </a:solidFill>
                          <a:latin typeface="Times New Roman"/>
                          <a:ea typeface="MS Mincho"/>
                        </a:rPr>
                        <a:t>8</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245">
                <a:tc>
                  <a:txBody>
                    <a:bodyPr/>
                    <a:lstStyle/>
                    <a:p>
                      <a:pPr algn="ctr">
                        <a:spcAft>
                          <a:spcPts val="0"/>
                        </a:spcAft>
                      </a:pPr>
                      <a:r>
                        <a:rPr lang="uk-UA" sz="1100">
                          <a:solidFill>
                            <a:srgbClr val="002060"/>
                          </a:solidFill>
                          <a:latin typeface="Times New Roman"/>
                          <a:ea typeface="MS Mincho"/>
                        </a:rPr>
                        <a:t>Тиждень 3</a:t>
                      </a:r>
                    </a:p>
                    <a:p>
                      <a:pPr algn="ctr">
                        <a:spcAft>
                          <a:spcPts val="0"/>
                        </a:spcAft>
                      </a:pPr>
                      <a:r>
                        <a:rPr lang="uk-UA" sz="1100">
                          <a:solidFill>
                            <a:srgbClr val="002060"/>
                          </a:solidFill>
                          <a:latin typeface="Times New Roman"/>
                          <a:ea typeface="MS Mincho"/>
                        </a:rPr>
                        <a:t>Лекція 3</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100">
                          <a:solidFill>
                            <a:srgbClr val="002060"/>
                          </a:solidFill>
                          <a:latin typeface="Times New Roman"/>
                          <a:ea typeface="MS Mincho"/>
                        </a:rPr>
                        <a:t>Тема 3. Фінансовий екаунтинг пасивів підприємства</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100">
                        <a:solidFill>
                          <a:srgbClr val="002060"/>
                        </a:solidFill>
                        <a:latin typeface="Times New Roman"/>
                        <a:ea typeface="MS Mincho"/>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100">
                        <a:solidFill>
                          <a:srgbClr val="002060"/>
                        </a:solidFill>
                        <a:latin typeface="Times New Roman"/>
                        <a:ea typeface="MS Mincho"/>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367">
                <a:tc>
                  <a:txBody>
                    <a:bodyPr/>
                    <a:lstStyle/>
                    <a:p>
                      <a:pPr algn="ctr">
                        <a:spcAft>
                          <a:spcPts val="0"/>
                        </a:spcAft>
                      </a:pPr>
                      <a:r>
                        <a:rPr lang="uk-UA" sz="1100">
                          <a:solidFill>
                            <a:srgbClr val="002060"/>
                          </a:solidFill>
                          <a:latin typeface="Times New Roman"/>
                          <a:ea typeface="MS Mincho"/>
                        </a:rPr>
                        <a:t>Тиждень 3</a:t>
                      </a:r>
                    </a:p>
                    <a:p>
                      <a:pPr algn="ctr">
                        <a:spcAft>
                          <a:spcPts val="0"/>
                        </a:spcAft>
                      </a:pPr>
                      <a:r>
                        <a:rPr lang="uk-UA" sz="1100">
                          <a:solidFill>
                            <a:srgbClr val="002060"/>
                          </a:solidFill>
                          <a:latin typeface="Times New Roman"/>
                          <a:ea typeface="MS Mincho"/>
                        </a:rPr>
                        <a:t>Семінар 3</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100">
                          <a:solidFill>
                            <a:srgbClr val="002060"/>
                          </a:solidFill>
                          <a:latin typeface="Times New Roman"/>
                          <a:ea typeface="MS Mincho"/>
                        </a:rPr>
                        <a:t>Тема 3. Фінансовий екаунтинг пасивів підприємства</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100">
                          <a:solidFill>
                            <a:srgbClr val="002060"/>
                          </a:solidFill>
                          <a:latin typeface="Times New Roman"/>
                          <a:ea typeface="MS Mincho"/>
                        </a:rPr>
                        <a:t>Опитування, задача, тестування в moodle</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100">
                          <a:solidFill>
                            <a:srgbClr val="002060"/>
                          </a:solidFill>
                          <a:latin typeface="Times New Roman"/>
                          <a:ea typeface="MS Mincho"/>
                        </a:rPr>
                        <a:t>18</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41"/>
        <p:cNvGrpSpPr/>
        <p:nvPr/>
      </p:nvGrpSpPr>
      <p:grpSpPr>
        <a:xfrm>
          <a:off x="0" y="0"/>
          <a:ext cx="0" cy="0"/>
          <a:chOff x="0" y="0"/>
          <a:chExt cx="0" cy="0"/>
        </a:xfrm>
      </p:grpSpPr>
      <p:sp>
        <p:nvSpPr>
          <p:cNvPr id="442" name="Google Shape;442;p28"/>
          <p:cNvSpPr txBox="1">
            <a:spLocks noGrp="1"/>
          </p:cNvSpPr>
          <p:nvPr>
            <p:ph type="title"/>
          </p:nvPr>
        </p:nvSpPr>
        <p:spPr>
          <a:xfrm>
            <a:off x="785786" y="357172"/>
            <a:ext cx="5715040" cy="766200"/>
          </a:xfrm>
          <a:prstGeom prst="rect">
            <a:avLst/>
          </a:prstGeom>
        </p:spPr>
        <p:txBody>
          <a:bodyPr spcFirstLastPara="1" wrap="square" lIns="91425" tIns="91425" rIns="91425" bIns="91425" anchor="ctr" anchorCtr="0">
            <a:noAutofit/>
          </a:bodyPr>
          <a:lstStyle/>
          <a:p>
            <a:pPr lvl="0"/>
            <a:r>
              <a:rPr lang="uk-UA" sz="1800" smtClean="0"/>
              <a:t>РОЗКЛАД КУРСУ ЗА ТЕМАМИ І КОНТРОЛЬНІ ЗАВДАННЯ</a:t>
            </a:r>
            <a:endParaRPr sz="1800"/>
          </a:p>
        </p:txBody>
      </p:sp>
      <p:sp>
        <p:nvSpPr>
          <p:cNvPr id="446" name="Google Shape;446;p28"/>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9</a:t>
            </a:fld>
            <a:endParaRPr/>
          </a:p>
        </p:txBody>
      </p:sp>
      <p:grpSp>
        <p:nvGrpSpPr>
          <p:cNvPr id="2" name="Google Shape;450;p28"/>
          <p:cNvGrpSpPr/>
          <p:nvPr/>
        </p:nvGrpSpPr>
        <p:grpSpPr>
          <a:xfrm>
            <a:off x="285720" y="571486"/>
            <a:ext cx="323793" cy="339493"/>
            <a:chOff x="5961125" y="1623900"/>
            <a:chExt cx="427450" cy="448175"/>
          </a:xfrm>
        </p:grpSpPr>
        <p:sp>
          <p:nvSpPr>
            <p:cNvPr id="451" name="Google Shape;451;p28"/>
            <p:cNvSpPr/>
            <p:nvPr/>
          </p:nvSpPr>
          <p:spPr>
            <a:xfrm>
              <a:off x="5961125" y="1678700"/>
              <a:ext cx="376925" cy="376925"/>
            </a:xfrm>
            <a:custGeom>
              <a:avLst/>
              <a:gdLst/>
              <a:ahLst/>
              <a:cxnLst/>
              <a:rect l="l" t="t" r="r" b="b"/>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28"/>
            <p:cNvSpPr/>
            <p:nvPr/>
          </p:nvSpPr>
          <p:spPr>
            <a:xfrm>
              <a:off x="6009825" y="1727425"/>
              <a:ext cx="279500" cy="279500"/>
            </a:xfrm>
            <a:custGeom>
              <a:avLst/>
              <a:gdLst/>
              <a:ahLst/>
              <a:cxnLst/>
              <a:rect l="l" t="t" r="r" b="b"/>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28"/>
            <p:cNvSpPr/>
            <p:nvPr/>
          </p:nvSpPr>
          <p:spPr>
            <a:xfrm>
              <a:off x="6107250" y="1824850"/>
              <a:ext cx="84650" cy="84650"/>
            </a:xfrm>
            <a:custGeom>
              <a:avLst/>
              <a:gdLst/>
              <a:ahLst/>
              <a:cxnLst/>
              <a:rect l="l" t="t" r="r" b="b"/>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28"/>
            <p:cNvSpPr/>
            <p:nvPr/>
          </p:nvSpPr>
          <p:spPr>
            <a:xfrm>
              <a:off x="6058550" y="1776125"/>
              <a:ext cx="182075" cy="182075"/>
            </a:xfrm>
            <a:custGeom>
              <a:avLst/>
              <a:gdLst/>
              <a:ahLst/>
              <a:cxnLst/>
              <a:rect l="l" t="t" r="r" b="b"/>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28"/>
            <p:cNvSpPr/>
            <p:nvPr/>
          </p:nvSpPr>
          <p:spPr>
            <a:xfrm>
              <a:off x="5971475" y="2001400"/>
              <a:ext cx="74925" cy="70675"/>
            </a:xfrm>
            <a:custGeom>
              <a:avLst/>
              <a:gdLst/>
              <a:ahLst/>
              <a:cxnLst/>
              <a:rect l="l" t="t" r="r" b="b"/>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28"/>
            <p:cNvSpPr/>
            <p:nvPr/>
          </p:nvSpPr>
          <p:spPr>
            <a:xfrm>
              <a:off x="6253375" y="2001400"/>
              <a:ext cx="74325" cy="70675"/>
            </a:xfrm>
            <a:custGeom>
              <a:avLst/>
              <a:gdLst/>
              <a:ahLst/>
              <a:cxnLst/>
              <a:rect l="l" t="t" r="r" b="b"/>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28"/>
            <p:cNvSpPr/>
            <p:nvPr/>
          </p:nvSpPr>
          <p:spPr>
            <a:xfrm>
              <a:off x="6137700" y="1623900"/>
              <a:ext cx="250875" cy="255150"/>
            </a:xfrm>
            <a:custGeom>
              <a:avLst/>
              <a:gdLst/>
              <a:ahLst/>
              <a:cxnLst/>
              <a:rect l="l" t="t" r="r" b="b"/>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aphicFrame>
        <p:nvGraphicFramePr>
          <p:cNvPr id="14" name="Таблица 13"/>
          <p:cNvGraphicFramePr>
            <a:graphicFrameLocks noGrp="1"/>
          </p:cNvGraphicFramePr>
          <p:nvPr/>
        </p:nvGraphicFramePr>
        <p:xfrm>
          <a:off x="1214414" y="1500180"/>
          <a:ext cx="6096000" cy="3098202"/>
        </p:xfrm>
        <a:graphic>
          <a:graphicData uri="http://schemas.openxmlformats.org/drawingml/2006/table">
            <a:tbl>
              <a:tblPr/>
              <a:tblGrid>
                <a:gridCol w="1013310"/>
                <a:gridCol w="3048897"/>
                <a:gridCol w="1270971"/>
                <a:gridCol w="762822"/>
              </a:tblGrid>
              <a:tr h="344245">
                <a:tc>
                  <a:txBody>
                    <a:bodyPr/>
                    <a:lstStyle/>
                    <a:p>
                      <a:pPr algn="ctr">
                        <a:spcAft>
                          <a:spcPts val="0"/>
                        </a:spcAft>
                      </a:pPr>
                      <a:r>
                        <a:rPr lang="uk-UA" sz="1100" b="1">
                          <a:solidFill>
                            <a:srgbClr val="002060"/>
                          </a:solidFill>
                          <a:latin typeface="Times New Roman"/>
                          <a:ea typeface="MS Mincho"/>
                        </a:rPr>
                        <a:t>Тиждень</a:t>
                      </a:r>
                      <a:endParaRPr lang="uk-UA" sz="1100">
                        <a:solidFill>
                          <a:srgbClr val="002060"/>
                        </a:solidFill>
                        <a:latin typeface="Times New Roman"/>
                        <a:ea typeface="MS Mincho"/>
                      </a:endParaRPr>
                    </a:p>
                    <a:p>
                      <a:pPr algn="ctr">
                        <a:spcAft>
                          <a:spcPts val="0"/>
                        </a:spcAft>
                      </a:pPr>
                      <a:r>
                        <a:rPr lang="uk-UA" sz="1100" b="1">
                          <a:solidFill>
                            <a:srgbClr val="002060"/>
                          </a:solidFill>
                          <a:latin typeface="Times New Roman"/>
                          <a:ea typeface="MS Mincho"/>
                        </a:rPr>
                        <a:t>і вид заняття</a:t>
                      </a:r>
                      <a:endParaRPr lang="uk-UA" sz="1100">
                        <a:solidFill>
                          <a:srgbClr val="002060"/>
                        </a:solidFill>
                        <a:latin typeface="Times New Roman"/>
                        <a:ea typeface="MS Mincho"/>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100" b="1">
                          <a:solidFill>
                            <a:srgbClr val="002060"/>
                          </a:solidFill>
                          <a:latin typeface="Times New Roman"/>
                          <a:ea typeface="MS Mincho"/>
                        </a:rPr>
                        <a:t>Тема заняття</a:t>
                      </a:r>
                      <a:endParaRPr lang="uk-UA" sz="1100">
                        <a:solidFill>
                          <a:srgbClr val="002060"/>
                        </a:solidFill>
                        <a:latin typeface="Times New Roman"/>
                        <a:ea typeface="MS Mincho"/>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100" b="1">
                          <a:solidFill>
                            <a:srgbClr val="002060"/>
                          </a:solidFill>
                          <a:latin typeface="Times New Roman"/>
                          <a:ea typeface="MS Mincho"/>
                        </a:rPr>
                        <a:t>Контрольний захід</a:t>
                      </a:r>
                      <a:endParaRPr lang="uk-UA" sz="1100">
                        <a:solidFill>
                          <a:srgbClr val="002060"/>
                        </a:solidFill>
                        <a:latin typeface="Times New Roman"/>
                        <a:ea typeface="MS Mincho"/>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100" b="1">
                          <a:solidFill>
                            <a:srgbClr val="002060"/>
                          </a:solidFill>
                          <a:latin typeface="Times New Roman"/>
                          <a:ea typeface="MS Mincho"/>
                        </a:rPr>
                        <a:t>Кількість балів</a:t>
                      </a:r>
                      <a:endParaRPr lang="uk-UA" sz="1100">
                        <a:solidFill>
                          <a:srgbClr val="002060"/>
                        </a:solidFill>
                        <a:latin typeface="Times New Roman"/>
                        <a:ea typeface="MS Mincho"/>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122">
                <a:tc gridSpan="4">
                  <a:txBody>
                    <a:bodyPr/>
                    <a:lstStyle/>
                    <a:p>
                      <a:pPr algn="ctr">
                        <a:spcAft>
                          <a:spcPts val="0"/>
                        </a:spcAft>
                      </a:pPr>
                      <a:r>
                        <a:rPr lang="uk-UA" sz="1100">
                          <a:solidFill>
                            <a:srgbClr val="002060"/>
                          </a:solidFill>
                          <a:latin typeface="Times New Roman"/>
                          <a:ea typeface="MS Mincho"/>
                        </a:rPr>
                        <a:t>Змістовий модуль 3</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r>
              <a:tr h="516367">
                <a:tc>
                  <a:txBody>
                    <a:bodyPr/>
                    <a:lstStyle/>
                    <a:p>
                      <a:pPr algn="ctr">
                        <a:spcAft>
                          <a:spcPts val="0"/>
                        </a:spcAft>
                      </a:pPr>
                      <a:r>
                        <a:rPr lang="uk-UA" sz="1100">
                          <a:solidFill>
                            <a:srgbClr val="002060"/>
                          </a:solidFill>
                          <a:latin typeface="Times New Roman"/>
                          <a:ea typeface="MS Mincho"/>
                        </a:rPr>
                        <a:t>Тиждень 4</a:t>
                      </a:r>
                    </a:p>
                    <a:p>
                      <a:pPr algn="ctr">
                        <a:spcAft>
                          <a:spcPts val="0"/>
                        </a:spcAft>
                      </a:pPr>
                      <a:r>
                        <a:rPr lang="uk-UA" sz="1100">
                          <a:solidFill>
                            <a:srgbClr val="002060"/>
                          </a:solidFill>
                          <a:latin typeface="Times New Roman"/>
                          <a:ea typeface="MS Mincho"/>
                        </a:rPr>
                        <a:t>Лекція 4</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100">
                          <a:solidFill>
                            <a:srgbClr val="002060"/>
                          </a:solidFill>
                          <a:latin typeface="Times New Roman"/>
                          <a:ea typeface="MS Mincho"/>
                        </a:rPr>
                        <a:t>Тема 4. Відображення у фінансовій звітності доходів, витрат і фінансових результатів, поточних і відстрочених податків</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100">
                        <a:solidFill>
                          <a:srgbClr val="002060"/>
                        </a:solidFill>
                        <a:latin typeface="Times New Roman"/>
                        <a:ea typeface="MS Mincho"/>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100">
                        <a:solidFill>
                          <a:srgbClr val="002060"/>
                        </a:solidFill>
                        <a:latin typeface="Times New Roman"/>
                        <a:ea typeface="MS Mincho"/>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367">
                <a:tc>
                  <a:txBody>
                    <a:bodyPr/>
                    <a:lstStyle/>
                    <a:p>
                      <a:pPr algn="ctr">
                        <a:spcAft>
                          <a:spcPts val="0"/>
                        </a:spcAft>
                      </a:pPr>
                      <a:r>
                        <a:rPr lang="uk-UA" sz="1100">
                          <a:solidFill>
                            <a:srgbClr val="002060"/>
                          </a:solidFill>
                          <a:latin typeface="Times New Roman"/>
                          <a:ea typeface="MS Mincho"/>
                        </a:rPr>
                        <a:t>Тиждень 4</a:t>
                      </a:r>
                    </a:p>
                    <a:p>
                      <a:pPr algn="ctr">
                        <a:spcAft>
                          <a:spcPts val="0"/>
                        </a:spcAft>
                      </a:pPr>
                      <a:r>
                        <a:rPr lang="uk-UA" sz="1100">
                          <a:solidFill>
                            <a:srgbClr val="002060"/>
                          </a:solidFill>
                          <a:latin typeface="Times New Roman"/>
                          <a:ea typeface="MS Mincho"/>
                        </a:rPr>
                        <a:t>Семінар 4</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100">
                          <a:solidFill>
                            <a:srgbClr val="002060"/>
                          </a:solidFill>
                          <a:latin typeface="Times New Roman"/>
                          <a:ea typeface="MS Mincho"/>
                        </a:rPr>
                        <a:t>Тема 4. Відображення у фінансовій звітності доходів, витрат і фінансових результатів, поточних і відстрочених податків</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100">
                          <a:solidFill>
                            <a:srgbClr val="002060"/>
                          </a:solidFill>
                          <a:latin typeface="Times New Roman"/>
                          <a:ea typeface="MS Mincho"/>
                        </a:rPr>
                        <a:t>Опитування</a:t>
                      </a:r>
                    </a:p>
                    <a:p>
                      <a:pPr algn="ctr">
                        <a:spcAft>
                          <a:spcPts val="0"/>
                        </a:spcAft>
                      </a:pPr>
                      <a:r>
                        <a:rPr lang="uk-UA" sz="1100">
                          <a:solidFill>
                            <a:srgbClr val="002060"/>
                          </a:solidFill>
                          <a:latin typeface="Times New Roman"/>
                          <a:ea typeface="MS Mincho"/>
                        </a:rPr>
                        <a:t>Задача</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100">
                          <a:solidFill>
                            <a:srgbClr val="002060"/>
                          </a:solidFill>
                          <a:latin typeface="Times New Roman"/>
                          <a:ea typeface="MS Mincho"/>
                        </a:rPr>
                        <a:t>8</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122">
                <a:tc gridSpan="4">
                  <a:txBody>
                    <a:bodyPr/>
                    <a:lstStyle/>
                    <a:p>
                      <a:pPr algn="ctr">
                        <a:spcAft>
                          <a:spcPts val="0"/>
                        </a:spcAft>
                      </a:pPr>
                      <a:r>
                        <a:rPr lang="uk-UA" sz="1100">
                          <a:solidFill>
                            <a:srgbClr val="002060"/>
                          </a:solidFill>
                          <a:latin typeface="Times New Roman"/>
                          <a:ea typeface="MS Mincho"/>
                        </a:rPr>
                        <a:t>Змістовий модуль 4</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r>
              <a:tr h="344245">
                <a:tc>
                  <a:txBody>
                    <a:bodyPr/>
                    <a:lstStyle/>
                    <a:p>
                      <a:pPr algn="ctr">
                        <a:spcAft>
                          <a:spcPts val="0"/>
                        </a:spcAft>
                      </a:pPr>
                      <a:r>
                        <a:rPr lang="uk-UA" sz="1100">
                          <a:solidFill>
                            <a:srgbClr val="002060"/>
                          </a:solidFill>
                          <a:latin typeface="Times New Roman"/>
                          <a:ea typeface="MS Mincho"/>
                        </a:rPr>
                        <a:t>Тиждень 5</a:t>
                      </a:r>
                    </a:p>
                    <a:p>
                      <a:pPr algn="ctr">
                        <a:spcAft>
                          <a:spcPts val="0"/>
                        </a:spcAft>
                      </a:pPr>
                      <a:r>
                        <a:rPr lang="uk-UA" sz="1100">
                          <a:solidFill>
                            <a:srgbClr val="002060"/>
                          </a:solidFill>
                          <a:latin typeface="Times New Roman"/>
                          <a:ea typeface="MS Mincho"/>
                        </a:rPr>
                        <a:t>Лекція 5</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100">
                          <a:solidFill>
                            <a:srgbClr val="002060"/>
                          </a:solidFill>
                          <a:latin typeface="Times New Roman"/>
                          <a:ea typeface="MS Mincho"/>
                        </a:rPr>
                        <a:t>Тема 5. Сутність і концептуальна основа МСФЗ</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100">
                        <a:solidFill>
                          <a:srgbClr val="002060"/>
                        </a:solidFill>
                        <a:latin typeface="Times New Roman"/>
                        <a:ea typeface="MS Mincho"/>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100">
                        <a:solidFill>
                          <a:srgbClr val="002060"/>
                        </a:solidFill>
                        <a:latin typeface="Times New Roman"/>
                        <a:ea typeface="MS Mincho"/>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245">
                <a:tc>
                  <a:txBody>
                    <a:bodyPr/>
                    <a:lstStyle/>
                    <a:p>
                      <a:pPr algn="ctr">
                        <a:spcAft>
                          <a:spcPts val="0"/>
                        </a:spcAft>
                      </a:pPr>
                      <a:r>
                        <a:rPr lang="uk-UA" sz="1100">
                          <a:solidFill>
                            <a:srgbClr val="002060"/>
                          </a:solidFill>
                          <a:latin typeface="Times New Roman"/>
                          <a:ea typeface="MS Mincho"/>
                        </a:rPr>
                        <a:t>Тиждень 6</a:t>
                      </a:r>
                    </a:p>
                    <a:p>
                      <a:pPr algn="ctr">
                        <a:spcAft>
                          <a:spcPts val="0"/>
                        </a:spcAft>
                      </a:pPr>
                      <a:r>
                        <a:rPr lang="uk-UA" sz="1100">
                          <a:solidFill>
                            <a:srgbClr val="002060"/>
                          </a:solidFill>
                          <a:latin typeface="Times New Roman"/>
                          <a:ea typeface="MS Mincho"/>
                        </a:rPr>
                        <a:t>Лекція 6</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100">
                          <a:solidFill>
                            <a:srgbClr val="002060"/>
                          </a:solidFill>
                          <a:latin typeface="Times New Roman"/>
                          <a:ea typeface="MS Mincho"/>
                        </a:rPr>
                        <a:t>Тема 6. Участь в інших підприємствах і консолідована звітність</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100">
                        <a:solidFill>
                          <a:srgbClr val="002060"/>
                        </a:solidFill>
                        <a:latin typeface="Times New Roman"/>
                        <a:ea typeface="MS Mincho"/>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100">
                        <a:solidFill>
                          <a:srgbClr val="002060"/>
                        </a:solidFill>
                        <a:latin typeface="Times New Roman"/>
                        <a:ea typeface="MS Mincho"/>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8489">
                <a:tc>
                  <a:txBody>
                    <a:bodyPr/>
                    <a:lstStyle/>
                    <a:p>
                      <a:pPr algn="ctr">
                        <a:spcAft>
                          <a:spcPts val="0"/>
                        </a:spcAft>
                      </a:pPr>
                      <a:r>
                        <a:rPr lang="uk-UA" sz="1100">
                          <a:solidFill>
                            <a:srgbClr val="002060"/>
                          </a:solidFill>
                          <a:latin typeface="Times New Roman"/>
                          <a:ea typeface="MS Mincho"/>
                        </a:rPr>
                        <a:t>Тиждень 6</a:t>
                      </a:r>
                    </a:p>
                    <a:p>
                      <a:pPr algn="ctr">
                        <a:spcAft>
                          <a:spcPts val="0"/>
                        </a:spcAft>
                      </a:pPr>
                      <a:r>
                        <a:rPr lang="uk-UA" sz="1100">
                          <a:solidFill>
                            <a:srgbClr val="002060"/>
                          </a:solidFill>
                          <a:latin typeface="Times New Roman"/>
                          <a:ea typeface="MS Mincho"/>
                        </a:rPr>
                        <a:t>Семінар 6</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100">
                          <a:solidFill>
                            <a:srgbClr val="002060"/>
                          </a:solidFill>
                          <a:latin typeface="Times New Roman"/>
                          <a:ea typeface="MS Mincho"/>
                        </a:rPr>
                        <a:t>Тема 5. Сутність і концептуальна основа МСФЗ</a:t>
                      </a:r>
                    </a:p>
                    <a:p>
                      <a:pPr>
                        <a:spcAft>
                          <a:spcPts val="0"/>
                        </a:spcAft>
                      </a:pPr>
                      <a:r>
                        <a:rPr lang="uk-UA" sz="1100">
                          <a:solidFill>
                            <a:srgbClr val="002060"/>
                          </a:solidFill>
                          <a:latin typeface="Times New Roman"/>
                          <a:ea typeface="MS Mincho"/>
                        </a:rPr>
                        <a:t>Тема 6. Участь в інших підприємствах і консолідована звітність</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100">
                          <a:solidFill>
                            <a:srgbClr val="002060"/>
                          </a:solidFill>
                          <a:latin typeface="Times New Roman"/>
                          <a:ea typeface="MS Mincho"/>
                        </a:rPr>
                        <a:t>Опитування, задача, тестування в moodle</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100">
                          <a:solidFill>
                            <a:srgbClr val="002060"/>
                          </a:solidFill>
                          <a:latin typeface="Times New Roman"/>
                          <a:ea typeface="MS Mincho"/>
                        </a:rPr>
                        <a:t>18</a:t>
                      </a: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Salerio template">
  <a:themeElements>
    <a:clrScheme name="Custom 347">
      <a:dk1>
        <a:srgbClr val="263248"/>
      </a:dk1>
      <a:lt1>
        <a:srgbClr val="FFFFFF"/>
      </a:lt1>
      <a:dk2>
        <a:srgbClr val="434343"/>
      </a:dk2>
      <a:lt2>
        <a:srgbClr val="F3F3F3"/>
      </a:lt2>
      <a:accent1>
        <a:srgbClr val="3F5378"/>
      </a:accent1>
      <a:accent2>
        <a:srgbClr val="263248"/>
      </a:accent2>
      <a:accent3>
        <a:srgbClr val="92A8C8"/>
      </a:accent3>
      <a:accent4>
        <a:srgbClr val="C7D3E6"/>
      </a:accent4>
      <a:accent5>
        <a:srgbClr val="FF9800"/>
      </a:accent5>
      <a:accent6>
        <a:srgbClr val="D26F00"/>
      </a:accent6>
      <a:hlink>
        <a:srgbClr val="3F5378"/>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1209</Words>
  <PresentationFormat>Экран (16:9)</PresentationFormat>
  <Paragraphs>184</Paragraphs>
  <Slides>10</Slides>
  <Notes>10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10</vt:i4>
      </vt:variant>
    </vt:vector>
  </HeadingPairs>
  <TitlesOfParts>
    <vt:vector size="17" baseType="lpstr">
      <vt:lpstr>Arial</vt:lpstr>
      <vt:lpstr>Roboto Condensed</vt:lpstr>
      <vt:lpstr>Roboto Condensed Light</vt:lpstr>
      <vt:lpstr>Times New Roman</vt:lpstr>
      <vt:lpstr>MS Mincho</vt:lpstr>
      <vt:lpstr>Arvo</vt:lpstr>
      <vt:lpstr>Salerio template</vt:lpstr>
      <vt:lpstr>Презентація навчальної дисципліни  “ФІНАНСОВИЙ ЕКАУНТИНГ ТА ФІНАНСОВА ЗВІТНІСТЬ”</vt:lpstr>
      <vt:lpstr>ОПИС КУРСУ</vt:lpstr>
      <vt:lpstr>Яким вимогам сучасного ринку праці відповідає  цей курс?</vt:lpstr>
      <vt:lpstr>ОЧІКУВАНІ РЕЗУЛЬТАТИ НАВЧАННЯ</vt:lpstr>
      <vt:lpstr>СИСТЕМА НАКОПИЧЕННЯ БАЛІВ</vt:lpstr>
      <vt:lpstr>СИСТЕМА НАКОПИЧЕННЯ БАЛІВ</vt:lpstr>
      <vt:lpstr>СИСТЕМА НАКОПИЧЕННЯ БАЛІВ</vt:lpstr>
      <vt:lpstr>РОЗКЛАД КУРСУ ЗА ТЕМАМИ І КОНТРОЛЬНІ ЗАВДАННЯ</vt:lpstr>
      <vt:lpstr>РОЗКЛАД КУРСУ ЗА ТЕМАМИ І КОНТРОЛЬНІ ЗАВДАННЯ</vt:lpstr>
      <vt:lpstr>РЕГУЛЯЦІЇ І ПОЛІТИКИ КУРСУ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навчальної дисципліни  “Регіональна економіка”</dc:title>
  <cp:lastModifiedBy>Александр</cp:lastModifiedBy>
  <cp:revision>3</cp:revision>
  <dcterms:modified xsi:type="dcterms:W3CDTF">2021-02-23T15:37:21Z</dcterms:modified>
</cp:coreProperties>
</file>