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8" autoAdjust="0"/>
  </p:normalViewPr>
  <p:slideViewPr>
    <p:cSldViewPr>
      <p:cViewPr>
        <p:scale>
          <a:sx n="70" d="100"/>
          <a:sy n="70" d="100"/>
        </p:scale>
        <p:origin x="-10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E3A0F5-0E6B-47E6-A943-E56D0F5DBDC7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0BFB51-CAC7-46E8-9DBB-34D736FA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F6CA-1216-4CF6-AD28-6E54A3170DDB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2C05-C790-42B2-8E96-36C350B8D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45D0-9D49-4692-B9DD-8794361F7B0C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2390-8F6B-4FB7-BB35-228611F7C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B263-E210-4535-94D6-87AE2DCEC040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A038-0F11-427C-A1D5-9498AB2C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1D5-A80F-4FF2-BFBD-7E6D869820D2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3629-531A-407B-8510-6B0832BBB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BC3F-09AD-4FEF-A08C-87D4AB904F0C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B803-F859-45E7-9959-8057DBCEB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533E-94BA-4061-9BF3-03D7AB1ABB84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800B-FC7A-4921-A7D3-880ED7C6B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B220-6E3D-42D8-824E-C5E5DF4F60E8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D4E8-C7FC-478F-8968-3FE064186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B65B-ED31-4BFA-ABE1-45038B5DF8F1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59DE-7486-47E0-B1DE-D6E0B6B4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7AE6-65B2-4881-9359-51B4E8BC8C05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C1BF-C05B-449A-912B-C2E99A646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B93A-6D3C-4770-AE40-3661E0A79A04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6FF8-7A97-47D8-AD2F-15DD2A98B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FA228D4-9B60-455E-A352-CB864964CB20}" type="datetimeFigureOut">
              <a:rPr lang="ru-RU"/>
              <a:pPr>
                <a:defRPr/>
              </a:pPr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B21862-1500-4EA9-8895-789656E90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25" r:id="rId7"/>
    <p:sldLayoutId id="2147483826" r:id="rId8"/>
    <p:sldLayoutId id="2147483827" r:id="rId9"/>
    <p:sldLayoutId id="2147483834" r:id="rId10"/>
    <p:sldLayoutId id="21474838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268760"/>
            <a:ext cx="8712968" cy="17319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Мемуарна і щоденникова проза</a:t>
            </a:r>
            <a:endParaRPr lang="ru-RU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755650" y="1125538"/>
            <a:ext cx="7745413" cy="38766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uk-UA" sz="2800" b="1" dirty="0" smtClean="0"/>
              <a:t>Мемуари (спогади, пам’ять) – жанр близький до історичної прози, наукової біографії, документально-історичних нарисів, нотатки про події минулого, свідком чи учасником яких був автор. </a:t>
            </a:r>
            <a:r>
              <a:rPr lang="uk-UA" sz="2800" b="1" dirty="0" smtClean="0"/>
              <a:t>Має </a:t>
            </a:r>
            <a:r>
              <a:rPr lang="uk-UA" sz="2800" b="1" dirty="0" smtClean="0"/>
              <a:t>високий ступінь </a:t>
            </a:r>
            <a:r>
              <a:rPr lang="uk-UA" sz="2800" b="1" dirty="0" smtClean="0"/>
              <a:t>достовірності</a:t>
            </a:r>
            <a:endParaRPr lang="ru-RU" sz="2800" b="1" dirty="0" smtClean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935538"/>
            <a:ext cx="7943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2641">
            <a:off x="23813" y="454025"/>
            <a:ext cx="28638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407160">
            <a:off x="6289675" y="341313"/>
            <a:ext cx="28638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algn="just" fontAlgn="auto">
              <a:spcAft>
                <a:spcPts val="0"/>
              </a:spcAft>
              <a:defRPr/>
            </a:pPr>
            <a:r>
              <a:rPr lang="uk-UA" b="1" dirty="0"/>
              <a:t>формування у студентів цілісного уявлення про виникнення, розвиток і сучасний стан розвитку мемуаристики, зокрема листи </a:t>
            </a:r>
            <a:r>
              <a:rPr lang="uk-UA" b="1" dirty="0" smtClean="0"/>
              <a:t>М.Хвильового</a:t>
            </a:r>
            <a:r>
              <a:rPr lang="uk-UA" b="1" dirty="0"/>
              <a:t>, </a:t>
            </a:r>
            <a:r>
              <a:rPr lang="uk-UA" b="1" dirty="0" smtClean="0"/>
              <a:t>В.Стуса</a:t>
            </a:r>
            <a:r>
              <a:rPr lang="uk-UA" b="1" dirty="0"/>
              <a:t>; щоденники </a:t>
            </a:r>
            <a:r>
              <a:rPr lang="uk-UA" b="1" dirty="0" smtClean="0"/>
              <a:t>М.Драй-Хмари</a:t>
            </a:r>
            <a:r>
              <a:rPr lang="uk-UA" b="1" dirty="0"/>
              <a:t>, </a:t>
            </a:r>
            <a:r>
              <a:rPr lang="uk-UA" b="1" dirty="0" smtClean="0"/>
              <a:t>О.Довженка</a:t>
            </a:r>
            <a:r>
              <a:rPr lang="uk-UA" b="1" dirty="0"/>
              <a:t>, </a:t>
            </a:r>
            <a:r>
              <a:rPr lang="uk-UA" b="1" dirty="0" smtClean="0"/>
              <a:t>О.Гончара</a:t>
            </a:r>
            <a:r>
              <a:rPr lang="uk-UA" b="1" dirty="0"/>
              <a:t>, </a:t>
            </a:r>
            <a:r>
              <a:rPr lang="uk-UA" b="1" dirty="0" smtClean="0"/>
              <a:t>В.Симоненка</a:t>
            </a:r>
            <a:r>
              <a:rPr lang="uk-UA" b="1" dirty="0"/>
              <a:t>, табірну прозу </a:t>
            </a:r>
            <a:r>
              <a:rPr lang="uk-UA" b="1" dirty="0" smtClean="0"/>
              <a:t>С.</a:t>
            </a:r>
            <a:r>
              <a:rPr lang="uk-UA" b="1" dirty="0" err="1" smtClean="0"/>
              <a:t>Підгайного</a:t>
            </a:r>
            <a:r>
              <a:rPr lang="uk-UA" b="1" dirty="0" smtClean="0"/>
              <a:t> </a:t>
            </a:r>
            <a:r>
              <a:rPr lang="uk-UA" b="1" dirty="0"/>
              <a:t>«Українська інтелігенція на Соловках», </a:t>
            </a:r>
            <a:r>
              <a:rPr lang="uk-UA" b="1" dirty="0" smtClean="0"/>
              <a:t>Є.Іваничука </a:t>
            </a:r>
            <a:r>
              <a:rPr lang="uk-UA" b="1" dirty="0"/>
              <a:t>«Холодне небо Півночі», спогади </a:t>
            </a:r>
            <a:r>
              <a:rPr lang="uk-UA" b="1" dirty="0" smtClean="0"/>
              <a:t>І.Жиленко </a:t>
            </a:r>
            <a:r>
              <a:rPr lang="uk-UA" b="1" dirty="0"/>
              <a:t>«</a:t>
            </a:r>
            <a:r>
              <a:rPr lang="uk-UA" b="1" dirty="0" err="1"/>
              <a:t>Homo</a:t>
            </a:r>
            <a:r>
              <a:rPr lang="uk-UA" b="1" dirty="0"/>
              <a:t> </a:t>
            </a:r>
            <a:r>
              <a:rPr lang="uk-UA" b="1" dirty="0" err="1"/>
              <a:t>feriens</a:t>
            </a:r>
            <a:r>
              <a:rPr lang="uk-UA" b="1" dirty="0"/>
              <a:t>», </a:t>
            </a:r>
            <a:r>
              <a:rPr lang="uk-UA" b="1" dirty="0" smtClean="0"/>
              <a:t>Ю.Клена </a:t>
            </a:r>
            <a:r>
              <a:rPr lang="uk-UA" b="1" dirty="0"/>
              <a:t>«Спогади про неокласиків», </a:t>
            </a:r>
            <a:r>
              <a:rPr lang="uk-UA" b="1" dirty="0" smtClean="0"/>
              <a:t>І.</a:t>
            </a:r>
            <a:r>
              <a:rPr lang="uk-UA" b="1" dirty="0" err="1" smtClean="0"/>
              <a:t>Кошелівця</a:t>
            </a:r>
            <a:r>
              <a:rPr lang="uk-UA" b="1" dirty="0" smtClean="0"/>
              <a:t> </a:t>
            </a:r>
            <a:r>
              <a:rPr lang="uk-UA" b="1" dirty="0"/>
              <a:t>«Розмова в дорозі до себе», </a:t>
            </a:r>
            <a:r>
              <a:rPr lang="uk-UA" b="1" dirty="0" smtClean="0"/>
              <a:t>М.Коцюбинської </a:t>
            </a:r>
            <a:r>
              <a:rPr lang="uk-UA" b="1" dirty="0"/>
              <a:t>«Книга спогадів</a:t>
            </a:r>
            <a:r>
              <a:rPr lang="uk-UA" b="1" dirty="0" smtClean="0"/>
              <a:t>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cap="all" spc="300" dirty="0">
                <a:solidFill>
                  <a:prstClr val="black"/>
                </a:solidFill>
                <a:latin typeface="Cambria" pitchFamily="18" charset="0"/>
              </a:rPr>
              <a:t>Мета </a:t>
            </a:r>
            <a:r>
              <a:rPr lang="uk-UA" sz="3200" b="1" cap="all" spc="300" dirty="0" smtClean="0">
                <a:solidFill>
                  <a:prstClr val="black"/>
                </a:solidFill>
                <a:latin typeface="Cambria" pitchFamily="18" charset="0"/>
              </a:rPr>
              <a:t>КУРСУ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3717032"/>
            <a:ext cx="26225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755650" y="2060575"/>
            <a:ext cx="7745413" cy="3878263"/>
          </a:xfrm>
        </p:spPr>
        <p:txBody>
          <a:bodyPr/>
          <a:lstStyle/>
          <a:p>
            <a:pPr algn="just"/>
            <a:r>
              <a:rPr lang="uk-UA" b="1" dirty="0" smtClean="0"/>
              <a:t>засвоєння </a:t>
            </a:r>
            <a:r>
              <a:rPr lang="uk-UA" b="1" dirty="0"/>
              <a:t>теоретичних параметрів курсу, визначення основних тенденцій розвитку української літературної мемуаристики, формування навичок літературознавчого аналізу мемуарних творів, оцінки естетичної вартості </a:t>
            </a:r>
            <a:r>
              <a:rPr lang="uk-UA" b="1" dirty="0" smtClean="0"/>
              <a:t>текстів</a:t>
            </a:r>
            <a:endParaRPr lang="uk-UA" sz="2000" dirty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8975" y="569913"/>
            <a:ext cx="7986713" cy="1203325"/>
          </a:xfrm>
        </p:spPr>
        <p:txBody>
          <a:bodyPr/>
          <a:lstStyle/>
          <a:p>
            <a:r>
              <a:rPr lang="uk-UA" sz="2400" b="1" cap="all" spc="300" dirty="0" smtClean="0">
                <a:solidFill>
                  <a:prstClr val="black"/>
                </a:solidFill>
                <a:latin typeface="Cambria" pitchFamily="18" charset="0"/>
              </a:rPr>
              <a:t>ЗАВДАННЯ </a:t>
            </a:r>
            <a:r>
              <a:rPr lang="uk-UA" sz="2400" b="1" cap="all" spc="300" dirty="0">
                <a:solidFill>
                  <a:prstClr val="black"/>
                </a:solidFill>
                <a:latin typeface="Cambria" pitchFamily="18" charset="0"/>
              </a:rPr>
              <a:t>КУРСУ</a:t>
            </a:r>
            <a:endParaRPr lang="ru-RU" sz="2200" b="1" dirty="0" smtClean="0">
              <a:latin typeface="Batang"/>
              <a:ea typeface="Batang"/>
              <a:cs typeface="Batang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60273">
            <a:off x="6816725" y="4514850"/>
            <a:ext cx="18240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3502">
            <a:off x="4494213" y="4502150"/>
            <a:ext cx="1597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90889">
            <a:off x="2700338" y="4633913"/>
            <a:ext cx="1357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92547">
            <a:off x="854075" y="4622800"/>
            <a:ext cx="12795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2247900"/>
            <a:ext cx="7689850" cy="118110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mtClean="0"/>
              <a:t>Епістолярна спадщина  М.Хвильового, О.Ольжича, В.Стуса, О. Гончара, І. Багряного</a:t>
            </a: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704138" cy="1223963"/>
          </a:xfrm>
        </p:spPr>
        <p:txBody>
          <a:bodyPr/>
          <a:lstStyle/>
          <a:p>
            <a:r>
              <a:rPr lang="ru-RU" sz="2800" b="1" dirty="0" err="1" smtClean="0">
                <a:latin typeface="Arial Black" pitchFamily="34" charset="0"/>
                <a:ea typeface="Batang"/>
                <a:cs typeface="Batang"/>
              </a:rPr>
              <a:t>Листи</a:t>
            </a:r>
            <a:r>
              <a:rPr lang="ru-RU" sz="2800" b="1" dirty="0" smtClean="0">
                <a:latin typeface="Arial Black" pitchFamily="34" charset="0"/>
                <a:ea typeface="Batang"/>
                <a:cs typeface="Batang"/>
              </a:rPr>
              <a:t> – </a:t>
            </a:r>
            <a:r>
              <a:rPr lang="ru-RU" sz="2800" b="1" dirty="0" err="1" smtClean="0">
                <a:latin typeface="Arial Black" pitchFamily="34" charset="0"/>
                <a:ea typeface="Batang"/>
                <a:cs typeface="Batang"/>
              </a:rPr>
              <a:t>найпоширеніша</a:t>
            </a:r>
            <a:r>
              <a:rPr lang="ru-RU" sz="2800" b="1" dirty="0" smtClean="0">
                <a:latin typeface="Arial Black" pitchFamily="34" charset="0"/>
                <a:ea typeface="Batang"/>
                <a:cs typeface="Batang"/>
              </a:rPr>
              <a:t> форма </a:t>
            </a:r>
            <a:r>
              <a:rPr lang="ru-RU" sz="2800" b="1" dirty="0" err="1" smtClean="0">
                <a:latin typeface="Arial Black" pitchFamily="34" charset="0"/>
                <a:ea typeface="Batang"/>
                <a:cs typeface="Batang"/>
              </a:rPr>
              <a:t>мемуарів</a:t>
            </a:r>
            <a:r>
              <a:rPr lang="ru-RU" sz="2800" b="1" dirty="0" smtClean="0">
                <a:latin typeface="Arial Black" pitchFamily="34" charset="0"/>
                <a:ea typeface="Batang"/>
                <a:cs typeface="Batang"/>
              </a:rPr>
              <a:t>; </a:t>
            </a:r>
            <a:r>
              <a:rPr lang="ru-RU" sz="2800" b="1" dirty="0" err="1" smtClean="0">
                <a:latin typeface="Arial Black" pitchFamily="34" charset="0"/>
                <a:ea typeface="Batang"/>
                <a:cs typeface="Batang"/>
              </a:rPr>
              <a:t>повнокровний</a:t>
            </a:r>
            <a:r>
              <a:rPr lang="ru-RU" sz="2800" b="1" dirty="0" smtClean="0">
                <a:latin typeface="Arial Black" pitchFamily="34" charset="0"/>
                <a:ea typeface="Batang"/>
                <a:cs typeface="Batang"/>
              </a:rPr>
              <a:t> факт </a:t>
            </a:r>
            <a:r>
              <a:rPr lang="ru-RU" sz="2800" b="1" dirty="0" err="1" smtClean="0">
                <a:latin typeface="Arial Black" pitchFamily="34" charset="0"/>
                <a:ea typeface="Batang"/>
                <a:cs typeface="Batang"/>
              </a:rPr>
              <a:t>документальної</a:t>
            </a:r>
            <a:r>
              <a:rPr lang="ru-RU" sz="2800" b="1" dirty="0" smtClean="0">
                <a:latin typeface="Arial Black" pitchFamily="34" charset="0"/>
                <a:ea typeface="Batang"/>
                <a:cs typeface="Batang"/>
              </a:rPr>
              <a:t> </a:t>
            </a:r>
            <a:r>
              <a:rPr lang="ru-RU" sz="2800" b="1" dirty="0" err="1" smtClean="0">
                <a:latin typeface="Arial Black" pitchFamily="34" charset="0"/>
                <a:ea typeface="Batang"/>
                <a:cs typeface="Batang"/>
              </a:rPr>
              <a:t>літератури</a:t>
            </a:r>
            <a:endParaRPr lang="ru-RU" sz="2800" b="1" dirty="0" smtClean="0">
              <a:latin typeface="Arial Black" pitchFamily="34" charset="0"/>
              <a:ea typeface="Batang"/>
              <a:cs typeface="Batang"/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3392488"/>
            <a:ext cx="1881187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182938"/>
            <a:ext cx="18145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1725" y="3486150"/>
            <a:ext cx="16970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736975" y="6278563"/>
            <a:ext cx="1506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</a:rPr>
              <a:t>Олег Ольжич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155950"/>
            <a:ext cx="1989138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486150"/>
            <a:ext cx="18002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19732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sz="1900" smtClean="0"/>
              <a:t>Витоки щоденників. Особливості світогляду, естетичні вподобання, секрети творчої лабораторії, літературний та життєвий контекст у щоденниках М.Драй-Хмари, О.Довженка, В.Симоненка («Окрайці думок»), О.Гончара, Гр. Тютюнника («Бути письменником»). 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sz="1900" smtClean="0"/>
              <a:t>Розкриття внутрішнього світу особистості у щоденниках.</a:t>
            </a:r>
            <a:endParaRPr lang="ru-RU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1995488"/>
          </a:xfrm>
        </p:spPr>
        <p:txBody>
          <a:bodyPr/>
          <a:lstStyle/>
          <a:p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Щоденники – мемуарно-біографічний, </a:t>
            </a:r>
            <a:br>
              <a:rPr lang="uk-UA" sz="2400" b="1" dirty="0" smtClean="0">
                <a:latin typeface="Arial Black" pitchFamily="34" charset="0"/>
                <a:ea typeface="Batang"/>
                <a:cs typeface="Batang"/>
              </a:rPr>
            </a:br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літературно-побутовий </a:t>
            </a:r>
            <a:r>
              <a:rPr lang="uk-UA" sz="2400" b="1" dirty="0" smtClean="0">
                <a:latin typeface="Arial Black" pitchFamily="34" charset="0"/>
                <a:ea typeface="Batang"/>
                <a:cs typeface="Batang"/>
              </a:rPr>
              <a:t>жанр; форма самовираження письменника</a:t>
            </a:r>
            <a:endParaRPr lang="ru-RU" sz="2400" dirty="0" smtClean="0">
              <a:latin typeface="Arial Black" pitchFamily="34" charset="0"/>
              <a:ea typeface="Batang"/>
              <a:cs typeface="Batang"/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18684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500438"/>
            <a:ext cx="1976438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024313"/>
            <a:ext cx="44592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740724" cy="2405162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uk-UA" dirty="0" smtClean="0"/>
              <a:t>Табірні спомини С.</a:t>
            </a:r>
            <a:r>
              <a:rPr lang="uk-UA" dirty="0" err="1" smtClean="0"/>
              <a:t>Підгайного</a:t>
            </a:r>
            <a:r>
              <a:rPr lang="uk-UA" dirty="0" smtClean="0"/>
              <a:t> «Українська інтелігенція на Соловках», Є.Іваничука «Холодне небо Півночі». Колективне табірне світосприйняття (представлення не себе, а свого народу). Феномен Соловків у творах.</a:t>
            </a:r>
            <a:endParaRPr lang="ru-RU" dirty="0" smtClean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986879"/>
          </a:xfrm>
        </p:spPr>
        <p:txBody>
          <a:bodyPr/>
          <a:lstStyle/>
          <a:p>
            <a:r>
              <a:rPr lang="uk-UA" sz="2400" b="1" dirty="0" smtClean="0">
                <a:latin typeface="Arial Black" pitchFamily="34" charset="0"/>
              </a:rPr>
              <a:t>Табірна проза як літературний </a:t>
            </a:r>
            <a:br>
              <a:rPr lang="uk-UA" sz="2400" b="1" dirty="0" smtClean="0">
                <a:latin typeface="Arial Black" pitchFamily="34" charset="0"/>
              </a:rPr>
            </a:br>
            <a:r>
              <a:rPr lang="uk-UA" sz="2400" b="1" dirty="0" smtClean="0">
                <a:latin typeface="Arial Black" pitchFamily="34" charset="0"/>
              </a:rPr>
              <a:t>феномен ХХ </a:t>
            </a:r>
            <a:r>
              <a:rPr lang="uk-UA" sz="2400" b="1" dirty="0" smtClean="0">
                <a:latin typeface="Arial Black" pitchFamily="34" charset="0"/>
              </a:rPr>
              <a:t>століття; </a:t>
            </a:r>
            <a:r>
              <a:rPr lang="uk-UA" sz="2400" b="1" dirty="0" err="1" smtClean="0">
                <a:latin typeface="Arial Black" pitchFamily="34" charset="0"/>
              </a:rPr>
              <a:t>андеграундна</a:t>
            </a:r>
            <a:r>
              <a:rPr lang="uk-UA" sz="2400" b="1" dirty="0" smtClean="0">
                <a:latin typeface="Arial Black" pitchFamily="34" charset="0"/>
              </a:rPr>
              <a:t> документальна література </a:t>
            </a:r>
            <a:br>
              <a:rPr lang="uk-UA" sz="2400" b="1" dirty="0" smtClean="0">
                <a:latin typeface="Arial Black" pitchFamily="34" charset="0"/>
              </a:rPr>
            </a:br>
            <a:endParaRPr lang="ru-RU" sz="2400" dirty="0" smtClean="0">
              <a:latin typeface="Arial Black" pitchFamily="34" charset="0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44900"/>
            <a:ext cx="42481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094" y="2824163"/>
            <a:ext cx="1908176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2965450"/>
            <a:ext cx="18351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latin typeface="Arial Black" pitchFamily="34" charset="0"/>
              </a:rPr>
              <a:t>Філософсько-світоглядні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аспекти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моделювання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дійсності</a:t>
            </a:r>
            <a:r>
              <a:rPr lang="ru-RU" sz="2400" b="1" dirty="0" smtClean="0">
                <a:latin typeface="Arial Black" pitchFamily="34" charset="0"/>
              </a:rPr>
              <a:t> у </a:t>
            </a:r>
            <a:r>
              <a:rPr lang="ru-RU" sz="2400" b="1" dirty="0" err="1" smtClean="0">
                <a:latin typeface="Arial Black" pitchFamily="34" charset="0"/>
              </a:rPr>
              <a:t>літературі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особистого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спогаду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М.Коцюбинської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Л.Танюка</a:t>
            </a:r>
            <a:r>
              <a:rPr lang="ru-RU" sz="2400" b="1" dirty="0" smtClean="0">
                <a:latin typeface="Arial Black" pitchFamily="34" charset="0"/>
              </a:rPr>
              <a:t> та </a:t>
            </a:r>
            <a:r>
              <a:rPr lang="ru-RU" sz="2400" b="1" dirty="0" err="1" smtClean="0">
                <a:latin typeface="Arial Black" pitchFamily="34" charset="0"/>
              </a:rPr>
              <a:t>І.Жиленко</a:t>
            </a:r>
            <a:endParaRPr lang="ru-RU" sz="2400" b="1" dirty="0" smtClean="0">
              <a:latin typeface="Arial Black" pitchFamily="34" charset="0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22391">
            <a:off x="971550" y="2470150"/>
            <a:ext cx="18049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538" y="2136775"/>
            <a:ext cx="1993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1631">
            <a:off x="6088063" y="2305050"/>
            <a:ext cx="181451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3863" y="4697413"/>
            <a:ext cx="12938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4697413"/>
            <a:ext cx="13684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587750" y="4540250"/>
            <a:ext cx="194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</a:rPr>
              <a:t>М. Коцюбинська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 rot="-1095047">
            <a:off x="1641475" y="4613275"/>
            <a:ext cx="136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</a:rPr>
              <a:t>І. Жиленко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 rot="1294020">
            <a:off x="6038850" y="4329113"/>
            <a:ext cx="117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</a:rPr>
              <a:t>Л. Танюк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14684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smtClean="0"/>
              <a:t>Поєднання художнього й наукового мислення у спогадах Ю.Клена «Спогади про неокласиків», </a:t>
            </a:r>
          </a:p>
          <a:p>
            <a:pPr marL="0" indent="0" algn="ctr">
              <a:buFont typeface="Wingdings" pitchFamily="2" charset="2"/>
              <a:buNone/>
            </a:pPr>
            <a:r>
              <a:rPr lang="uk-UA" smtClean="0"/>
              <a:t>І.Кошелівця «Розмова в дорозі до себе» </a:t>
            </a:r>
            <a:endParaRPr lang="ru-RU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 </a:t>
            </a:r>
            <a:r>
              <a:rPr lang="uk-UA" sz="2400" b="1" dirty="0" smtClean="0">
                <a:latin typeface="Arial Black" pitchFamily="34" charset="0"/>
              </a:rPr>
              <a:t>Історизм авторської позиції у </a:t>
            </a:r>
            <a:r>
              <a:rPr lang="uk-UA" sz="2400" b="1" dirty="0" smtClean="0">
                <a:latin typeface="Arial Black" pitchFamily="34" charset="0"/>
              </a:rPr>
              <a:t>спогадах письменників діаспори</a:t>
            </a:r>
            <a:br>
              <a:rPr lang="uk-UA" sz="2400" b="1" dirty="0" smtClean="0">
                <a:latin typeface="Arial Black" pitchFamily="34" charset="0"/>
              </a:rPr>
            </a:br>
            <a:r>
              <a:rPr lang="uk-UA" sz="2400" b="1" dirty="0" smtClean="0">
                <a:latin typeface="Arial Black" pitchFamily="34" charset="0"/>
              </a:rPr>
              <a:t>Ю</a:t>
            </a:r>
            <a:r>
              <a:rPr lang="uk-UA" sz="2400" b="1" dirty="0" smtClean="0">
                <a:latin typeface="Arial Black" pitchFamily="34" charset="0"/>
              </a:rPr>
              <a:t>. Клена та І.</a:t>
            </a:r>
            <a:r>
              <a:rPr lang="en-US" sz="2400" b="1" dirty="0" smtClean="0">
                <a:latin typeface="Arial Black" pitchFamily="34" charset="0"/>
              </a:rPr>
              <a:t> </a:t>
            </a:r>
            <a:r>
              <a:rPr lang="uk-UA" sz="2400" b="1" dirty="0" err="1" smtClean="0">
                <a:latin typeface="Arial Black" pitchFamily="34" charset="0"/>
              </a:rPr>
              <a:t>Кошелівця</a:t>
            </a:r>
            <a:endParaRPr lang="ru-RU" sz="2400" b="1" dirty="0" smtClean="0">
              <a:latin typeface="Arial Black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21979">
            <a:off x="44466" y="3109846"/>
            <a:ext cx="22256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65853">
            <a:off x="6418244" y="3268596"/>
            <a:ext cx="20732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592513"/>
            <a:ext cx="259238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160</TotalTime>
  <Words>287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Мемуарна і щоденникова проза</vt:lpstr>
      <vt:lpstr>Презентация PowerPoint</vt:lpstr>
      <vt:lpstr>Мета КУРСУ</vt:lpstr>
      <vt:lpstr>ЗАВДАННЯ КУРСУ</vt:lpstr>
      <vt:lpstr>Листи – найпоширеніша форма мемуарів; повнокровний факт документальної літератури</vt:lpstr>
      <vt:lpstr>Щоденники – мемуарно-біографічний,  літературно-побутовий жанр; форма самовираження письменника</vt:lpstr>
      <vt:lpstr>Табірна проза як літературний  феномен ХХ століття; андеграундна документальна література  </vt:lpstr>
      <vt:lpstr>Філософсько-світоглядні аспекти моделювання дійсності у літературі особистого спогаду М.Коцюбинської, Л.Танюка та І.Жиленко</vt:lpstr>
      <vt:lpstr> Історизм авторської позиції у спогадах письменників діаспори Ю. Клена та І. Кошелівця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Мемурна і щоденникова проза</dc:title>
  <dc:creator>Администратор</dc:creator>
  <cp:lastModifiedBy>User</cp:lastModifiedBy>
  <cp:revision>14</cp:revision>
  <dcterms:created xsi:type="dcterms:W3CDTF">2016-02-01T13:07:29Z</dcterms:created>
  <dcterms:modified xsi:type="dcterms:W3CDTF">2021-07-23T06:24:29Z</dcterms:modified>
</cp:coreProperties>
</file>