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68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72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423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5443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044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99678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105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001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53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410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73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22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215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21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39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30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95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B0DB7A-27C3-4F4C-A7BD-BD1B0D97B93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3A3AD48-3FD3-448F-ACA3-A226BE54D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881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875" y="1162593"/>
            <a:ext cx="9870096" cy="2299063"/>
          </a:xfrm>
        </p:spPr>
        <p:txBody>
          <a:bodyPr>
            <a:normAutofit/>
          </a:bodyPr>
          <a:lstStyle/>
          <a:p>
            <a:pPr algn="ctr"/>
            <a:r>
              <a:rPr lang="ru-RU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система Японії</a:t>
            </a:r>
            <a:endParaRPr 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35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115" y="548640"/>
            <a:ext cx="8534400" cy="58783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724297"/>
            <a:ext cx="10620103" cy="48985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грудень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департамент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бюджету. Проект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поправок, 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уряд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бюджету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парламенту.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31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року.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Конституцією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парламенту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876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5549" y="627016"/>
            <a:ext cx="8534400" cy="57476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бюджету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11" y="1567544"/>
            <a:ext cx="10894423" cy="471569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міністерствами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відомствами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Касове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Японський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 та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затверджуються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59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1493" y="457199"/>
            <a:ext cx="8534400" cy="66620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017" y="1672046"/>
            <a:ext cx="10620103" cy="451974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Контроль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асигнувань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поквартально 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Контролери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по доходах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уряду,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свою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відправляє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ревізійного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бюро.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ревізійне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бюро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урядом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парламенту.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471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9057" y="686042"/>
            <a:ext cx="8743406" cy="67249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Доходи державного бюджету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331" y="1936448"/>
            <a:ext cx="10776858" cy="40724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Доходна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Японії складається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(80%)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(20%)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орендної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плати, продажу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доходи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лотерей,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позики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8593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2046" y="457200"/>
            <a:ext cx="8691155" cy="6400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8530" y="1666360"/>
            <a:ext cx="10811103" cy="50348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ваги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ВВП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со¬ціальні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50%,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12%). 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(30%).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так звана «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Вона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тих,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 не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змозі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про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прожиткового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виплачується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семи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номінаціях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житло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материнство, по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безробіттю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2025 р.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75%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виплат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допомозі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центрального бюджету, 25% - з бюджету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як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державному боргу. Зараз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уряд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половину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боргу.  Величина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держборгу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становить 246% до ВВП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39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1493" y="281092"/>
            <a:ext cx="8534400" cy="107744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5" y="1724297"/>
            <a:ext cx="10254343" cy="45458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актах.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(65%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(35%)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Основу бюджету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доходи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цінними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паперами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66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1" y="222069"/>
            <a:ext cx="7276011" cy="7968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Всі податки поділяються на три основні групи: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67989" y="1606731"/>
            <a:ext cx="8112034" cy="122790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67989" y="3324497"/>
            <a:ext cx="8112033" cy="10189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ІІ. Прямі податки на майно ( земельний податок, податок на спадщину та дарування, податок на нерухомість та ін.);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67989" y="4833256"/>
            <a:ext cx="8112034" cy="104502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ІІІ. Прямі і непрямі споживчі податки (гербовий збір, податок на споживання та ін.).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1"/>
          </p:cNvCxnSpPr>
          <p:nvPr/>
        </p:nvCxnSpPr>
        <p:spPr>
          <a:xfrm flipH="1">
            <a:off x="849086" y="620486"/>
            <a:ext cx="1436915" cy="65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36023" y="640080"/>
            <a:ext cx="13063" cy="47548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49086" y="5408023"/>
            <a:ext cx="862148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49086" y="3801291"/>
            <a:ext cx="888274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836023" y="2142309"/>
            <a:ext cx="901337" cy="130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31701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941731" cy="5375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налічується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 префектур,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3045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селищ,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наповненні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префектурні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46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0708" y="574766"/>
            <a:ext cx="4219303" cy="9666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рефектурні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3234" y="587829"/>
            <a:ext cx="4480560" cy="10319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Муніципальні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7383" y="2403565"/>
            <a:ext cx="5120640" cy="401029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префектурних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префектурі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видовища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82788" y="2403565"/>
            <a:ext cx="5512525" cy="401029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конкретному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населеному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майновий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«на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землю,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416629" y="1541418"/>
            <a:ext cx="744582" cy="60089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Стрелка вниз 8"/>
          <p:cNvSpPr/>
          <p:nvPr/>
        </p:nvSpPr>
        <p:spPr>
          <a:xfrm>
            <a:off x="8229600" y="1619794"/>
            <a:ext cx="757646" cy="5486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4886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732725" cy="5349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держбюджет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–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70% -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tax)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income tax).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 (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наймані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самозайняті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 – 5, 10, 20, 23,33, 40 і 45%,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нараховуються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календарного року.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37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96" y="268030"/>
            <a:ext cx="8534400" cy="1507067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1777" y="1939835"/>
            <a:ext cx="9818325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 Бюджетна система Японії.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Японії.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567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686041"/>
            <a:ext cx="10972800" cy="7116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305" y="2351314"/>
            <a:ext cx="11782110" cy="322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8441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484531" cy="544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income tax),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нараховується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чистого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складається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corporate tax),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inhabitant tax),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(е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nterprise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tax),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local corporate tax),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ставку корпоративного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income taxes).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Токіо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сягати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40%.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514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15290" y="444137"/>
            <a:ext cx="8725989" cy="9535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малих і середніх компаній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3382" y="1397726"/>
            <a:ext cx="7576457" cy="2011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Оборот до 4 млн ієн в рік - 25,99%;</a:t>
            </a:r>
          </a:p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Оборот від 4 до 8 млн ієн в рік - 27,57%;</a:t>
            </a:r>
          </a:p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Оборот більш 8 млн ієн в рік - 33,80% (з 1 квітня 2018 року - 33,59%).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15290" y="3905794"/>
            <a:ext cx="8725989" cy="9535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інших компаній 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5634" y="4859383"/>
            <a:ext cx="7524205" cy="17112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інших компаній (статутний капітал більше 100 млн ієн і офіси розташовані в декількох префектурах) - 29,97% (з 1 квітня 2018 року - 29,74%).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457199" y="4225835"/>
            <a:ext cx="1058091" cy="148916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404949" y="920931"/>
            <a:ext cx="1110341" cy="16132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69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824166" cy="5806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стягується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ставкою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5% (4%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1 %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префектур).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споживачем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схожий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ним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обкладається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Податком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обкладаються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продаж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продаж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марок,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служб, плата 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плата 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оплата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плата 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поховання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352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798039" cy="5427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спиртне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тютюнові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нафту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газ, бензин,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товару. До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року в Японії введено 40% ставку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тютюнові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цигарок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410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єн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 пачку,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надалі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подальше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цигарок до 700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єн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пачку.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японців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паління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06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1965" y="88173"/>
            <a:ext cx="9575075" cy="8490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прямих місцевих податків слід зазначити майнові, а саме: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821" y="1146264"/>
            <a:ext cx="1567543" cy="128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нерухомість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69326" y="1146264"/>
            <a:ext cx="8921930" cy="128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821" y="2653391"/>
            <a:ext cx="1567542" cy="128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69326" y="2656657"/>
            <a:ext cx="8921930" cy="12540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всю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Японії. Ставки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10% до 50%,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8821" y="4160518"/>
            <a:ext cx="1567542" cy="11495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дарування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69326" y="4134392"/>
            <a:ext cx="8921930" cy="117565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Податкові ставки на дарування від 10% до 50%, залежно від вартості активу. Слід зазначити, що дарування від корпорації фізичній особі обкладається податком на прибуток, а не податком дарування.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821" y="5533750"/>
            <a:ext cx="1567542" cy="11544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69326" y="5363933"/>
            <a:ext cx="8921930" cy="1324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змушені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префектури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бензин (включений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вагу.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946363" y="1528354"/>
            <a:ext cx="692334" cy="600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трелка вправо 14"/>
          <p:cNvSpPr/>
          <p:nvPr/>
        </p:nvSpPr>
        <p:spPr>
          <a:xfrm>
            <a:off x="1946363" y="2993025"/>
            <a:ext cx="640083" cy="686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Стрелка вправо 15"/>
          <p:cNvSpPr/>
          <p:nvPr/>
        </p:nvSpPr>
        <p:spPr>
          <a:xfrm>
            <a:off x="1946363" y="4467497"/>
            <a:ext cx="574768" cy="611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Стрелка вправо 16"/>
          <p:cNvSpPr/>
          <p:nvPr/>
        </p:nvSpPr>
        <p:spPr>
          <a:xfrm>
            <a:off x="1946363" y="5810520"/>
            <a:ext cx="515986" cy="600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125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24297" y="78376"/>
            <a:ext cx="9509760" cy="9797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2491" y="1384663"/>
            <a:ext cx="8974183" cy="7184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помірний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тягаря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щонайнижчий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національному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- 26%,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40%,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34%);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46366" y="2312125"/>
            <a:ext cx="9000308" cy="7968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Tax)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 Tax)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72491" y="3396343"/>
            <a:ext cx="8974183" cy="6923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найвища серед розвинутих країн частка прибуткових податків (Incom Tax) - близько 50%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72491" y="4323806"/>
            <a:ext cx="8974183" cy="65314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 Income Tax) 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40%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2490" y="5212081"/>
            <a:ext cx="8974183" cy="6531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пільг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Incentives)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72490" y="6100355"/>
            <a:ext cx="8974183" cy="6270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1"/>
          </p:cNvCxnSpPr>
          <p:nvPr/>
        </p:nvCxnSpPr>
        <p:spPr>
          <a:xfrm flipH="1">
            <a:off x="561703" y="568234"/>
            <a:ext cx="1162594" cy="195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74766" y="613954"/>
            <a:ext cx="0" cy="57215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61703" y="6387737"/>
            <a:ext cx="1293223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1703" y="5551714"/>
            <a:ext cx="1254034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74766" y="4611189"/>
            <a:ext cx="1149531" cy="26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74766" y="3827417"/>
            <a:ext cx="1240971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61703" y="2677886"/>
            <a:ext cx="1162594" cy="391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574766" y="1737360"/>
            <a:ext cx="1240971" cy="26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421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041" y="346182"/>
            <a:ext cx="9648508" cy="101067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580606"/>
            <a:ext cx="9444446" cy="10450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складається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81497" y="2930934"/>
            <a:ext cx="8451669" cy="9487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18%;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81497" y="4106592"/>
            <a:ext cx="8451669" cy="9226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загальнонаціональних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13%;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81497" y="5394961"/>
            <a:ext cx="8451669" cy="8360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неподаткові надходження (у тому числі, позики) – 27%.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1476103" y="2625634"/>
            <a:ext cx="1" cy="32918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489166" y="5917474"/>
            <a:ext cx="561703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476103" y="4572000"/>
            <a:ext cx="574766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89166" y="3435531"/>
            <a:ext cx="56170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8693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3303" y="91442"/>
            <a:ext cx="8347166" cy="8621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 місцевих бюджетів поділяються на шість груп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06732" y="1384666"/>
            <a:ext cx="8869680" cy="5617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 громадського порядку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06732" y="2220690"/>
            <a:ext cx="8869680" cy="6531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 роботи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06732" y="3148151"/>
            <a:ext cx="8869680" cy="6792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06733" y="4101739"/>
            <a:ext cx="8869680" cy="61395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06732" y="5055326"/>
            <a:ext cx="8869680" cy="61395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зайнятості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06732" y="5943601"/>
            <a:ext cx="8869680" cy="5617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промисловості та економіки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6106886" y="953590"/>
            <a:ext cx="19594" cy="4310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6" idx="0"/>
          </p:cNvCxnSpPr>
          <p:nvPr/>
        </p:nvCxnSpPr>
        <p:spPr>
          <a:xfrm>
            <a:off x="6041572" y="1946370"/>
            <a:ext cx="0" cy="274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  <a:endCxn id="7" idx="0"/>
          </p:cNvCxnSpPr>
          <p:nvPr/>
        </p:nvCxnSpPr>
        <p:spPr>
          <a:xfrm>
            <a:off x="6041572" y="2873831"/>
            <a:ext cx="0" cy="274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2"/>
            <a:endCxn id="8" idx="0"/>
          </p:cNvCxnSpPr>
          <p:nvPr/>
        </p:nvCxnSpPr>
        <p:spPr>
          <a:xfrm>
            <a:off x="6041572" y="3827419"/>
            <a:ext cx="1" cy="274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2"/>
          </p:cNvCxnSpPr>
          <p:nvPr/>
        </p:nvCxnSpPr>
        <p:spPr>
          <a:xfrm flipH="1">
            <a:off x="6041572" y="4715694"/>
            <a:ext cx="1" cy="235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2"/>
            <a:endCxn id="10" idx="0"/>
          </p:cNvCxnSpPr>
          <p:nvPr/>
        </p:nvCxnSpPr>
        <p:spPr>
          <a:xfrm>
            <a:off x="6041572" y="5669279"/>
            <a:ext cx="0" cy="2743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0755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63" y="320281"/>
            <a:ext cx="10458406" cy="894565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вирівнювання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3" y="1515291"/>
            <a:ext cx="10763795" cy="5055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держбюджету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метою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вирівнювання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префектур у Японії створена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Фонд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вирівнювання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центрального уряду. 3 метою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Фонду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вирівнювання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Стандартною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префектура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1,7 млн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площею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6900 км2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муніципалітет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такими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100 тис.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160 км2. </a:t>
            </a:r>
          </a:p>
          <a:p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64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451" y="346406"/>
            <a:ext cx="11299372" cy="150706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51" y="1853474"/>
            <a:ext cx="10972800" cy="467795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Японія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монархія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типу.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в Японії - парламент,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складається з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палат. Монарх -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імператор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є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номінальним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главою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Японія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унітарною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державою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47 префектур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муніципалітетів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префектура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префектом (у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Хоккайдо - губернатором), 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префектури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групуються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одиницями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361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876417" cy="57411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Бюджетна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6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Сума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коригуються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модифікацій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872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5147" y="84911"/>
            <a:ext cx="7707085" cy="535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модифікацій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75656" y="1698171"/>
            <a:ext cx="10737669" cy="6335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масштабами 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01783" y="2416627"/>
            <a:ext cx="10711542" cy="6008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густота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густоти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75657" y="3200400"/>
            <a:ext cx="10737668" cy="6531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— коригують соціально-економічні, інституціональні та інші відмінності окремих територій;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01783" y="4036423"/>
            <a:ext cx="10711542" cy="6270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зонально-кліматичні — коригують витрати територій з холодним кліматом; 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75657" y="4846321"/>
            <a:ext cx="10737668" cy="5747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темпами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97279" y="5630092"/>
            <a:ext cx="10816046" cy="64007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буферні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вимірюється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75657" y="6387737"/>
            <a:ext cx="10737668" cy="4702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коефіцієнти бюджетної прибутковості територій.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01783" y="724990"/>
            <a:ext cx="10711543" cy="76417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розраховуються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одного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одного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і т. п.;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4" idx="1"/>
          </p:cNvCxnSpPr>
          <p:nvPr/>
        </p:nvCxnSpPr>
        <p:spPr>
          <a:xfrm flipH="1" flipV="1">
            <a:off x="365760" y="352697"/>
            <a:ext cx="1639387" cy="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9635" y="378823"/>
            <a:ext cx="13062" cy="62179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52697" y="6583680"/>
            <a:ext cx="744582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52697" y="5930537"/>
            <a:ext cx="58782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52697" y="5146767"/>
            <a:ext cx="587829" cy="130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65760" y="4376059"/>
            <a:ext cx="5747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39635" y="3487783"/>
            <a:ext cx="600891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339635" y="2638697"/>
            <a:ext cx="600891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352697" y="1972491"/>
            <a:ext cx="587829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39635" y="1058092"/>
            <a:ext cx="6008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2339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8347" y="346408"/>
            <a:ext cx="10027331" cy="11035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672047"/>
            <a:ext cx="10907486" cy="49900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склалося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приватного –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сферу, державного –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Тому в Японії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 не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конкурентом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жодній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в Японії невеликий. 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унітарних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13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пайову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73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некомерційними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 культурного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с/г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зайняті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автодоріг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пайових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(в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уряду 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38,3 %.</a:t>
            </a:r>
          </a:p>
          <a:p>
            <a:pPr algn="just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39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229114" cy="56104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Головна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якась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Казенні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Парламенту.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планами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центрального бюджету,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Парламент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двір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видавництва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ощадкаси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т. д.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згода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те,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стали причиною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дестабілізації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справ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28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11548" cy="58456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Представницька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банки,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мережу по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130)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установи: 1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 для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банки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7 траст-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спеціалізуються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довгостроковому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організаційдля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450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400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невеликими коштами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30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24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270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цінними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паперами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02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961" y="1430383"/>
            <a:ext cx="10314714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ДЯКУЮ ЗА УВАГУ!</a:t>
            </a:r>
            <a:endParaRPr lang="en-US" sz="1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73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21131" y="418011"/>
            <a:ext cx="7485018" cy="12409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теоретичних основ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Японії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23406" y="1815737"/>
            <a:ext cx="10241280" cy="90133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На думку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позаринковий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провали,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23406" y="2873829"/>
            <a:ext cx="10241280" cy="71845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23406" y="3749042"/>
            <a:ext cx="10241280" cy="77070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23406" y="4676504"/>
            <a:ext cx="10241280" cy="9535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23406" y="5773781"/>
            <a:ext cx="10241280" cy="8490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бід-ності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вирівнювання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(на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418013" y="1084217"/>
            <a:ext cx="20116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65760" y="1084217"/>
            <a:ext cx="52252" cy="50030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5760" y="6087292"/>
            <a:ext cx="757646" cy="26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 flipV="1">
            <a:off x="365760" y="5153298"/>
            <a:ext cx="757646" cy="65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7" idx="1"/>
          </p:cNvCxnSpPr>
          <p:nvPr/>
        </p:nvCxnSpPr>
        <p:spPr>
          <a:xfrm>
            <a:off x="418012" y="4108271"/>
            <a:ext cx="705394" cy="26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6" idx="1"/>
          </p:cNvCxnSpPr>
          <p:nvPr/>
        </p:nvCxnSpPr>
        <p:spPr>
          <a:xfrm flipV="1">
            <a:off x="365760" y="3233058"/>
            <a:ext cx="757646" cy="6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5" idx="1"/>
          </p:cNvCxnSpPr>
          <p:nvPr/>
        </p:nvCxnSpPr>
        <p:spPr>
          <a:xfrm flipV="1">
            <a:off x="418012" y="2266406"/>
            <a:ext cx="705394" cy="65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833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24251" y="2553789"/>
            <a:ext cx="2625635" cy="14891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9897" y="757646"/>
            <a:ext cx="2246811" cy="128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65467" y="640080"/>
            <a:ext cx="2521132" cy="128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95359" y="757646"/>
            <a:ext cx="2481943" cy="12279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Бюджет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7645" y="5107577"/>
            <a:ext cx="2690948" cy="128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40%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5691" y="5172891"/>
            <a:ext cx="2886892" cy="15152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до державного бюджету — 70%.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03920" y="5172891"/>
            <a:ext cx="2573382" cy="128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бездітна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9451" y="2619104"/>
            <a:ext cx="2782389" cy="16459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боргу становив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донедавна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2,9%.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03920" y="2619104"/>
            <a:ext cx="3204754" cy="16459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Дев'ять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>
            <a:stCxn id="4" idx="0"/>
            <a:endCxn id="6" idx="2"/>
          </p:cNvCxnSpPr>
          <p:nvPr/>
        </p:nvCxnSpPr>
        <p:spPr>
          <a:xfrm flipH="1" flipV="1">
            <a:off x="5826033" y="1920240"/>
            <a:ext cx="111036" cy="6335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249886" y="1920240"/>
            <a:ext cx="1456508" cy="6988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  <a:endCxn id="12" idx="1"/>
          </p:cNvCxnSpPr>
          <p:nvPr/>
        </p:nvCxnSpPr>
        <p:spPr>
          <a:xfrm>
            <a:off x="7249886" y="3298372"/>
            <a:ext cx="1254034" cy="1436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249886" y="4042955"/>
            <a:ext cx="1456508" cy="10646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2"/>
          </p:cNvCxnSpPr>
          <p:nvPr/>
        </p:nvCxnSpPr>
        <p:spPr>
          <a:xfrm flipH="1">
            <a:off x="5937068" y="4042955"/>
            <a:ext cx="1" cy="10646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448593" y="4042955"/>
            <a:ext cx="1175658" cy="10646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1"/>
          </p:cNvCxnSpPr>
          <p:nvPr/>
        </p:nvCxnSpPr>
        <p:spPr>
          <a:xfrm flipH="1">
            <a:off x="3291840" y="3298372"/>
            <a:ext cx="1332411" cy="2677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3148149" y="1887584"/>
            <a:ext cx="1476102" cy="731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70969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25" y="333344"/>
            <a:ext cx="10776857" cy="1077446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політиці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понії у </a:t>
            </a:r>
            <a:r>
              <a:rPr lang="en-US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325" y="1789612"/>
            <a:ext cx="914400" cy="8882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5006" y="1580606"/>
            <a:ext cx="8765177" cy="13062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кейнсіанської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неоконсерватизму.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державному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5006" y="3056708"/>
            <a:ext cx="8765177" cy="82296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рисами є: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8126" y="3879670"/>
            <a:ext cx="6544491" cy="26386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асигнування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свободу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Принцип «справедливого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3325" y="3056707"/>
            <a:ext cx="914400" cy="953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397725" y="2063931"/>
            <a:ext cx="875212" cy="33963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право 9"/>
          <p:cNvSpPr/>
          <p:nvPr/>
        </p:nvSpPr>
        <p:spPr>
          <a:xfrm>
            <a:off x="1397725" y="3370217"/>
            <a:ext cx="953589" cy="33963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86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11548" cy="58195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Особливістю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є те,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позабюджетних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(так званий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бюджет),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Особливістю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Японії 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Чинна система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створена у Японії в 1946 р. Доходи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внесків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Фонду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34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0971" y="130628"/>
            <a:ext cx="8817428" cy="108421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Бюджетна система Японії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0971" y="1384664"/>
            <a:ext cx="8817428" cy="7053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 система Японії складається з: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68880" y="2403567"/>
            <a:ext cx="6831875" cy="7707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•	державного бюджету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68881" y="3487784"/>
            <a:ext cx="6831874" cy="74458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68880" y="4428308"/>
            <a:ext cx="6831875" cy="7837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•	спеціальних фондів;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68880" y="5408020"/>
            <a:ext cx="6831876" cy="7315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•	фінансів державних підприємств.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580606" y="2090058"/>
            <a:ext cx="13063" cy="36575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1"/>
          </p:cNvCxnSpPr>
          <p:nvPr/>
        </p:nvCxnSpPr>
        <p:spPr>
          <a:xfrm>
            <a:off x="1580606" y="5747657"/>
            <a:ext cx="888274" cy="26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1580606" y="4820194"/>
            <a:ext cx="88827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593669" y="3853543"/>
            <a:ext cx="78377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5" idx="1"/>
          </p:cNvCxnSpPr>
          <p:nvPr/>
        </p:nvCxnSpPr>
        <p:spPr>
          <a:xfrm>
            <a:off x="1580606" y="2782389"/>
            <a:ext cx="888274" cy="65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601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429" y="862149"/>
            <a:ext cx="8534400" cy="66620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проекту бюджету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1" y="2366189"/>
            <a:ext cx="10776856" cy="36152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Підготовка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бюджету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департаментами.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об'єму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серпня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бюджетного департаменту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24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</TotalTime>
  <Words>841</Words>
  <Application>Microsoft Office PowerPoint</Application>
  <PresentationFormat>Произвольный</PresentationFormat>
  <Paragraphs>136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Сектор</vt:lpstr>
      <vt:lpstr>Фінансова система Японії</vt:lpstr>
      <vt:lpstr>План </vt:lpstr>
      <vt:lpstr>1. Особливості побудови фінансової системи Японії.</vt:lpstr>
      <vt:lpstr>Слайд 4</vt:lpstr>
      <vt:lpstr>Слайд 5</vt:lpstr>
      <vt:lpstr>У фінансовій політиці Японії у XX століття відбулися такі зміни.</vt:lpstr>
      <vt:lpstr>Слайд 7</vt:lpstr>
      <vt:lpstr>2. Бюджетна система Японії</vt:lpstr>
      <vt:lpstr>Підготовка проекту бюджету </vt:lpstr>
      <vt:lpstr>проект бюджету</vt:lpstr>
      <vt:lpstr>Виконання бюджету </vt:lpstr>
      <vt:lpstr>Контроль за витрачанням </vt:lpstr>
      <vt:lpstr>Доходи державного бюджету</vt:lpstr>
      <vt:lpstr>Витрати державного бюджету</vt:lpstr>
      <vt:lpstr>3. Податкова система Японії</vt:lpstr>
      <vt:lpstr>Слайд 16</vt:lpstr>
      <vt:lpstr>Слайд 17</vt:lpstr>
      <vt:lpstr>Слайд 18</vt:lpstr>
      <vt:lpstr>Слайд 19</vt:lpstr>
      <vt:lpstr>Індивідуальні ставки податку на прибуток</vt:lpstr>
      <vt:lpstr>Слайд 21</vt:lpstr>
      <vt:lpstr>Слайд 22</vt:lpstr>
      <vt:lpstr>Слайд 23</vt:lpstr>
      <vt:lpstr>Слайд 24</vt:lpstr>
      <vt:lpstr>Слайд 25</vt:lpstr>
      <vt:lpstr>Слайд 26</vt:lpstr>
      <vt:lpstr>4. Бюджети місцевих органів влади.</vt:lpstr>
      <vt:lpstr>Слайд 28</vt:lpstr>
      <vt:lpstr>Фонд фінансового вирівнювання</vt:lpstr>
      <vt:lpstr>Слайд 30</vt:lpstr>
      <vt:lpstr>Слайд 31</vt:lpstr>
      <vt:lpstr>5. Управління фінансами державних та приватних підприємств</vt:lpstr>
      <vt:lpstr>Слайд 33</vt:lpstr>
      <vt:lpstr>Слайд 34</vt:lpstr>
      <vt:lpstr>Слайд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Фінансова система Японії</dc:title>
  <dc:creator>Пользователь Windows</dc:creator>
  <cp:lastModifiedBy>Windows 7</cp:lastModifiedBy>
  <cp:revision>15</cp:revision>
  <dcterms:created xsi:type="dcterms:W3CDTF">2019-10-15T16:44:33Z</dcterms:created>
  <dcterms:modified xsi:type="dcterms:W3CDTF">2019-10-21T10:15:26Z</dcterms:modified>
</cp:coreProperties>
</file>