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7" r:id="rId3"/>
    <p:sldId id="258" r:id="rId4"/>
    <p:sldId id="276" r:id="rId5"/>
    <p:sldId id="259" r:id="rId6"/>
    <p:sldId id="260" r:id="rId7"/>
    <p:sldId id="265" r:id="rId8"/>
    <p:sldId id="269" r:id="rId9"/>
    <p:sldId id="261" r:id="rId10"/>
    <p:sldId id="263" r:id="rId11"/>
    <p:sldId id="264" r:id="rId12"/>
    <p:sldId id="266" r:id="rId13"/>
    <p:sldId id="268" r:id="rId14"/>
    <p:sldId id="270" r:id="rId15"/>
    <p:sldId id="267" r:id="rId16"/>
    <p:sldId id="273" r:id="rId17"/>
    <p:sldId id="271" r:id="rId18"/>
    <p:sldId id="262" r:id="rId19"/>
    <p:sldId id="274" r:id="rId20"/>
    <p:sldId id="275" r:id="rId21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298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395D6E69-A1ED-4618-A165-DEB94FCA9F2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5263E86-32E3-4D5A-9255-9211D1626F4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8995B2-64F8-412F-AEA3-BA0D845438A1}" type="datetimeFigureOut">
              <a:rPr lang="ru-RU" smtClean="0"/>
              <a:t>22.09.2021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2C059B1-51D7-425C-B90A-64F2B44407D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F6D553-F92B-4D69-B613-0D3E4414B23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D8FC81-29DD-41D7-A5B5-60F5D134542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9131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247346-663F-4D2D-844F-89033C6122D1}" type="datetimeFigureOut">
              <a:rPr lang="ru-RU" smtClean="0"/>
              <a:t>22.09.2021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F077E2-C686-45F3-9A4E-810D9C69B44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5998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077E2-C686-45F3-9A4E-810D9C69B44A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96148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077E2-C686-45F3-9A4E-810D9C69B44A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6256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077E2-C686-45F3-9A4E-810D9C69B44A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68873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077E2-C686-45F3-9A4E-810D9C69B44A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6198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ведение 1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Заголовок 61">
            <a:extLst>
              <a:ext uri="{FF2B5EF4-FFF2-40B4-BE49-F238E27FC236}">
                <a16:creationId xmlns:a16="http://schemas.microsoft.com/office/drawing/2014/main" id="{5D5F5A74-372F-4F1B-A8D6-C19F24AC9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889" y="2873650"/>
            <a:ext cx="5494867" cy="612648"/>
          </a:xfrm>
          <a:prstGeom prst="rect">
            <a:avLst/>
          </a:prstGeom>
          <a:effectLst>
            <a:outerShdw blurRad="50800" dist="38100" dir="5400000" algn="t" rotWithShape="0">
              <a:prstClr val="black"/>
            </a:outerShdw>
          </a:effectLst>
          <a:scene3d>
            <a:camera prst="orthographicFront">
              <a:rot lat="600000" lon="20399999" rev="21180000"/>
            </a:camera>
            <a:lightRig rig="threePt" dir="t"/>
          </a:scene3d>
        </p:spPr>
        <p:txBody>
          <a:bodyPr rtlCol="0"/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5462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ведение 1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Заголовок 61">
            <a:extLst>
              <a:ext uri="{FF2B5EF4-FFF2-40B4-BE49-F238E27FC236}">
                <a16:creationId xmlns:a16="http://schemas.microsoft.com/office/drawing/2014/main" id="{5D5F5A74-372F-4F1B-A8D6-C19F24AC9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177" y="3023292"/>
            <a:ext cx="5495544" cy="612648"/>
          </a:xfrm>
          <a:prstGeom prst="rect">
            <a:avLst/>
          </a:prstGeom>
          <a:effectLst>
            <a:outerShdw blurRad="50800" dist="38100" dir="5400000" algn="t" rotWithShape="0">
              <a:prstClr val="black"/>
            </a:outerShdw>
          </a:effectLst>
          <a:scene3d>
            <a:camera prst="orthographicFront">
              <a:rot lat="0" lon="1799953" rev="0"/>
            </a:camera>
            <a:lightRig rig="threePt" dir="t"/>
          </a:scene3d>
        </p:spPr>
        <p:txBody>
          <a:bodyPr rtlCol="0"/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328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ведение 2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F0041C-B704-4753-8B6B-6FB28159D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2" y="2869409"/>
            <a:ext cx="10515600" cy="1325563"/>
          </a:xfrm>
          <a:prstGeom prst="rect">
            <a:avLst/>
          </a:prstGeom>
          <a:effectLst>
            <a:outerShdw blurRad="50800" dist="38100" dir="5400000" algn="t" rotWithShape="0">
              <a:prstClr val="black"/>
            </a:outerShdw>
          </a:effectLst>
          <a:scene3d>
            <a:camera prst="orthographicFront">
              <a:rot lat="21000000" lon="600000" rev="0"/>
            </a:camera>
            <a:lightRig rig="threePt" dir="t"/>
          </a:scene3d>
        </p:spPr>
        <p:txBody>
          <a:bodyPr rtlCol="0" anchor="ctr"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3816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ведение 2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F0041C-B704-4753-8B6B-6FB28159D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023" y="2997744"/>
            <a:ext cx="10515600" cy="1325563"/>
          </a:xfrm>
          <a:prstGeom prst="rect">
            <a:avLst/>
          </a:prstGeom>
          <a:effectLst>
            <a:outerShdw blurRad="50800" dist="38100" dir="5400000" algn="t" rotWithShape="0">
              <a:prstClr val="black"/>
            </a:outerShdw>
          </a:effectLst>
          <a:scene3d>
            <a:camera prst="orthographicFront">
              <a:rot lat="0" lon="21000000" rev="0"/>
            </a:camera>
            <a:lightRig rig="threePt" dir="t"/>
          </a:scene3d>
        </p:spPr>
        <p:txBody>
          <a:bodyPr rtlCol="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079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4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4893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0" r:id="rId3"/>
    <p:sldLayoutId id="214748365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emf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emf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авнобедренный треугольник 5">
            <a:extLst>
              <a:ext uri="{FF2B5EF4-FFF2-40B4-BE49-F238E27FC236}">
                <a16:creationId xmlns:a16="http://schemas.microsoft.com/office/drawing/2014/main" id="{70F95581-0E7E-4B49-8494-D1C5C12EEBB3}"/>
              </a:ext>
            </a:extLst>
          </p:cNvPr>
          <p:cNvSpPr/>
          <p:nvPr/>
        </p:nvSpPr>
        <p:spPr>
          <a:xfrm rot="10800000">
            <a:off x="2489641" y="2635253"/>
            <a:ext cx="3942183" cy="3780143"/>
          </a:xfrm>
          <a:prstGeom prst="triangle">
            <a:avLst/>
          </a:prstGeom>
          <a:solidFill>
            <a:schemeClr val="accent1">
              <a:alpha val="20000"/>
            </a:schemeClr>
          </a:solidFill>
          <a:ln>
            <a:noFill/>
          </a:ln>
          <a:scene3d>
            <a:camera prst="orthographicFront">
              <a:rot lat="21000000" lon="20399999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7" name="Равнобедренный треугольник 6">
            <a:extLst>
              <a:ext uri="{FF2B5EF4-FFF2-40B4-BE49-F238E27FC236}">
                <a16:creationId xmlns:a16="http://schemas.microsoft.com/office/drawing/2014/main" id="{6133EA95-E5DA-4746-8F74-6A75A91BE49E}"/>
              </a:ext>
            </a:extLst>
          </p:cNvPr>
          <p:cNvSpPr/>
          <p:nvPr/>
        </p:nvSpPr>
        <p:spPr>
          <a:xfrm>
            <a:off x="4615520" y="2227369"/>
            <a:ext cx="2362400" cy="2265296"/>
          </a:xfrm>
          <a:prstGeom prst="triangle">
            <a:avLst/>
          </a:prstGeom>
          <a:solidFill>
            <a:schemeClr val="accent4">
              <a:alpha val="20000"/>
            </a:schemeClr>
          </a:solidFill>
          <a:ln>
            <a:noFill/>
          </a:ln>
          <a:scene3d>
            <a:camera prst="orthographicFront">
              <a:rot lat="21000000" lon="20399999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8" name="Равнобедренный треугольник 7">
            <a:extLst>
              <a:ext uri="{FF2B5EF4-FFF2-40B4-BE49-F238E27FC236}">
                <a16:creationId xmlns:a16="http://schemas.microsoft.com/office/drawing/2014/main" id="{6814F6E8-206C-4B4B-96DE-1C89E39C2EA4}"/>
              </a:ext>
            </a:extLst>
          </p:cNvPr>
          <p:cNvSpPr/>
          <p:nvPr/>
        </p:nvSpPr>
        <p:spPr>
          <a:xfrm>
            <a:off x="5133557" y="3526952"/>
            <a:ext cx="2362400" cy="2265296"/>
          </a:xfrm>
          <a:prstGeom prst="triangle">
            <a:avLst/>
          </a:prstGeom>
          <a:solidFill>
            <a:schemeClr val="accent6"/>
          </a:solidFill>
          <a:ln>
            <a:noFill/>
          </a:ln>
          <a:scene3d>
            <a:camera prst="orthographicFront">
              <a:rot lat="21000000" lon="20399999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9" name="Равнобедренный треугольник 8">
            <a:extLst>
              <a:ext uri="{FF2B5EF4-FFF2-40B4-BE49-F238E27FC236}">
                <a16:creationId xmlns:a16="http://schemas.microsoft.com/office/drawing/2014/main" id="{F3309E3E-6B5E-466A-B6CB-4F55A5E5FC51}"/>
              </a:ext>
            </a:extLst>
          </p:cNvPr>
          <p:cNvSpPr/>
          <p:nvPr/>
        </p:nvSpPr>
        <p:spPr>
          <a:xfrm>
            <a:off x="4529664" y="3552493"/>
            <a:ext cx="2362400" cy="2265296"/>
          </a:xfrm>
          <a:prstGeom prst="triangle">
            <a:avLst/>
          </a:prstGeom>
          <a:solidFill>
            <a:schemeClr val="accent4"/>
          </a:solidFill>
          <a:ln>
            <a:noFill/>
          </a:ln>
          <a:scene3d>
            <a:camera prst="orthographicFront">
              <a:rot lat="21000000" lon="20399999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10" name="Равнобедренный треугольник 9">
            <a:extLst>
              <a:ext uri="{FF2B5EF4-FFF2-40B4-BE49-F238E27FC236}">
                <a16:creationId xmlns:a16="http://schemas.microsoft.com/office/drawing/2014/main" id="{597FD3E3-3443-49C2-BA6B-CFF88E49FD47}"/>
              </a:ext>
            </a:extLst>
          </p:cNvPr>
          <p:cNvSpPr/>
          <p:nvPr/>
        </p:nvSpPr>
        <p:spPr>
          <a:xfrm>
            <a:off x="4580512" y="3247901"/>
            <a:ext cx="2513382" cy="2410072"/>
          </a:xfrm>
          <a:prstGeom prst="triangle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>
              <a:rot lat="21000000" lon="20399999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11" name="Равнобедренный треугольник 10">
            <a:extLst>
              <a:ext uri="{FF2B5EF4-FFF2-40B4-BE49-F238E27FC236}">
                <a16:creationId xmlns:a16="http://schemas.microsoft.com/office/drawing/2014/main" id="{4D749BE7-527A-45EF-939C-C4AEFE17FC55}"/>
              </a:ext>
            </a:extLst>
          </p:cNvPr>
          <p:cNvSpPr/>
          <p:nvPr/>
        </p:nvSpPr>
        <p:spPr>
          <a:xfrm rot="10800000">
            <a:off x="-67060" y="2219294"/>
            <a:ext cx="4577071" cy="4063768"/>
          </a:xfrm>
          <a:prstGeom prst="triangle">
            <a:avLst/>
          </a:prstGeom>
          <a:noFill/>
          <a:ln>
            <a:solidFill>
              <a:schemeClr val="tx1"/>
            </a:solidFill>
          </a:ln>
          <a:scene3d>
            <a:camera prst="orthographicFront">
              <a:rot lat="21000000" lon="20399999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12" name="Равнобедренный треугольник 18">
            <a:extLst>
              <a:ext uri="{FF2B5EF4-FFF2-40B4-BE49-F238E27FC236}">
                <a16:creationId xmlns:a16="http://schemas.microsoft.com/office/drawing/2014/main" id="{D0A0B013-499E-4953-B7CB-28E6239A307F}"/>
              </a:ext>
            </a:extLst>
          </p:cNvPr>
          <p:cNvSpPr/>
          <p:nvPr/>
        </p:nvSpPr>
        <p:spPr>
          <a:xfrm>
            <a:off x="5285254" y="733454"/>
            <a:ext cx="2507617" cy="3242337"/>
          </a:xfrm>
          <a:custGeom>
            <a:avLst/>
            <a:gdLst>
              <a:gd name="connsiteX0" fmla="*/ 0 w 3584246"/>
              <a:gd name="connsiteY0" fmla="*/ 3089867 h 3089867"/>
              <a:gd name="connsiteX1" fmla="*/ 1792123 w 3584246"/>
              <a:gd name="connsiteY1" fmla="*/ 0 h 3089867"/>
              <a:gd name="connsiteX2" fmla="*/ 3584246 w 3584246"/>
              <a:gd name="connsiteY2" fmla="*/ 3089867 h 3089867"/>
              <a:gd name="connsiteX3" fmla="*/ 0 w 3584246"/>
              <a:gd name="connsiteY3" fmla="*/ 3089867 h 3089867"/>
              <a:gd name="connsiteX0" fmla="*/ 0 w 3584246"/>
              <a:gd name="connsiteY0" fmla="*/ 3089867 h 3089867"/>
              <a:gd name="connsiteX1" fmla="*/ 1792123 w 3584246"/>
              <a:gd name="connsiteY1" fmla="*/ 0 h 3089867"/>
              <a:gd name="connsiteX2" fmla="*/ 2392795 w 3584246"/>
              <a:gd name="connsiteY2" fmla="*/ 1028006 h 3089867"/>
              <a:gd name="connsiteX3" fmla="*/ 3584246 w 3584246"/>
              <a:gd name="connsiteY3" fmla="*/ 3089867 h 3089867"/>
              <a:gd name="connsiteX4" fmla="*/ 0 w 3584246"/>
              <a:gd name="connsiteY4" fmla="*/ 3089867 h 3089867"/>
              <a:gd name="connsiteX0" fmla="*/ 0 w 3584246"/>
              <a:gd name="connsiteY0" fmla="*/ 3089867 h 3093873"/>
              <a:gd name="connsiteX1" fmla="*/ 1792123 w 3584246"/>
              <a:gd name="connsiteY1" fmla="*/ 0 h 3093873"/>
              <a:gd name="connsiteX2" fmla="*/ 2392795 w 3584246"/>
              <a:gd name="connsiteY2" fmla="*/ 1028006 h 3093873"/>
              <a:gd name="connsiteX3" fmla="*/ 3584246 w 3584246"/>
              <a:gd name="connsiteY3" fmla="*/ 3089867 h 3093873"/>
              <a:gd name="connsiteX4" fmla="*/ 1605395 w 3584246"/>
              <a:gd name="connsiteY4" fmla="*/ 3093873 h 3093873"/>
              <a:gd name="connsiteX5" fmla="*/ 0 w 3584246"/>
              <a:gd name="connsiteY5" fmla="*/ 3089867 h 3093873"/>
              <a:gd name="connsiteX0" fmla="*/ 0 w 2392795"/>
              <a:gd name="connsiteY0" fmla="*/ 3089867 h 3093873"/>
              <a:gd name="connsiteX1" fmla="*/ 1792123 w 2392795"/>
              <a:gd name="connsiteY1" fmla="*/ 0 h 3093873"/>
              <a:gd name="connsiteX2" fmla="*/ 2392795 w 2392795"/>
              <a:gd name="connsiteY2" fmla="*/ 1028006 h 3093873"/>
              <a:gd name="connsiteX3" fmla="*/ 2009446 w 2392795"/>
              <a:gd name="connsiteY3" fmla="*/ 2040000 h 3093873"/>
              <a:gd name="connsiteX4" fmla="*/ 1605395 w 2392795"/>
              <a:gd name="connsiteY4" fmla="*/ 3093873 h 3093873"/>
              <a:gd name="connsiteX5" fmla="*/ 0 w 2392795"/>
              <a:gd name="connsiteY5" fmla="*/ 3089867 h 3093873"/>
              <a:gd name="connsiteX0" fmla="*/ 0 w 2392795"/>
              <a:gd name="connsiteY0" fmla="*/ 3089867 h 3093873"/>
              <a:gd name="connsiteX1" fmla="*/ 1792123 w 2392795"/>
              <a:gd name="connsiteY1" fmla="*/ 0 h 3093873"/>
              <a:gd name="connsiteX2" fmla="*/ 2392795 w 2392795"/>
              <a:gd name="connsiteY2" fmla="*/ 1028006 h 3093873"/>
              <a:gd name="connsiteX3" fmla="*/ 2009446 w 2392795"/>
              <a:gd name="connsiteY3" fmla="*/ 2040000 h 3093873"/>
              <a:gd name="connsiteX4" fmla="*/ 1486862 w 2392795"/>
              <a:gd name="connsiteY4" fmla="*/ 3093873 h 3093873"/>
              <a:gd name="connsiteX5" fmla="*/ 0 w 2392795"/>
              <a:gd name="connsiteY5" fmla="*/ 3089867 h 3093873"/>
              <a:gd name="connsiteX0" fmla="*/ 0 w 2392795"/>
              <a:gd name="connsiteY0" fmla="*/ 3089867 h 3093873"/>
              <a:gd name="connsiteX1" fmla="*/ 1792123 w 2392795"/>
              <a:gd name="connsiteY1" fmla="*/ 0 h 3093873"/>
              <a:gd name="connsiteX2" fmla="*/ 2392795 w 2392795"/>
              <a:gd name="connsiteY2" fmla="*/ 1028006 h 3093873"/>
              <a:gd name="connsiteX3" fmla="*/ 1967112 w 2392795"/>
              <a:gd name="connsiteY3" fmla="*/ 2040000 h 3093873"/>
              <a:gd name="connsiteX4" fmla="*/ 1486862 w 2392795"/>
              <a:gd name="connsiteY4" fmla="*/ 3093873 h 3093873"/>
              <a:gd name="connsiteX5" fmla="*/ 0 w 2392795"/>
              <a:gd name="connsiteY5" fmla="*/ 3089867 h 3093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92795" h="3093873">
                <a:moveTo>
                  <a:pt x="0" y="3089867"/>
                </a:moveTo>
                <a:lnTo>
                  <a:pt x="1792123" y="0"/>
                </a:lnTo>
                <a:lnTo>
                  <a:pt x="2392795" y="1028006"/>
                </a:lnTo>
                <a:lnTo>
                  <a:pt x="1967112" y="2040000"/>
                </a:lnTo>
                <a:lnTo>
                  <a:pt x="1486862" y="3093873"/>
                </a:lnTo>
                <a:lnTo>
                  <a:pt x="0" y="3089867"/>
                </a:lnTo>
                <a:close/>
              </a:path>
            </a:pathLst>
          </a:cu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scene3d>
            <a:camera prst="orthographicFront">
              <a:rot lat="21000000" lon="20399999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13" name="Равнобедренный треугольник 12">
            <a:extLst>
              <a:ext uri="{FF2B5EF4-FFF2-40B4-BE49-F238E27FC236}">
                <a16:creationId xmlns:a16="http://schemas.microsoft.com/office/drawing/2014/main" id="{1283BC25-B4A9-4FAF-BA45-22835DDD4872}"/>
              </a:ext>
            </a:extLst>
          </p:cNvPr>
          <p:cNvSpPr/>
          <p:nvPr/>
        </p:nvSpPr>
        <p:spPr>
          <a:xfrm>
            <a:off x="-574153" y="4015624"/>
            <a:ext cx="2687535" cy="2316841"/>
          </a:xfrm>
          <a:prstGeom prst="triangle">
            <a:avLst/>
          </a:prstGeom>
          <a:solidFill>
            <a:schemeClr val="accent4">
              <a:alpha val="25000"/>
            </a:schemeClr>
          </a:solidFill>
          <a:ln>
            <a:noFill/>
          </a:ln>
          <a:scene3d>
            <a:camera prst="orthographicFront">
              <a:rot lat="21000000" lon="20399999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E10CC4E0-7C56-46FB-92B0-4DA36084930F}"/>
              </a:ext>
            </a:extLst>
          </p:cNvPr>
          <p:cNvSpPr/>
          <p:nvPr/>
        </p:nvSpPr>
        <p:spPr>
          <a:xfrm>
            <a:off x="839040" y="869944"/>
            <a:ext cx="703810" cy="703810"/>
          </a:xfrm>
          <a:prstGeom prst="ellipse">
            <a:avLst/>
          </a:prstGeom>
          <a:solidFill>
            <a:schemeClr val="accent3"/>
          </a:solidFill>
          <a:ln>
            <a:noFill/>
          </a:ln>
          <a:scene3d>
            <a:camera prst="orthographicFront">
              <a:rot lat="21000000" lon="20399999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2D2EBA0F-8927-4A45-B27E-4ED9423A0DC1}"/>
              </a:ext>
            </a:extLst>
          </p:cNvPr>
          <p:cNvSpPr/>
          <p:nvPr/>
        </p:nvSpPr>
        <p:spPr>
          <a:xfrm>
            <a:off x="1008066" y="1038969"/>
            <a:ext cx="374073" cy="374073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>
              <a:rot lat="21000000" lon="20399999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A6878699-10E9-4663-98D7-DF833CDD2F6C}"/>
              </a:ext>
            </a:extLst>
          </p:cNvPr>
          <p:cNvSpPr/>
          <p:nvPr/>
        </p:nvSpPr>
        <p:spPr>
          <a:xfrm>
            <a:off x="443627" y="222500"/>
            <a:ext cx="152401" cy="152401"/>
          </a:xfrm>
          <a:prstGeom prst="ellipse">
            <a:avLst/>
          </a:prstGeom>
          <a:solidFill>
            <a:schemeClr val="accent2"/>
          </a:solidFill>
          <a:ln>
            <a:noFill/>
          </a:ln>
          <a:scene3d>
            <a:camera prst="orthographicFront">
              <a:rot lat="21000000" lon="20399999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17" name="Равнобедренный треугольник 16">
            <a:extLst>
              <a:ext uri="{FF2B5EF4-FFF2-40B4-BE49-F238E27FC236}">
                <a16:creationId xmlns:a16="http://schemas.microsoft.com/office/drawing/2014/main" id="{793E9C72-C61F-4CB5-9513-1F233A7F53A0}"/>
              </a:ext>
            </a:extLst>
          </p:cNvPr>
          <p:cNvSpPr/>
          <p:nvPr/>
        </p:nvSpPr>
        <p:spPr>
          <a:xfrm>
            <a:off x="-1649258" y="3678153"/>
            <a:ext cx="3567822" cy="3075709"/>
          </a:xfrm>
          <a:prstGeom prst="triangle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  <a:scene3d>
            <a:camera prst="orthographicFront">
              <a:rot lat="21000000" lon="20399999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DDCC9C2A-57B6-41BB-BCE5-4F122A52EC8B}"/>
              </a:ext>
            </a:extLst>
          </p:cNvPr>
          <p:cNvSpPr/>
          <p:nvPr/>
        </p:nvSpPr>
        <p:spPr>
          <a:xfrm>
            <a:off x="7458754" y="4443209"/>
            <a:ext cx="276267" cy="276267"/>
          </a:xfrm>
          <a:prstGeom prst="ellipse">
            <a:avLst/>
          </a:prstGeom>
          <a:ln>
            <a:noFill/>
          </a:ln>
          <a:scene3d>
            <a:camera prst="orthographicFront">
              <a:rot lat="21000000" lon="20399999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EEE4CF1A-5A57-4188-98DC-F2836920FEAA}"/>
              </a:ext>
            </a:extLst>
          </p:cNvPr>
          <p:cNvSpPr/>
          <p:nvPr/>
        </p:nvSpPr>
        <p:spPr>
          <a:xfrm>
            <a:off x="9193410" y="4439836"/>
            <a:ext cx="276267" cy="276267"/>
          </a:xfrm>
          <a:prstGeom prst="ellips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21000000" lon="20399999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0F98D3E2-EC3D-497B-821A-362A900C746D}"/>
              </a:ext>
            </a:extLst>
          </p:cNvPr>
          <p:cNvSpPr/>
          <p:nvPr/>
        </p:nvSpPr>
        <p:spPr>
          <a:xfrm>
            <a:off x="595497" y="5168335"/>
            <a:ext cx="702733" cy="702733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>
              <a:rot lat="21000000" lon="20399999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E54D7C24-5F4A-46CE-8B76-6E7A39CB24C7}"/>
              </a:ext>
            </a:extLst>
          </p:cNvPr>
          <p:cNvSpPr/>
          <p:nvPr/>
        </p:nvSpPr>
        <p:spPr>
          <a:xfrm>
            <a:off x="5781540" y="4258451"/>
            <a:ext cx="1328177" cy="1328177"/>
          </a:xfrm>
          <a:prstGeom prst="ellipse">
            <a:avLst/>
          </a:prstGeom>
          <a:solidFill>
            <a:schemeClr val="accent2"/>
          </a:solidFill>
          <a:ln>
            <a:noFill/>
          </a:ln>
          <a:scene3d>
            <a:camera prst="orthographicFront">
              <a:rot lat="21000000" lon="20399999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65ABA350-F1D0-49E7-A370-C6D451C64623}"/>
              </a:ext>
            </a:extLst>
          </p:cNvPr>
          <p:cNvSpPr/>
          <p:nvPr/>
        </p:nvSpPr>
        <p:spPr>
          <a:xfrm>
            <a:off x="7950402" y="6220071"/>
            <a:ext cx="2435568" cy="2435568"/>
          </a:xfrm>
          <a:prstGeom prst="ellipse">
            <a:avLst/>
          </a:prstGeom>
          <a:solidFill>
            <a:schemeClr val="accent4"/>
          </a:solidFill>
          <a:ln>
            <a:noFill/>
          </a:ln>
          <a:scene3d>
            <a:camera prst="orthographicFront">
              <a:rot lat="21000000" lon="20399999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4" name="Равнобедренный треугольник 23">
            <a:extLst>
              <a:ext uri="{FF2B5EF4-FFF2-40B4-BE49-F238E27FC236}">
                <a16:creationId xmlns:a16="http://schemas.microsoft.com/office/drawing/2014/main" id="{0A722CF5-1256-42E5-8543-F6745929F361}"/>
              </a:ext>
            </a:extLst>
          </p:cNvPr>
          <p:cNvSpPr/>
          <p:nvPr/>
        </p:nvSpPr>
        <p:spPr>
          <a:xfrm>
            <a:off x="10853421" y="5827345"/>
            <a:ext cx="585939" cy="505120"/>
          </a:xfrm>
          <a:prstGeom prst="triangle">
            <a:avLst/>
          </a:prstGeom>
          <a:solidFill>
            <a:schemeClr val="accent6"/>
          </a:solidFill>
          <a:ln>
            <a:noFill/>
          </a:ln>
          <a:scene3d>
            <a:camera prst="orthographicFront">
              <a:rot lat="21000000" lon="20399999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5" name="Равнобедренный треугольник 24">
            <a:extLst>
              <a:ext uri="{FF2B5EF4-FFF2-40B4-BE49-F238E27FC236}">
                <a16:creationId xmlns:a16="http://schemas.microsoft.com/office/drawing/2014/main" id="{6BE89A53-F983-4FE6-AE6C-8121D877641F}"/>
              </a:ext>
            </a:extLst>
          </p:cNvPr>
          <p:cNvSpPr/>
          <p:nvPr/>
        </p:nvSpPr>
        <p:spPr>
          <a:xfrm>
            <a:off x="6739139" y="3133856"/>
            <a:ext cx="1385995" cy="1194823"/>
          </a:xfrm>
          <a:prstGeom prst="triangle">
            <a:avLst/>
          </a:prstGeom>
          <a:noFill/>
          <a:ln>
            <a:solidFill>
              <a:schemeClr val="accent4"/>
            </a:solidFill>
          </a:ln>
          <a:scene3d>
            <a:camera prst="orthographicFront">
              <a:rot lat="21000000" lon="20399999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6" name="Равнобедренный треугольник 25">
            <a:extLst>
              <a:ext uri="{FF2B5EF4-FFF2-40B4-BE49-F238E27FC236}">
                <a16:creationId xmlns:a16="http://schemas.microsoft.com/office/drawing/2014/main" id="{B0980DE3-BC51-47F9-A5E9-0D36BD2A14B9}"/>
              </a:ext>
            </a:extLst>
          </p:cNvPr>
          <p:cNvSpPr/>
          <p:nvPr/>
        </p:nvSpPr>
        <p:spPr>
          <a:xfrm rot="10800000">
            <a:off x="7180360" y="3748361"/>
            <a:ext cx="468376" cy="403772"/>
          </a:xfrm>
          <a:prstGeom prst="triangle">
            <a:avLst/>
          </a:prstGeom>
          <a:solidFill>
            <a:schemeClr val="accent4"/>
          </a:solidFill>
          <a:ln>
            <a:noFill/>
          </a:ln>
          <a:scene3d>
            <a:camera prst="orthographicFront">
              <a:rot lat="21000000" lon="20399999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7" name="Равнобедренный треугольник 26">
            <a:extLst>
              <a:ext uri="{FF2B5EF4-FFF2-40B4-BE49-F238E27FC236}">
                <a16:creationId xmlns:a16="http://schemas.microsoft.com/office/drawing/2014/main" id="{FE51C53D-D3A0-495F-B8CD-FE35C9F1E918}"/>
              </a:ext>
            </a:extLst>
          </p:cNvPr>
          <p:cNvSpPr/>
          <p:nvPr/>
        </p:nvSpPr>
        <p:spPr>
          <a:xfrm rot="10800000">
            <a:off x="5997520" y="2735019"/>
            <a:ext cx="1964422" cy="1693467"/>
          </a:xfrm>
          <a:prstGeom prst="triangle">
            <a:avLst/>
          </a:prstGeom>
          <a:solidFill>
            <a:schemeClr val="accent2">
              <a:alpha val="20000"/>
            </a:schemeClr>
          </a:solidFill>
          <a:ln>
            <a:noFill/>
          </a:ln>
          <a:scene3d>
            <a:camera prst="orthographicFront">
              <a:rot lat="21000000" lon="20399999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8" name="Равнобедренный треугольник 27">
            <a:extLst>
              <a:ext uri="{FF2B5EF4-FFF2-40B4-BE49-F238E27FC236}">
                <a16:creationId xmlns:a16="http://schemas.microsoft.com/office/drawing/2014/main" id="{932D6CD8-73BC-4F3C-87FC-B619B3EA63DF}"/>
              </a:ext>
            </a:extLst>
          </p:cNvPr>
          <p:cNvSpPr/>
          <p:nvPr/>
        </p:nvSpPr>
        <p:spPr>
          <a:xfrm rot="10800000">
            <a:off x="5348251" y="1096113"/>
            <a:ext cx="1154470" cy="995233"/>
          </a:xfrm>
          <a:prstGeom prst="triangle">
            <a:avLst/>
          </a:prstGeom>
          <a:solidFill>
            <a:schemeClr val="accent2"/>
          </a:solidFill>
          <a:ln>
            <a:noFill/>
          </a:ln>
          <a:scene3d>
            <a:camera prst="orthographicFront">
              <a:rot lat="21000000" lon="20399999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49FD1CCF-868E-4E5B-84E9-B6819FB06BA8}"/>
              </a:ext>
            </a:extLst>
          </p:cNvPr>
          <p:cNvSpPr/>
          <p:nvPr/>
        </p:nvSpPr>
        <p:spPr>
          <a:xfrm>
            <a:off x="8447711" y="-397273"/>
            <a:ext cx="3302000" cy="3302000"/>
          </a:xfrm>
          <a:prstGeom prst="ellipse">
            <a:avLst/>
          </a:prstGeom>
          <a:ln>
            <a:noFill/>
          </a:ln>
          <a:scene3d>
            <a:camera prst="orthographicFront">
              <a:rot lat="21000000" lon="20399999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BBC01923-CD6B-4DD2-95B0-0F931FD185C2}"/>
              </a:ext>
            </a:extLst>
          </p:cNvPr>
          <p:cNvSpPr/>
          <p:nvPr/>
        </p:nvSpPr>
        <p:spPr>
          <a:xfrm>
            <a:off x="10089505" y="1928575"/>
            <a:ext cx="1451957" cy="1451957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>
              <a:rot lat="21000000" lon="20399999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C5E28AC6-5E57-47C6-B25D-FC1BD6E66788}"/>
              </a:ext>
            </a:extLst>
          </p:cNvPr>
          <p:cNvSpPr/>
          <p:nvPr/>
        </p:nvSpPr>
        <p:spPr>
          <a:xfrm>
            <a:off x="6404033" y="5416751"/>
            <a:ext cx="908634" cy="908634"/>
          </a:xfrm>
          <a:prstGeom prst="ellips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  <a:scene3d>
            <a:camera prst="orthographicFront">
              <a:rot lat="21000000" lon="20399999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32" name="Равнобедренный треугольник 31">
            <a:extLst>
              <a:ext uri="{FF2B5EF4-FFF2-40B4-BE49-F238E27FC236}">
                <a16:creationId xmlns:a16="http://schemas.microsoft.com/office/drawing/2014/main" id="{45412B9F-E01E-4E5C-A280-6A87B9CDA78F}"/>
              </a:ext>
            </a:extLst>
          </p:cNvPr>
          <p:cNvSpPr/>
          <p:nvPr/>
        </p:nvSpPr>
        <p:spPr>
          <a:xfrm>
            <a:off x="6693765" y="5007251"/>
            <a:ext cx="1632282" cy="1753826"/>
          </a:xfrm>
          <a:prstGeom prst="triangle">
            <a:avLst/>
          </a:prstGeom>
          <a:noFill/>
          <a:scene3d>
            <a:camera prst="orthographicFront">
              <a:rot lat="21000000" lon="20399999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627" y="-75383"/>
            <a:ext cx="12204808" cy="6646567"/>
          </a:xfrm>
          <a:prstGeom prst="rect">
            <a:avLst/>
          </a:prstGeom>
        </p:spPr>
      </p:pic>
      <p:sp>
        <p:nvSpPr>
          <p:cNvPr id="18" name="Прямоугольник 14">
            <a:extLst>
              <a:ext uri="{FF2B5EF4-FFF2-40B4-BE49-F238E27FC236}">
                <a16:creationId xmlns:a16="http://schemas.microsoft.com/office/drawing/2014/main" id="{66C926C0-4ED9-46B9-9F9B-31F0DDA5BE26}"/>
              </a:ext>
            </a:extLst>
          </p:cNvPr>
          <p:cNvSpPr/>
          <p:nvPr/>
        </p:nvSpPr>
        <p:spPr>
          <a:xfrm>
            <a:off x="5511846" y="2730737"/>
            <a:ext cx="8276323" cy="2874789"/>
          </a:xfrm>
          <a:custGeom>
            <a:avLst/>
            <a:gdLst>
              <a:gd name="connsiteX0" fmla="*/ 0 w 6510867"/>
              <a:gd name="connsiteY0" fmla="*/ 0 h 1574800"/>
              <a:gd name="connsiteX1" fmla="*/ 6510867 w 6510867"/>
              <a:gd name="connsiteY1" fmla="*/ 0 h 1574800"/>
              <a:gd name="connsiteX2" fmla="*/ 6510867 w 6510867"/>
              <a:gd name="connsiteY2" fmla="*/ 1574800 h 1574800"/>
              <a:gd name="connsiteX3" fmla="*/ 0 w 6510867"/>
              <a:gd name="connsiteY3" fmla="*/ 1574800 h 1574800"/>
              <a:gd name="connsiteX4" fmla="*/ 0 w 6510867"/>
              <a:gd name="connsiteY4" fmla="*/ 0 h 1574800"/>
              <a:gd name="connsiteX0" fmla="*/ 0 w 6510867"/>
              <a:gd name="connsiteY0" fmla="*/ 0 h 1574800"/>
              <a:gd name="connsiteX1" fmla="*/ 4859867 w 6510867"/>
              <a:gd name="connsiteY1" fmla="*/ 0 h 1574800"/>
              <a:gd name="connsiteX2" fmla="*/ 6510867 w 6510867"/>
              <a:gd name="connsiteY2" fmla="*/ 1574800 h 1574800"/>
              <a:gd name="connsiteX3" fmla="*/ 0 w 6510867"/>
              <a:gd name="connsiteY3" fmla="*/ 1574800 h 1574800"/>
              <a:gd name="connsiteX4" fmla="*/ 0 w 6510867"/>
              <a:gd name="connsiteY4" fmla="*/ 0 h 1574800"/>
              <a:gd name="connsiteX0" fmla="*/ 0 w 6047840"/>
              <a:gd name="connsiteY0" fmla="*/ 0 h 1574800"/>
              <a:gd name="connsiteX1" fmla="*/ 4859867 w 6047840"/>
              <a:gd name="connsiteY1" fmla="*/ 0 h 1574800"/>
              <a:gd name="connsiteX2" fmla="*/ 6047840 w 6047840"/>
              <a:gd name="connsiteY2" fmla="*/ 1574800 h 1574800"/>
              <a:gd name="connsiteX3" fmla="*/ 0 w 6047840"/>
              <a:gd name="connsiteY3" fmla="*/ 1574800 h 1574800"/>
              <a:gd name="connsiteX4" fmla="*/ 0 w 6047840"/>
              <a:gd name="connsiteY4" fmla="*/ 0 h 1574800"/>
              <a:gd name="connsiteX0" fmla="*/ 0 w 5518513"/>
              <a:gd name="connsiteY0" fmla="*/ 0 h 1607984"/>
              <a:gd name="connsiteX1" fmla="*/ 4859867 w 5518513"/>
              <a:gd name="connsiteY1" fmla="*/ 0 h 1607984"/>
              <a:gd name="connsiteX2" fmla="*/ 5518513 w 5518513"/>
              <a:gd name="connsiteY2" fmla="*/ 1607984 h 1607984"/>
              <a:gd name="connsiteX3" fmla="*/ 0 w 5518513"/>
              <a:gd name="connsiteY3" fmla="*/ 1574800 h 1607984"/>
              <a:gd name="connsiteX4" fmla="*/ 0 w 5518513"/>
              <a:gd name="connsiteY4" fmla="*/ 0 h 1607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8513" h="1607984">
                <a:moveTo>
                  <a:pt x="0" y="0"/>
                </a:moveTo>
                <a:lnTo>
                  <a:pt x="4859867" y="0"/>
                </a:lnTo>
                <a:lnTo>
                  <a:pt x="5518513" y="1607984"/>
                </a:lnTo>
                <a:lnTo>
                  <a:pt x="0" y="1574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scene3d>
            <a:camera prst="orthographicFront">
              <a:rot lat="21000000" lon="20399999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algn="ctr" rtl="0">
              <a:buAutoNum type="arabicPeriod"/>
            </a:pPr>
            <a:r>
              <a:rPr lang="uk-UA" sz="3200" dirty="0" smtClean="0"/>
              <a:t>Еволюція </a:t>
            </a:r>
            <a:r>
              <a:rPr lang="uk-UA" sz="3200" dirty="0" err="1" smtClean="0"/>
              <a:t>брендингу</a:t>
            </a:r>
            <a:endParaRPr lang="uk-UA" sz="3200" dirty="0" smtClean="0"/>
          </a:p>
          <a:p>
            <a:pPr marL="514350" indent="-514350" algn="ctr">
              <a:buAutoNum type="arabicPeriod"/>
            </a:pPr>
            <a:r>
              <a:rPr lang="uk-UA" sz="3200" dirty="0"/>
              <a:t> </a:t>
            </a:r>
            <a:r>
              <a:rPr lang="uk-UA" sz="3200" dirty="0" smtClean="0"/>
              <a:t>Основні </a:t>
            </a:r>
            <a:r>
              <a:rPr lang="uk-UA" sz="3200" dirty="0"/>
              <a:t>терміни </a:t>
            </a:r>
            <a:r>
              <a:rPr lang="uk-UA" sz="3200" dirty="0" smtClean="0"/>
              <a:t>бренд-менеджменту</a:t>
            </a:r>
          </a:p>
          <a:p>
            <a:pPr marL="514350" indent="-514350" algn="ctr">
              <a:buAutoNum type="arabicPeriod"/>
            </a:pPr>
            <a:r>
              <a:rPr lang="uk-UA" sz="3200" dirty="0" smtClean="0"/>
              <a:t>Класифікація брендів</a:t>
            </a:r>
          </a:p>
          <a:p>
            <a:pPr marL="514350" indent="-514350" algn="ctr">
              <a:buAutoNum type="arabicPeriod"/>
            </a:pP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66288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4998" y="104503"/>
            <a:ext cx="8534060" cy="675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4993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8869" y="3058637"/>
            <a:ext cx="3260262" cy="305656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9472" y="4586920"/>
            <a:ext cx="6149155" cy="22229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7772" y="623313"/>
            <a:ext cx="5021711" cy="294240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0742" y="116953"/>
            <a:ext cx="11112137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/>
              <a:t>Які</a:t>
            </a:r>
            <a:r>
              <a:rPr lang="ru-RU" sz="2800" dirty="0"/>
              <a:t> </a:t>
            </a:r>
            <a:r>
              <a:rPr lang="ru-RU" sz="2800" dirty="0" err="1"/>
              <a:t>асоціації</a:t>
            </a:r>
            <a:r>
              <a:rPr lang="ru-RU" sz="2800" dirty="0"/>
              <a:t> (бренди) </a:t>
            </a:r>
            <a:r>
              <a:rPr lang="ru-RU" sz="2800" dirty="0" err="1"/>
              <a:t>виникають</a:t>
            </a:r>
            <a:r>
              <a:rPr lang="ru-RU" sz="2800" dirty="0"/>
              <a:t> у вас при </a:t>
            </a:r>
            <a:r>
              <a:rPr lang="ru-RU" sz="2800" dirty="0" err="1"/>
              <a:t>згадуванні</a:t>
            </a:r>
            <a:r>
              <a:rPr lang="ru-RU" sz="2800" dirty="0"/>
              <a:t> таких </a:t>
            </a:r>
            <a:r>
              <a:rPr lang="ru-RU" sz="2800" dirty="0" err="1"/>
              <a:t>слів</a:t>
            </a:r>
            <a:r>
              <a:rPr lang="ru-RU" sz="2800" dirty="0"/>
              <a:t>: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742" y="689473"/>
            <a:ext cx="2619375" cy="17430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1053" y="623313"/>
            <a:ext cx="3063031" cy="19090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9473" y="2540720"/>
            <a:ext cx="5236962" cy="261848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059" y="2810340"/>
            <a:ext cx="3208933" cy="288804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30067" y="623313"/>
            <a:ext cx="1160469" cy="210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9937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5509"/>
            <a:ext cx="6679510" cy="496848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44192" y="391887"/>
            <a:ext cx="8364341" cy="612648"/>
          </a:xfrm>
        </p:spPr>
        <p:txBody>
          <a:bodyPr/>
          <a:lstStyle/>
          <a:p>
            <a:r>
              <a:rPr lang="uk-UA" dirty="0" smtClean="0">
                <a:solidFill>
                  <a:schemeClr val="accent5">
                    <a:lumMod val="50000"/>
                  </a:schemeClr>
                </a:solidFill>
              </a:rPr>
              <a:t>Бренд характеризується 4ма рівнями якості: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96000" y="1469456"/>
            <a:ext cx="6096000" cy="532453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/>
              <a:t>• </a:t>
            </a:r>
            <a:r>
              <a:rPr lang="ru-RU" sz="2000" dirty="0" err="1" smtClean="0"/>
              <a:t>функціональна</a:t>
            </a:r>
            <a:r>
              <a:rPr lang="ru-RU" sz="2000" dirty="0" smtClean="0"/>
              <a:t> </a:t>
            </a:r>
            <a:r>
              <a:rPr lang="ru-RU" sz="2000" dirty="0" err="1"/>
              <a:t>якість</a:t>
            </a:r>
            <a:r>
              <a:rPr lang="ru-RU" sz="2000" dirty="0"/>
              <a:t> (</a:t>
            </a:r>
            <a:r>
              <a:rPr lang="ru-RU" sz="2000" dirty="0" err="1" smtClean="0"/>
              <a:t>призначення</a:t>
            </a:r>
            <a:r>
              <a:rPr lang="ru-RU" sz="2000" dirty="0" smtClean="0"/>
              <a:t>) заснована </a:t>
            </a:r>
            <a:r>
              <a:rPr lang="ru-RU" sz="2000" dirty="0"/>
              <a:t>на </a:t>
            </a:r>
            <a:r>
              <a:rPr lang="ru-RU" sz="2000" dirty="0" err="1"/>
              <a:t>здатності</a:t>
            </a:r>
            <a:r>
              <a:rPr lang="ru-RU" sz="2000" dirty="0"/>
              <a:t> товару, </a:t>
            </a:r>
            <a:r>
              <a:rPr lang="ru-RU" sz="2000" dirty="0" err="1"/>
              <a:t>що</a:t>
            </a:r>
            <a:r>
              <a:rPr lang="ru-RU" sz="2000" dirty="0"/>
              <a:t> </a:t>
            </a:r>
            <a:r>
              <a:rPr lang="ru-RU" sz="2000" dirty="0" err="1"/>
              <a:t>лежить</a:t>
            </a:r>
            <a:r>
              <a:rPr lang="ru-RU" sz="2000" dirty="0"/>
              <a:t> в </a:t>
            </a:r>
            <a:r>
              <a:rPr lang="ru-RU" sz="2000" dirty="0" err="1"/>
              <a:t>основі</a:t>
            </a:r>
            <a:r>
              <a:rPr lang="ru-RU" sz="2000" dirty="0"/>
              <a:t> бренду, </a:t>
            </a:r>
            <a:r>
              <a:rPr lang="ru-RU" sz="2000" dirty="0" err="1"/>
              <a:t>виконувати</a:t>
            </a:r>
            <a:r>
              <a:rPr lang="ru-RU" sz="2000" dirty="0"/>
              <a:t> </a:t>
            </a:r>
            <a:r>
              <a:rPr lang="ru-RU" sz="2000" dirty="0" err="1"/>
              <a:t>своє</a:t>
            </a:r>
            <a:r>
              <a:rPr lang="ru-RU" sz="2000" dirty="0"/>
              <a:t> </a:t>
            </a:r>
            <a:r>
              <a:rPr lang="ru-RU" sz="2000" dirty="0" err="1"/>
              <a:t>призначення</a:t>
            </a:r>
            <a:r>
              <a:rPr lang="ru-RU" sz="2000" dirty="0"/>
              <a:t> </a:t>
            </a:r>
            <a:r>
              <a:rPr lang="ru-RU" sz="2000" dirty="0" err="1"/>
              <a:t>відповідно</a:t>
            </a:r>
            <a:r>
              <a:rPr lang="ru-RU" sz="2000" dirty="0"/>
              <a:t> до </a:t>
            </a:r>
            <a:r>
              <a:rPr lang="ru-RU" sz="2000" dirty="0" err="1"/>
              <a:t>корпоративних</a:t>
            </a:r>
            <a:r>
              <a:rPr lang="ru-RU" sz="2000" dirty="0"/>
              <a:t>, </a:t>
            </a:r>
            <a:r>
              <a:rPr lang="ru-RU" sz="2000" dirty="0" err="1" smtClean="0"/>
              <a:t>національних</a:t>
            </a:r>
            <a:r>
              <a:rPr lang="ru-RU" sz="2000" dirty="0" smtClean="0"/>
              <a:t> </a:t>
            </a:r>
            <a:r>
              <a:rPr lang="ru-RU" sz="2000" dirty="0"/>
              <a:t>та </a:t>
            </a:r>
            <a:r>
              <a:rPr lang="ru-RU" sz="2000" dirty="0" err="1" smtClean="0"/>
              <a:t>міжнародних</a:t>
            </a:r>
            <a:r>
              <a:rPr lang="ru-RU" sz="2000" dirty="0" smtClean="0"/>
              <a:t> </a:t>
            </a:r>
            <a:r>
              <a:rPr lang="ru-RU" sz="2000" dirty="0" err="1" smtClean="0"/>
              <a:t>стандартів</a:t>
            </a:r>
            <a:r>
              <a:rPr lang="ru-RU" sz="2000" dirty="0" smtClean="0"/>
              <a:t>; </a:t>
            </a:r>
            <a:endParaRPr lang="ru-RU" sz="2000" dirty="0"/>
          </a:p>
          <a:p>
            <a:r>
              <a:rPr lang="ru-RU" sz="2000" dirty="0" smtClean="0"/>
              <a:t>• </a:t>
            </a:r>
            <a:r>
              <a:rPr lang="ru-RU" sz="2000" dirty="0" err="1" smtClean="0"/>
              <a:t>індивідуальна</a:t>
            </a:r>
            <a:r>
              <a:rPr lang="ru-RU" sz="2000" dirty="0" smtClean="0"/>
              <a:t> </a:t>
            </a:r>
            <a:r>
              <a:rPr lang="ru-RU" sz="2000" dirty="0" err="1"/>
              <a:t>якість</a:t>
            </a:r>
            <a:r>
              <a:rPr lang="ru-RU" sz="2000" dirty="0"/>
              <a:t> </a:t>
            </a:r>
            <a:r>
              <a:rPr lang="ru-RU" sz="2000" dirty="0" smtClean="0"/>
              <a:t>(</a:t>
            </a:r>
            <a:r>
              <a:rPr lang="ru-RU" sz="2000" dirty="0" err="1" smtClean="0"/>
              <a:t>цінність</a:t>
            </a:r>
            <a:r>
              <a:rPr lang="ru-RU" sz="2000" dirty="0"/>
              <a:t>) </a:t>
            </a:r>
            <a:r>
              <a:rPr lang="ru-RU" sz="2000" dirty="0" err="1"/>
              <a:t>виражається</a:t>
            </a:r>
            <a:r>
              <a:rPr lang="ru-RU" sz="2000" dirty="0"/>
              <a:t> в </a:t>
            </a:r>
            <a:r>
              <a:rPr lang="ru-RU" sz="2000" dirty="0" err="1"/>
              <a:t>здатності</a:t>
            </a:r>
            <a:r>
              <a:rPr lang="ru-RU" sz="2000" dirty="0"/>
              <a:t> бренду </a:t>
            </a:r>
            <a:r>
              <a:rPr lang="ru-RU" sz="2000" dirty="0" err="1"/>
              <a:t>відповідати</a:t>
            </a:r>
            <a:r>
              <a:rPr lang="ru-RU" sz="2000" dirty="0"/>
              <a:t> </a:t>
            </a:r>
            <a:r>
              <a:rPr lang="ru-RU" sz="2000" dirty="0" err="1"/>
              <a:t>життєвим</a:t>
            </a:r>
            <a:r>
              <a:rPr lang="ru-RU" sz="2000" dirty="0"/>
              <a:t> </a:t>
            </a:r>
            <a:r>
              <a:rPr lang="ru-RU" sz="2000" dirty="0" err="1"/>
              <a:t>цінностям</a:t>
            </a:r>
            <a:r>
              <a:rPr lang="ru-RU" sz="2000" dirty="0"/>
              <a:t> </a:t>
            </a:r>
            <a:r>
              <a:rPr lang="ru-RU" sz="2000" dirty="0" err="1"/>
              <a:t>споживачів</a:t>
            </a:r>
            <a:r>
              <a:rPr lang="ru-RU" sz="2000" dirty="0" smtClean="0"/>
              <a:t>;</a:t>
            </a:r>
          </a:p>
          <a:p>
            <a:r>
              <a:rPr lang="ru-RU" sz="2000" dirty="0"/>
              <a:t>• </a:t>
            </a:r>
            <a:r>
              <a:rPr lang="ru-RU" sz="2000" dirty="0" err="1" smtClean="0"/>
              <a:t>соціальна</a:t>
            </a:r>
            <a:r>
              <a:rPr lang="ru-RU" sz="2000" dirty="0" smtClean="0"/>
              <a:t> </a:t>
            </a:r>
            <a:r>
              <a:rPr lang="ru-RU" sz="2000" dirty="0" err="1"/>
              <a:t>якість</a:t>
            </a:r>
            <a:r>
              <a:rPr lang="ru-RU" sz="2000" dirty="0"/>
              <a:t> </a:t>
            </a:r>
            <a:r>
              <a:rPr lang="ru-RU" sz="2000" dirty="0" smtClean="0"/>
              <a:t>(</a:t>
            </a:r>
            <a:r>
              <a:rPr lang="ru-RU" sz="2000" dirty="0" err="1" smtClean="0"/>
              <a:t>повага</a:t>
            </a:r>
            <a:r>
              <a:rPr lang="ru-RU" sz="2000" dirty="0" smtClean="0"/>
              <a:t>) </a:t>
            </a:r>
            <a:r>
              <a:rPr lang="ru-RU" sz="2000" dirty="0" err="1"/>
              <a:t>забезпечує</a:t>
            </a:r>
            <a:r>
              <a:rPr lang="ru-RU" sz="2000" dirty="0"/>
              <a:t> </a:t>
            </a:r>
            <a:r>
              <a:rPr lang="ru-RU" sz="2000" dirty="0" err="1"/>
              <a:t>споживачам</a:t>
            </a:r>
            <a:r>
              <a:rPr lang="ru-RU" sz="2000" dirty="0"/>
              <a:t> </a:t>
            </a:r>
            <a:r>
              <a:rPr lang="ru-RU" sz="2000" dirty="0" err="1"/>
              <a:t>приналежність</a:t>
            </a:r>
            <a:r>
              <a:rPr lang="ru-RU" sz="2000" dirty="0"/>
              <a:t> до </a:t>
            </a:r>
            <a:r>
              <a:rPr lang="ru-RU" sz="2000" dirty="0" err="1"/>
              <a:t>соціальної</a:t>
            </a:r>
            <a:r>
              <a:rPr lang="ru-RU" sz="2000" dirty="0"/>
              <a:t> </a:t>
            </a:r>
            <a:r>
              <a:rPr lang="ru-RU" sz="2000" dirty="0" err="1"/>
              <a:t>групи</a:t>
            </a:r>
            <a:r>
              <a:rPr lang="ru-RU" sz="2000" dirty="0"/>
              <a:t>, </a:t>
            </a:r>
            <a:r>
              <a:rPr lang="ru-RU" sz="2000" dirty="0" err="1"/>
              <a:t>дозволяє</a:t>
            </a:r>
            <a:r>
              <a:rPr lang="ru-RU" sz="2000" dirty="0"/>
              <a:t> </a:t>
            </a:r>
            <a:r>
              <a:rPr lang="ru-RU" sz="2000" dirty="0" err="1"/>
              <a:t>отримати</a:t>
            </a:r>
            <a:r>
              <a:rPr lang="ru-RU" sz="2000" dirty="0"/>
              <a:t> </a:t>
            </a:r>
            <a:r>
              <a:rPr lang="ru-RU" sz="2000" dirty="0" err="1"/>
              <a:t>соціальне</a:t>
            </a:r>
            <a:r>
              <a:rPr lang="ru-RU" sz="2000" dirty="0"/>
              <a:t> </a:t>
            </a:r>
            <a:r>
              <a:rPr lang="ru-RU" sz="2000" dirty="0" err="1"/>
              <a:t>визнання</a:t>
            </a:r>
            <a:r>
              <a:rPr lang="ru-RU" sz="2000" dirty="0"/>
              <a:t> і </a:t>
            </a:r>
            <a:r>
              <a:rPr lang="ru-RU" sz="2000" dirty="0" err="1"/>
              <a:t>схвалення</a:t>
            </a:r>
            <a:r>
              <a:rPr lang="ru-RU" sz="2000" dirty="0"/>
              <a:t>;</a:t>
            </a:r>
          </a:p>
          <a:p>
            <a:r>
              <a:rPr lang="ru-RU" sz="2000" dirty="0"/>
              <a:t>• </a:t>
            </a:r>
            <a:r>
              <a:rPr lang="ru-RU" sz="2000" dirty="0" err="1"/>
              <a:t>комунікативна</a:t>
            </a:r>
            <a:r>
              <a:rPr lang="ru-RU" sz="2000" dirty="0"/>
              <a:t> </a:t>
            </a:r>
            <a:r>
              <a:rPr lang="ru-RU" sz="2000" dirty="0" err="1"/>
              <a:t>якість</a:t>
            </a:r>
            <a:r>
              <a:rPr lang="ru-RU" sz="2000" dirty="0"/>
              <a:t> </a:t>
            </a:r>
            <a:r>
              <a:rPr lang="ru-RU" sz="2000" dirty="0" smtClean="0"/>
              <a:t>(</a:t>
            </a:r>
            <a:r>
              <a:rPr lang="ru-RU" sz="2000" dirty="0" err="1" smtClean="0"/>
              <a:t>обіцянка</a:t>
            </a:r>
            <a:r>
              <a:rPr lang="ru-RU" sz="2000" dirty="0" smtClean="0"/>
              <a:t>) заснована на </a:t>
            </a:r>
            <a:r>
              <a:rPr lang="ru-RU" sz="2000" dirty="0" err="1"/>
              <a:t>здатності</a:t>
            </a:r>
            <a:r>
              <a:rPr lang="ru-RU" sz="2000" dirty="0"/>
              <a:t> бренду </a:t>
            </a:r>
            <a:r>
              <a:rPr lang="ru-RU" sz="2000" dirty="0" err="1"/>
              <a:t>підтримувати</a:t>
            </a:r>
            <a:r>
              <a:rPr lang="ru-RU" sz="2000" dirty="0"/>
              <a:t> </a:t>
            </a:r>
            <a:r>
              <a:rPr lang="ru-RU" sz="2000" dirty="0" err="1"/>
              <a:t>відносини</a:t>
            </a:r>
            <a:r>
              <a:rPr lang="ru-RU" sz="2000" dirty="0"/>
              <a:t> </a:t>
            </a:r>
            <a:r>
              <a:rPr lang="ru-RU" sz="2000" dirty="0" err="1"/>
              <a:t>зі</a:t>
            </a:r>
            <a:r>
              <a:rPr lang="ru-RU" sz="2000" dirty="0"/>
              <a:t> </a:t>
            </a:r>
            <a:r>
              <a:rPr lang="ru-RU" sz="2000" dirty="0" err="1"/>
              <a:t>споживачами</a:t>
            </a:r>
            <a:r>
              <a:rPr lang="ru-RU" sz="2000" dirty="0"/>
              <a:t>, </a:t>
            </a:r>
            <a:r>
              <a:rPr lang="ru-RU" sz="2000" dirty="0" err="1"/>
              <a:t>підсумовуючи</a:t>
            </a:r>
            <a:r>
              <a:rPr lang="ru-RU" sz="2000" dirty="0"/>
              <a:t> </a:t>
            </a:r>
            <a:r>
              <a:rPr lang="ru-RU" sz="2000" dirty="0" err="1" smtClean="0"/>
              <a:t>всі</a:t>
            </a:r>
            <a:r>
              <a:rPr lang="ru-RU" sz="2000" dirty="0" smtClean="0"/>
              <a:t> </a:t>
            </a:r>
            <a:r>
              <a:rPr lang="ru-RU" sz="2000" dirty="0"/>
              <a:t>характеристики </a:t>
            </a:r>
            <a:r>
              <a:rPr lang="ru-RU" sz="2000" dirty="0" err="1" smtClean="0"/>
              <a:t>функціональності</a:t>
            </a:r>
            <a:r>
              <a:rPr lang="ru-RU" sz="2000" dirty="0" smtClean="0"/>
              <a:t> й </a:t>
            </a:r>
            <a:r>
              <a:rPr lang="ru-RU" sz="2000" dirty="0" err="1" smtClean="0"/>
              <a:t>індивідуальності</a:t>
            </a:r>
            <a:r>
              <a:rPr lang="ru-RU" sz="2000" dirty="0" smtClean="0"/>
              <a:t>, </a:t>
            </a:r>
            <a:r>
              <a:rPr lang="ru-RU" sz="2000" dirty="0" smtClean="0"/>
              <a:t>а </a:t>
            </a:r>
            <a:r>
              <a:rPr lang="ru-RU" sz="2000" dirty="0" err="1" smtClean="0"/>
              <a:t>також</a:t>
            </a:r>
            <a:r>
              <a:rPr lang="ru-RU" sz="2000" dirty="0" smtClean="0"/>
              <a:t> </a:t>
            </a:r>
            <a:r>
              <a:rPr lang="ru-RU" sz="2000" dirty="0" err="1" smtClean="0"/>
              <a:t>пропонуючи</a:t>
            </a:r>
            <a:r>
              <a:rPr lang="ru-RU" sz="2000" dirty="0" smtClean="0"/>
              <a:t> </a:t>
            </a:r>
            <a:r>
              <a:rPr lang="ru-RU" sz="2000" dirty="0" err="1"/>
              <a:t>особливі</a:t>
            </a:r>
            <a:r>
              <a:rPr lang="ru-RU" sz="2000" dirty="0"/>
              <a:t> </a:t>
            </a:r>
            <a:r>
              <a:rPr lang="ru-RU" sz="2000" dirty="0" err="1"/>
              <a:t>вигоди</a:t>
            </a:r>
            <a:r>
              <a:rPr lang="ru-RU" sz="2000" dirty="0"/>
              <a:t> </a:t>
            </a:r>
            <a:r>
              <a:rPr lang="ru-RU" sz="2000" dirty="0" err="1"/>
              <a:t>споживачеві</a:t>
            </a:r>
            <a:r>
              <a:rPr lang="ru-RU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88690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05" y="1"/>
            <a:ext cx="12344401" cy="67665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2937" y="21934"/>
            <a:ext cx="8142515" cy="683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287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137" y="-33619"/>
            <a:ext cx="8516983" cy="689161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098" y="863101"/>
            <a:ext cx="5365279" cy="535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6230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56754" y="0"/>
            <a:ext cx="117043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</a:rPr>
              <a:t>Поняття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 «бренд»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</a:rPr>
              <a:t>дуже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</a:rPr>
              <a:t>близьке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 за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</a:rPr>
              <a:t>значенням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 до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</a:rPr>
              <a:t>термінів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 «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</a:rPr>
              <a:t>торгова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 марка» і «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</a:rPr>
              <a:t>товарний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 знак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</a:rPr>
              <a:t>»</a:t>
            </a:r>
            <a:endParaRPr lang="ru-RU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367" y="728769"/>
            <a:ext cx="8305594" cy="63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9056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7008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11437" t="898" r="1075" b="4620"/>
          <a:stretch/>
        </p:blipFill>
        <p:spPr>
          <a:xfrm>
            <a:off x="6125029" y="1870600"/>
            <a:ext cx="5753143" cy="466471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62251" y="254818"/>
            <a:ext cx="107255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Бренд </a:t>
            </a:r>
            <a:r>
              <a:rPr lang="ru-RU" dirty="0" err="1"/>
              <a:t>передбачає</a:t>
            </a:r>
            <a:r>
              <a:rPr lang="ru-RU" dirty="0"/>
              <a:t> </a:t>
            </a:r>
            <a:r>
              <a:rPr lang="ru-RU" dirty="0" err="1"/>
              <a:t>наявність</a:t>
            </a:r>
            <a:r>
              <a:rPr lang="ru-RU" dirty="0"/>
              <a:t> </a:t>
            </a:r>
            <a:r>
              <a:rPr lang="ru-RU" dirty="0" err="1"/>
              <a:t>певних</a:t>
            </a:r>
            <a:r>
              <a:rPr lang="ru-RU" dirty="0"/>
              <a:t> </a:t>
            </a:r>
            <a:r>
              <a:rPr lang="ru-RU" dirty="0" err="1"/>
              <a:t>асоціацій</a:t>
            </a:r>
            <a:r>
              <a:rPr lang="ru-RU" dirty="0"/>
              <a:t> та </a:t>
            </a:r>
            <a:r>
              <a:rPr lang="ru-RU" dirty="0" err="1"/>
              <a:t>стійкого</a:t>
            </a:r>
            <a:r>
              <a:rPr lang="ru-RU" dirty="0"/>
              <a:t> образу товару в </a:t>
            </a:r>
            <a:r>
              <a:rPr lang="ru-RU" dirty="0" err="1"/>
              <a:t>свідомості</a:t>
            </a:r>
            <a:r>
              <a:rPr lang="ru-RU" dirty="0"/>
              <a:t> </a:t>
            </a:r>
            <a:r>
              <a:rPr lang="ru-RU" dirty="0" err="1"/>
              <a:t>споживача</a:t>
            </a:r>
            <a:r>
              <a:rPr lang="ru-RU" dirty="0"/>
              <a:t>.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торгова</a:t>
            </a:r>
            <a:r>
              <a:rPr lang="ru-RU" dirty="0"/>
              <a:t> марка, яка </a:t>
            </a:r>
            <a:r>
              <a:rPr lang="ru-RU" dirty="0" smtClean="0"/>
              <a:t>добре </a:t>
            </a:r>
            <a:r>
              <a:rPr lang="ru-RU" dirty="0" err="1"/>
              <a:t>відома</a:t>
            </a:r>
            <a:r>
              <a:rPr lang="ru-RU" dirty="0"/>
              <a:t> </a:t>
            </a:r>
            <a:r>
              <a:rPr lang="ru-RU" dirty="0" err="1"/>
              <a:t>споживачам</a:t>
            </a:r>
            <a:r>
              <a:rPr lang="ru-RU" dirty="0"/>
              <a:t>, </a:t>
            </a:r>
            <a:r>
              <a:rPr lang="ru-RU" dirty="0" err="1"/>
              <a:t>набула</a:t>
            </a:r>
            <a:r>
              <a:rPr lang="ru-RU" dirty="0"/>
              <a:t> </a:t>
            </a:r>
            <a:r>
              <a:rPr lang="ru-RU" dirty="0" err="1"/>
              <a:t>певної</a:t>
            </a:r>
            <a:r>
              <a:rPr lang="ru-RU" dirty="0"/>
              <a:t> </a:t>
            </a:r>
            <a:r>
              <a:rPr lang="ru-RU" dirty="0" err="1"/>
              <a:t>репутації</a:t>
            </a:r>
            <a:r>
              <a:rPr lang="ru-RU" dirty="0"/>
              <a:t> та </a:t>
            </a:r>
            <a:r>
              <a:rPr lang="ru-RU" dirty="0" err="1"/>
              <a:t>користується</a:t>
            </a:r>
            <a:r>
              <a:rPr lang="ru-RU" dirty="0"/>
              <a:t> </a:t>
            </a:r>
            <a:r>
              <a:rPr lang="ru-RU" dirty="0" err="1"/>
              <a:t>високим</a:t>
            </a:r>
            <a:r>
              <a:rPr lang="ru-RU" dirty="0"/>
              <a:t> попитом </a:t>
            </a:r>
            <a:r>
              <a:rPr lang="ru-RU" dirty="0" err="1"/>
              <a:t>протягом</a:t>
            </a:r>
            <a:r>
              <a:rPr lang="ru-RU" dirty="0"/>
              <a:t> </a:t>
            </a:r>
            <a:r>
              <a:rPr lang="ru-RU" dirty="0" err="1"/>
              <a:t>тривалого</a:t>
            </a:r>
            <a:r>
              <a:rPr lang="ru-RU" dirty="0"/>
              <a:t> часу. </a:t>
            </a:r>
            <a:r>
              <a:rPr lang="ru-RU" dirty="0" err="1"/>
              <a:t>Тобто</a:t>
            </a:r>
            <a:r>
              <a:rPr lang="ru-RU" dirty="0"/>
              <a:t> </a:t>
            </a:r>
            <a:r>
              <a:rPr lang="ru-RU" dirty="0" smtClean="0"/>
              <a:t>бренд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/>
              <a:t>більше</a:t>
            </a:r>
            <a:r>
              <a:rPr lang="ru-RU" dirty="0"/>
              <a:t> </a:t>
            </a:r>
            <a:r>
              <a:rPr lang="ru-RU" dirty="0" err="1"/>
              <a:t>маркетингове</a:t>
            </a:r>
            <a:r>
              <a:rPr lang="ru-RU" dirty="0"/>
              <a:t> </a:t>
            </a:r>
            <a:r>
              <a:rPr lang="ru-RU" dirty="0" err="1"/>
              <a:t>поняття</a:t>
            </a:r>
            <a:r>
              <a:rPr lang="ru-RU" dirty="0"/>
              <a:t>, </a:t>
            </a:r>
            <a:r>
              <a:rPr lang="ru-RU" dirty="0" err="1"/>
              <a:t>аніж</a:t>
            </a:r>
            <a:r>
              <a:rPr lang="ru-RU" dirty="0"/>
              <a:t> </a:t>
            </a:r>
            <a:r>
              <a:rPr lang="ru-RU" dirty="0" err="1" smtClean="0"/>
              <a:t>юридичне</a:t>
            </a:r>
            <a:r>
              <a:rPr lang="ru-RU" dirty="0" smtClean="0"/>
              <a:t>.</a:t>
            </a:r>
          </a:p>
          <a:p>
            <a:r>
              <a:rPr lang="ru-RU" dirty="0"/>
              <a:t>Б</a:t>
            </a:r>
            <a:r>
              <a:rPr lang="ru-RU" dirty="0" smtClean="0"/>
              <a:t>рендом </a:t>
            </a:r>
            <a:r>
              <a:rPr lang="ru-RU" dirty="0" err="1"/>
              <a:t>може</a:t>
            </a:r>
            <a:r>
              <a:rPr lang="ru-RU" dirty="0"/>
              <a:t> стати й товар, </a:t>
            </a:r>
            <a:r>
              <a:rPr lang="ru-RU" dirty="0" smtClean="0"/>
              <a:t>не </a:t>
            </a:r>
            <a:r>
              <a:rPr lang="ru-RU" dirty="0" err="1" smtClean="0"/>
              <a:t>захищений</a:t>
            </a:r>
            <a:r>
              <a:rPr lang="ru-RU" dirty="0" smtClean="0"/>
              <a:t> </a:t>
            </a:r>
            <a:r>
              <a:rPr lang="ru-RU" dirty="0" err="1"/>
              <a:t>юридично</a:t>
            </a:r>
            <a:r>
              <a:rPr lang="ru-RU" dirty="0"/>
              <a:t>, але </a:t>
            </a:r>
            <a:r>
              <a:rPr lang="ru-RU" dirty="0" err="1"/>
              <a:t>така</a:t>
            </a:r>
            <a:r>
              <a:rPr lang="ru-RU" dirty="0"/>
              <a:t> </a:t>
            </a:r>
            <a:r>
              <a:rPr lang="ru-RU" dirty="0" err="1"/>
              <a:t>ситуація</a:t>
            </a:r>
            <a:r>
              <a:rPr lang="ru-RU" dirty="0"/>
              <a:t> є </a:t>
            </a:r>
            <a:r>
              <a:rPr lang="ru-RU" dirty="0" err="1"/>
              <a:t>ризикованою</a:t>
            </a:r>
            <a:r>
              <a:rPr lang="ru-RU" dirty="0"/>
              <a:t> для </a:t>
            </a:r>
            <a:r>
              <a:rPr lang="ru-RU" dirty="0" err="1"/>
              <a:t>його</a:t>
            </a:r>
            <a:endParaRPr lang="ru-RU" dirty="0"/>
          </a:p>
          <a:p>
            <a:r>
              <a:rPr lang="ru-RU" dirty="0" err="1"/>
              <a:t>власників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err="1" smtClean="0"/>
              <a:t>Іноді</a:t>
            </a:r>
            <a:r>
              <a:rPr lang="ru-RU" dirty="0" smtClean="0"/>
              <a:t> </a:t>
            </a:r>
            <a:r>
              <a:rPr lang="ru-RU" dirty="0" err="1"/>
              <a:t>зареєстрована</a:t>
            </a:r>
            <a:r>
              <a:rPr lang="ru-RU" dirty="0"/>
              <a:t> </a:t>
            </a:r>
            <a:r>
              <a:rPr lang="ru-RU" dirty="0" err="1"/>
              <a:t>торгова</a:t>
            </a:r>
            <a:r>
              <a:rPr lang="ru-RU" dirty="0"/>
              <a:t> марка, </a:t>
            </a:r>
            <a:endParaRPr lang="ru-RU" dirty="0" smtClean="0"/>
          </a:p>
          <a:p>
            <a:r>
              <a:rPr lang="ru-RU" dirty="0" smtClean="0"/>
              <a:t>яка </a:t>
            </a:r>
            <a:r>
              <a:rPr lang="ru-RU" dirty="0" err="1"/>
              <a:t>вже</a:t>
            </a:r>
            <a:r>
              <a:rPr lang="ru-RU" dirty="0"/>
              <a:t> </a:t>
            </a:r>
            <a:r>
              <a:rPr lang="ru-RU" dirty="0" err="1"/>
              <a:t>присутня</a:t>
            </a:r>
            <a:r>
              <a:rPr lang="ru-RU" dirty="0"/>
              <a:t> </a:t>
            </a:r>
            <a:r>
              <a:rPr lang="ru-RU" dirty="0" smtClean="0"/>
              <a:t>у </a:t>
            </a:r>
            <a:r>
              <a:rPr lang="ru-RU" dirty="0" err="1" smtClean="0"/>
              <a:t>торговій</a:t>
            </a:r>
            <a:r>
              <a:rPr lang="ru-RU" dirty="0" smtClean="0"/>
              <a:t> </a:t>
            </a:r>
            <a:r>
              <a:rPr lang="ru-RU" dirty="0" err="1"/>
              <a:t>мережі</a:t>
            </a:r>
            <a:r>
              <a:rPr lang="ru-RU" dirty="0"/>
              <a:t>, </a:t>
            </a:r>
            <a:endParaRPr lang="ru-RU" dirty="0" smtClean="0"/>
          </a:p>
          <a:p>
            <a:r>
              <a:rPr lang="ru-RU" dirty="0" err="1" smtClean="0"/>
              <a:t>може</a:t>
            </a:r>
            <a:r>
              <a:rPr lang="ru-RU" dirty="0" smtClean="0"/>
              <a:t> </a:t>
            </a:r>
            <a:r>
              <a:rPr lang="ru-RU" dirty="0"/>
              <a:t>так і не стати брендом, </a:t>
            </a:r>
            <a:r>
              <a:rPr lang="ru-RU" dirty="0" err="1"/>
              <a:t>якщо</a:t>
            </a:r>
            <a:r>
              <a:rPr lang="ru-RU" dirty="0"/>
              <a:t> не </a:t>
            </a:r>
            <a:r>
              <a:rPr lang="ru-RU" dirty="0" err="1"/>
              <a:t>викликає</a:t>
            </a:r>
            <a:endParaRPr lang="ru-RU" dirty="0"/>
          </a:p>
          <a:p>
            <a:r>
              <a:rPr lang="ru-RU" dirty="0" err="1"/>
              <a:t>стійких</a:t>
            </a:r>
            <a:r>
              <a:rPr lang="ru-RU" dirty="0"/>
              <a:t> </a:t>
            </a:r>
            <a:r>
              <a:rPr lang="ru-RU" dirty="0" err="1"/>
              <a:t>асоціацій</a:t>
            </a:r>
            <a:r>
              <a:rPr lang="ru-RU" dirty="0"/>
              <a:t> </a:t>
            </a:r>
            <a:r>
              <a:rPr lang="ru-RU" dirty="0" err="1"/>
              <a:t>споживача</a:t>
            </a:r>
            <a:r>
              <a:rPr lang="ru-RU" dirty="0"/>
              <a:t>, </a:t>
            </a:r>
            <a:r>
              <a:rPr lang="ru-RU" dirty="0" err="1"/>
              <a:t>оскільки</a:t>
            </a:r>
            <a:r>
              <a:rPr lang="ru-RU" dirty="0"/>
              <a:t> не </a:t>
            </a:r>
            <a:r>
              <a:rPr lang="ru-RU" dirty="0" err="1"/>
              <a:t>була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dirty="0" smtClean="0"/>
              <a:t>правильно</a:t>
            </a:r>
            <a:r>
              <a:rPr lang="ru-RU" dirty="0" smtClean="0"/>
              <a:t> </a:t>
            </a:r>
            <a:r>
              <a:rPr lang="ru-RU" dirty="0" err="1" smtClean="0"/>
              <a:t>позиціонована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296" y="4476914"/>
            <a:ext cx="5457825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733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1559" y="0"/>
            <a:ext cx="8640147" cy="612648"/>
          </a:xfrm>
        </p:spPr>
        <p:txBody>
          <a:bodyPr/>
          <a:lstStyle/>
          <a:p>
            <a:r>
              <a:rPr lang="ru-RU" sz="36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Класифікація</a:t>
            </a:r>
            <a:r>
              <a:rPr lang="ru-RU" sz="3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36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брендів</a:t>
            </a:r>
            <a:endParaRPr lang="ru-RU" sz="3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60" y="974639"/>
            <a:ext cx="11488400" cy="481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75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6876" y="-55463"/>
            <a:ext cx="6809822" cy="69134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6546" y="322561"/>
            <a:ext cx="2328874" cy="20850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023" y="1397726"/>
            <a:ext cx="11143052" cy="3761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7067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42"/>
            <a:ext cx="12192000" cy="691939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99163" y="3184212"/>
            <a:ext cx="1137047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/>
              <a:t>Основним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законодавчим</a:t>
            </a:r>
            <a:r>
              <a:rPr lang="ru-RU" sz="2800" b="1" dirty="0" smtClean="0"/>
              <a:t> документом </a:t>
            </a:r>
            <a:r>
              <a:rPr lang="ru-RU" sz="2800" b="1" dirty="0" err="1" smtClean="0"/>
              <a:t>регулювання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використання</a:t>
            </a:r>
            <a:r>
              <a:rPr lang="ru-RU" sz="2800" b="1" dirty="0" smtClean="0"/>
              <a:t> </a:t>
            </a:r>
            <a:r>
              <a:rPr lang="ru-RU" sz="2800" b="1" dirty="0" err="1"/>
              <a:t>торгових</a:t>
            </a:r>
            <a:r>
              <a:rPr lang="ru-RU" sz="2800" b="1" dirty="0"/>
              <a:t> </a:t>
            </a:r>
            <a:r>
              <a:rPr lang="ru-RU" sz="2800" b="1" dirty="0" err="1" smtClean="0"/>
              <a:t>знаків</a:t>
            </a:r>
            <a:r>
              <a:rPr lang="ru-RU" sz="2800" b="1" dirty="0" smtClean="0"/>
              <a:t> є Закон </a:t>
            </a:r>
            <a:r>
              <a:rPr lang="ru-RU" sz="2800" b="1" dirty="0" err="1"/>
              <a:t>України</a:t>
            </a:r>
            <a:r>
              <a:rPr lang="ru-RU" sz="2800" b="1" dirty="0"/>
              <a:t> </a:t>
            </a:r>
            <a:endParaRPr lang="ru-RU" sz="2800" b="1" dirty="0" smtClean="0"/>
          </a:p>
          <a:p>
            <a:pPr algn="ctr"/>
            <a:r>
              <a:rPr lang="ru-RU" sz="2800" b="1" dirty="0" smtClean="0"/>
              <a:t>«</a:t>
            </a:r>
            <a:r>
              <a:rPr lang="ru-RU" sz="2800" b="1" dirty="0"/>
              <a:t>Про </a:t>
            </a:r>
            <a:r>
              <a:rPr lang="ru-RU" sz="2800" b="1" dirty="0" err="1"/>
              <a:t>охорону</a:t>
            </a:r>
            <a:r>
              <a:rPr lang="ru-RU" sz="2800" b="1" dirty="0"/>
              <a:t> прав на знаки для </a:t>
            </a:r>
            <a:r>
              <a:rPr lang="ru-RU" sz="2800" b="1" dirty="0" err="1"/>
              <a:t>товарів</a:t>
            </a:r>
            <a:r>
              <a:rPr lang="ru-RU" sz="2800" b="1" dirty="0"/>
              <a:t> і </a:t>
            </a:r>
            <a:r>
              <a:rPr lang="ru-RU" sz="2800" b="1" dirty="0" err="1"/>
              <a:t>послуг</a:t>
            </a:r>
            <a:r>
              <a:rPr lang="ru-RU" sz="2800" b="1" dirty="0"/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710729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авнобедренный треугольник 4">
            <a:extLst>
              <a:ext uri="{FF2B5EF4-FFF2-40B4-BE49-F238E27FC236}">
                <a16:creationId xmlns:a16="http://schemas.microsoft.com/office/drawing/2014/main" id="{5D689A04-BBEC-441E-BB5F-DE42B29AA062}"/>
              </a:ext>
            </a:extLst>
          </p:cNvPr>
          <p:cNvSpPr/>
          <p:nvPr/>
        </p:nvSpPr>
        <p:spPr>
          <a:xfrm rot="10800000">
            <a:off x="3801978" y="2823735"/>
            <a:ext cx="3354793" cy="3216898"/>
          </a:xfrm>
          <a:prstGeom prst="triangle">
            <a:avLst/>
          </a:prstGeom>
          <a:solidFill>
            <a:schemeClr val="accent1">
              <a:alpha val="20000"/>
            </a:schemeClr>
          </a:solidFill>
          <a:ln>
            <a:noFill/>
          </a:ln>
          <a:scene3d>
            <a:camera prst="orthographicFront">
              <a:rot lat="0" lon="1799953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6" name="Равнобедренный треугольник 5">
            <a:extLst>
              <a:ext uri="{FF2B5EF4-FFF2-40B4-BE49-F238E27FC236}">
                <a16:creationId xmlns:a16="http://schemas.microsoft.com/office/drawing/2014/main" id="{74818A37-0976-424C-9AA4-FA614FA033FE}"/>
              </a:ext>
            </a:extLst>
          </p:cNvPr>
          <p:cNvSpPr/>
          <p:nvPr/>
        </p:nvSpPr>
        <p:spPr>
          <a:xfrm>
            <a:off x="5564968" y="2022032"/>
            <a:ext cx="2362400" cy="2265296"/>
          </a:xfrm>
          <a:prstGeom prst="triangle">
            <a:avLst/>
          </a:prstGeom>
          <a:solidFill>
            <a:schemeClr val="accent4">
              <a:alpha val="20000"/>
            </a:schemeClr>
          </a:solidFill>
          <a:ln>
            <a:noFill/>
          </a:ln>
          <a:scene3d>
            <a:camera prst="orthographicFront">
              <a:rot lat="0" lon="1799953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7" name="Равнобедренный треугольник 6">
            <a:extLst>
              <a:ext uri="{FF2B5EF4-FFF2-40B4-BE49-F238E27FC236}">
                <a16:creationId xmlns:a16="http://schemas.microsoft.com/office/drawing/2014/main" id="{B4BF503C-0098-4C6E-94BB-C2089679465E}"/>
              </a:ext>
            </a:extLst>
          </p:cNvPr>
          <p:cNvSpPr/>
          <p:nvPr/>
        </p:nvSpPr>
        <p:spPr>
          <a:xfrm>
            <a:off x="5451160" y="2953575"/>
            <a:ext cx="2362400" cy="2265296"/>
          </a:xfrm>
          <a:prstGeom prst="triangle">
            <a:avLst/>
          </a:prstGeom>
          <a:solidFill>
            <a:schemeClr val="accent6"/>
          </a:solidFill>
          <a:ln>
            <a:noFill/>
          </a:ln>
          <a:scene3d>
            <a:camera prst="orthographicFront">
              <a:rot lat="0" lon="1799953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8" name="Равнобедренный треугольник 7">
            <a:extLst>
              <a:ext uri="{FF2B5EF4-FFF2-40B4-BE49-F238E27FC236}">
                <a16:creationId xmlns:a16="http://schemas.microsoft.com/office/drawing/2014/main" id="{E37AE37F-B885-4F01-9E46-34DE7453B218}"/>
              </a:ext>
            </a:extLst>
          </p:cNvPr>
          <p:cNvSpPr/>
          <p:nvPr/>
        </p:nvSpPr>
        <p:spPr>
          <a:xfrm>
            <a:off x="5172544" y="3248886"/>
            <a:ext cx="2362400" cy="2265296"/>
          </a:xfrm>
          <a:prstGeom prst="triangle">
            <a:avLst/>
          </a:prstGeom>
          <a:solidFill>
            <a:schemeClr val="accent4"/>
          </a:solidFill>
          <a:ln>
            <a:noFill/>
          </a:ln>
          <a:scene3d>
            <a:camera prst="orthographicFront">
              <a:rot lat="0" lon="1799953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9" name="Равнобедренный треугольник 8">
            <a:extLst>
              <a:ext uri="{FF2B5EF4-FFF2-40B4-BE49-F238E27FC236}">
                <a16:creationId xmlns:a16="http://schemas.microsoft.com/office/drawing/2014/main" id="{DDB7DD72-F9B3-445C-8FA5-527230BB3472}"/>
              </a:ext>
            </a:extLst>
          </p:cNvPr>
          <p:cNvSpPr/>
          <p:nvPr/>
        </p:nvSpPr>
        <p:spPr>
          <a:xfrm>
            <a:off x="5277983" y="3057982"/>
            <a:ext cx="2362400" cy="2265296"/>
          </a:xfrm>
          <a:prstGeom prst="triangle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>
              <a:rot lat="0" lon="1799953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10" name="Равнобедренный треугольник 9">
            <a:extLst>
              <a:ext uri="{FF2B5EF4-FFF2-40B4-BE49-F238E27FC236}">
                <a16:creationId xmlns:a16="http://schemas.microsoft.com/office/drawing/2014/main" id="{0FD3C7B6-9F18-42AE-BC4A-145F4E58DDD2}"/>
              </a:ext>
            </a:extLst>
          </p:cNvPr>
          <p:cNvSpPr/>
          <p:nvPr/>
        </p:nvSpPr>
        <p:spPr>
          <a:xfrm rot="10800000">
            <a:off x="1669346" y="2374231"/>
            <a:ext cx="3968645" cy="3523575"/>
          </a:xfrm>
          <a:prstGeom prst="triangle">
            <a:avLst/>
          </a:prstGeom>
          <a:noFill/>
          <a:ln>
            <a:solidFill>
              <a:schemeClr val="tx1"/>
            </a:solidFill>
          </a:ln>
          <a:scene3d>
            <a:camera prst="orthographicFront">
              <a:rot lat="0" lon="1799953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11" name="Равнобедренный треугольник 18">
            <a:extLst>
              <a:ext uri="{FF2B5EF4-FFF2-40B4-BE49-F238E27FC236}">
                <a16:creationId xmlns:a16="http://schemas.microsoft.com/office/drawing/2014/main" id="{BF4AEE23-3A6F-4BB1-9885-7BF2B7DB1D13}"/>
              </a:ext>
            </a:extLst>
          </p:cNvPr>
          <p:cNvSpPr/>
          <p:nvPr/>
        </p:nvSpPr>
        <p:spPr>
          <a:xfrm>
            <a:off x="7056473" y="112295"/>
            <a:ext cx="2965084" cy="3833840"/>
          </a:xfrm>
          <a:custGeom>
            <a:avLst/>
            <a:gdLst>
              <a:gd name="connsiteX0" fmla="*/ 0 w 3584246"/>
              <a:gd name="connsiteY0" fmla="*/ 3089867 h 3089867"/>
              <a:gd name="connsiteX1" fmla="*/ 1792123 w 3584246"/>
              <a:gd name="connsiteY1" fmla="*/ 0 h 3089867"/>
              <a:gd name="connsiteX2" fmla="*/ 3584246 w 3584246"/>
              <a:gd name="connsiteY2" fmla="*/ 3089867 h 3089867"/>
              <a:gd name="connsiteX3" fmla="*/ 0 w 3584246"/>
              <a:gd name="connsiteY3" fmla="*/ 3089867 h 3089867"/>
              <a:gd name="connsiteX0" fmla="*/ 0 w 3584246"/>
              <a:gd name="connsiteY0" fmla="*/ 3089867 h 3089867"/>
              <a:gd name="connsiteX1" fmla="*/ 1792123 w 3584246"/>
              <a:gd name="connsiteY1" fmla="*/ 0 h 3089867"/>
              <a:gd name="connsiteX2" fmla="*/ 2392795 w 3584246"/>
              <a:gd name="connsiteY2" fmla="*/ 1028006 h 3089867"/>
              <a:gd name="connsiteX3" fmla="*/ 3584246 w 3584246"/>
              <a:gd name="connsiteY3" fmla="*/ 3089867 h 3089867"/>
              <a:gd name="connsiteX4" fmla="*/ 0 w 3584246"/>
              <a:gd name="connsiteY4" fmla="*/ 3089867 h 3089867"/>
              <a:gd name="connsiteX0" fmla="*/ 0 w 3584246"/>
              <a:gd name="connsiteY0" fmla="*/ 3089867 h 3093873"/>
              <a:gd name="connsiteX1" fmla="*/ 1792123 w 3584246"/>
              <a:gd name="connsiteY1" fmla="*/ 0 h 3093873"/>
              <a:gd name="connsiteX2" fmla="*/ 2392795 w 3584246"/>
              <a:gd name="connsiteY2" fmla="*/ 1028006 h 3093873"/>
              <a:gd name="connsiteX3" fmla="*/ 3584246 w 3584246"/>
              <a:gd name="connsiteY3" fmla="*/ 3089867 h 3093873"/>
              <a:gd name="connsiteX4" fmla="*/ 1605395 w 3584246"/>
              <a:gd name="connsiteY4" fmla="*/ 3093873 h 3093873"/>
              <a:gd name="connsiteX5" fmla="*/ 0 w 3584246"/>
              <a:gd name="connsiteY5" fmla="*/ 3089867 h 3093873"/>
              <a:gd name="connsiteX0" fmla="*/ 0 w 2392795"/>
              <a:gd name="connsiteY0" fmla="*/ 3089867 h 3093873"/>
              <a:gd name="connsiteX1" fmla="*/ 1792123 w 2392795"/>
              <a:gd name="connsiteY1" fmla="*/ 0 h 3093873"/>
              <a:gd name="connsiteX2" fmla="*/ 2392795 w 2392795"/>
              <a:gd name="connsiteY2" fmla="*/ 1028006 h 3093873"/>
              <a:gd name="connsiteX3" fmla="*/ 2009446 w 2392795"/>
              <a:gd name="connsiteY3" fmla="*/ 2040000 h 3093873"/>
              <a:gd name="connsiteX4" fmla="*/ 1605395 w 2392795"/>
              <a:gd name="connsiteY4" fmla="*/ 3093873 h 3093873"/>
              <a:gd name="connsiteX5" fmla="*/ 0 w 2392795"/>
              <a:gd name="connsiteY5" fmla="*/ 3089867 h 3093873"/>
              <a:gd name="connsiteX0" fmla="*/ 0 w 2392795"/>
              <a:gd name="connsiteY0" fmla="*/ 3089867 h 3093873"/>
              <a:gd name="connsiteX1" fmla="*/ 1792123 w 2392795"/>
              <a:gd name="connsiteY1" fmla="*/ 0 h 3093873"/>
              <a:gd name="connsiteX2" fmla="*/ 2392795 w 2392795"/>
              <a:gd name="connsiteY2" fmla="*/ 1028006 h 3093873"/>
              <a:gd name="connsiteX3" fmla="*/ 2009446 w 2392795"/>
              <a:gd name="connsiteY3" fmla="*/ 2040000 h 3093873"/>
              <a:gd name="connsiteX4" fmla="*/ 1486862 w 2392795"/>
              <a:gd name="connsiteY4" fmla="*/ 3093873 h 3093873"/>
              <a:gd name="connsiteX5" fmla="*/ 0 w 2392795"/>
              <a:gd name="connsiteY5" fmla="*/ 3089867 h 3093873"/>
              <a:gd name="connsiteX0" fmla="*/ 0 w 2392795"/>
              <a:gd name="connsiteY0" fmla="*/ 3089867 h 3093873"/>
              <a:gd name="connsiteX1" fmla="*/ 1792123 w 2392795"/>
              <a:gd name="connsiteY1" fmla="*/ 0 h 3093873"/>
              <a:gd name="connsiteX2" fmla="*/ 2392795 w 2392795"/>
              <a:gd name="connsiteY2" fmla="*/ 1028006 h 3093873"/>
              <a:gd name="connsiteX3" fmla="*/ 1967112 w 2392795"/>
              <a:gd name="connsiteY3" fmla="*/ 2040000 h 3093873"/>
              <a:gd name="connsiteX4" fmla="*/ 1486862 w 2392795"/>
              <a:gd name="connsiteY4" fmla="*/ 3093873 h 3093873"/>
              <a:gd name="connsiteX5" fmla="*/ 0 w 2392795"/>
              <a:gd name="connsiteY5" fmla="*/ 3089867 h 3093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92795" h="3093873">
                <a:moveTo>
                  <a:pt x="0" y="3089867"/>
                </a:moveTo>
                <a:lnTo>
                  <a:pt x="1792123" y="0"/>
                </a:lnTo>
                <a:lnTo>
                  <a:pt x="2392795" y="1028006"/>
                </a:lnTo>
                <a:lnTo>
                  <a:pt x="1967112" y="2040000"/>
                </a:lnTo>
                <a:lnTo>
                  <a:pt x="1486862" y="3093873"/>
                </a:lnTo>
                <a:lnTo>
                  <a:pt x="0" y="3089867"/>
                </a:lnTo>
                <a:close/>
              </a:path>
            </a:pathLst>
          </a:cu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scene3d>
            <a:camera prst="orthographicFront">
              <a:rot lat="0" lon="1799953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12" name="Равнобедренный треугольник 11">
            <a:extLst>
              <a:ext uri="{FF2B5EF4-FFF2-40B4-BE49-F238E27FC236}">
                <a16:creationId xmlns:a16="http://schemas.microsoft.com/office/drawing/2014/main" id="{EF46F758-E16F-403E-8F7D-5E5F9AA292C1}"/>
              </a:ext>
            </a:extLst>
          </p:cNvPr>
          <p:cNvSpPr/>
          <p:nvPr/>
        </p:nvSpPr>
        <p:spPr>
          <a:xfrm>
            <a:off x="832198" y="4170947"/>
            <a:ext cx="2237981" cy="1929294"/>
          </a:xfrm>
          <a:prstGeom prst="triangle">
            <a:avLst/>
          </a:prstGeom>
          <a:solidFill>
            <a:schemeClr val="accent4">
              <a:alpha val="25000"/>
            </a:schemeClr>
          </a:solidFill>
          <a:ln>
            <a:noFill/>
          </a:ln>
          <a:scene3d>
            <a:camera prst="orthographicFront">
              <a:rot lat="0" lon="1799953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E0AAF65E-7E30-4E03-9E17-F2987DCBAAF2}"/>
              </a:ext>
            </a:extLst>
          </p:cNvPr>
          <p:cNvSpPr/>
          <p:nvPr/>
        </p:nvSpPr>
        <p:spPr>
          <a:xfrm>
            <a:off x="1599250" y="1352639"/>
            <a:ext cx="703810" cy="703810"/>
          </a:xfrm>
          <a:prstGeom prst="ellipse">
            <a:avLst/>
          </a:prstGeom>
          <a:solidFill>
            <a:schemeClr val="accent3"/>
          </a:solidFill>
          <a:ln>
            <a:noFill/>
          </a:ln>
          <a:scene3d>
            <a:camera prst="orthographicFront">
              <a:rot lat="0" lon="1799953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268CE789-5E4E-4509-B023-A46AE8A92043}"/>
              </a:ext>
            </a:extLst>
          </p:cNvPr>
          <p:cNvSpPr/>
          <p:nvPr/>
        </p:nvSpPr>
        <p:spPr>
          <a:xfrm>
            <a:off x="1768276" y="1521664"/>
            <a:ext cx="374073" cy="374073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>
              <a:rot lat="0" lon="1799953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5F104E98-4E87-4444-8589-D15D42522372}"/>
              </a:ext>
            </a:extLst>
          </p:cNvPr>
          <p:cNvSpPr/>
          <p:nvPr/>
        </p:nvSpPr>
        <p:spPr>
          <a:xfrm>
            <a:off x="1322595" y="902731"/>
            <a:ext cx="152401" cy="152401"/>
          </a:xfrm>
          <a:prstGeom prst="ellipse">
            <a:avLst/>
          </a:prstGeom>
          <a:solidFill>
            <a:schemeClr val="accent2"/>
          </a:solidFill>
          <a:ln>
            <a:noFill/>
          </a:ln>
          <a:scene3d>
            <a:camera prst="orthographicFront">
              <a:rot lat="0" lon="1799953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16" name="Равнобедренный треугольник 15">
            <a:extLst>
              <a:ext uri="{FF2B5EF4-FFF2-40B4-BE49-F238E27FC236}">
                <a16:creationId xmlns:a16="http://schemas.microsoft.com/office/drawing/2014/main" id="{7AE0E9B9-0E80-4290-A2D2-6BD200E8C886}"/>
              </a:ext>
            </a:extLst>
          </p:cNvPr>
          <p:cNvSpPr/>
          <p:nvPr/>
        </p:nvSpPr>
        <p:spPr>
          <a:xfrm>
            <a:off x="-811689" y="3904425"/>
            <a:ext cx="2746918" cy="2368033"/>
          </a:xfrm>
          <a:prstGeom prst="triangle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  <a:scene3d>
            <a:camera prst="orthographicFront">
              <a:rot lat="0" lon="1799953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17" name="Прямоугольник 14">
            <a:extLst>
              <a:ext uri="{FF2B5EF4-FFF2-40B4-BE49-F238E27FC236}">
                <a16:creationId xmlns:a16="http://schemas.microsoft.com/office/drawing/2014/main" id="{EF925C35-04BB-48CC-84BC-C4FB9295D4C8}"/>
              </a:ext>
            </a:extLst>
          </p:cNvPr>
          <p:cNvSpPr/>
          <p:nvPr/>
        </p:nvSpPr>
        <p:spPr>
          <a:xfrm>
            <a:off x="-1110218" y="2779523"/>
            <a:ext cx="9356080" cy="1230800"/>
          </a:xfrm>
          <a:custGeom>
            <a:avLst/>
            <a:gdLst>
              <a:gd name="connsiteX0" fmla="*/ 0 w 6510867"/>
              <a:gd name="connsiteY0" fmla="*/ 0 h 1574800"/>
              <a:gd name="connsiteX1" fmla="*/ 6510867 w 6510867"/>
              <a:gd name="connsiteY1" fmla="*/ 0 h 1574800"/>
              <a:gd name="connsiteX2" fmla="*/ 6510867 w 6510867"/>
              <a:gd name="connsiteY2" fmla="*/ 1574800 h 1574800"/>
              <a:gd name="connsiteX3" fmla="*/ 0 w 6510867"/>
              <a:gd name="connsiteY3" fmla="*/ 1574800 h 1574800"/>
              <a:gd name="connsiteX4" fmla="*/ 0 w 6510867"/>
              <a:gd name="connsiteY4" fmla="*/ 0 h 1574800"/>
              <a:gd name="connsiteX0" fmla="*/ 0 w 6510867"/>
              <a:gd name="connsiteY0" fmla="*/ 0 h 1574800"/>
              <a:gd name="connsiteX1" fmla="*/ 4859867 w 6510867"/>
              <a:gd name="connsiteY1" fmla="*/ 0 h 1574800"/>
              <a:gd name="connsiteX2" fmla="*/ 6510867 w 6510867"/>
              <a:gd name="connsiteY2" fmla="*/ 1574800 h 1574800"/>
              <a:gd name="connsiteX3" fmla="*/ 0 w 6510867"/>
              <a:gd name="connsiteY3" fmla="*/ 1574800 h 1574800"/>
              <a:gd name="connsiteX4" fmla="*/ 0 w 6510867"/>
              <a:gd name="connsiteY4" fmla="*/ 0 h 1574800"/>
              <a:gd name="connsiteX0" fmla="*/ 0 w 6047840"/>
              <a:gd name="connsiteY0" fmla="*/ 0 h 1574800"/>
              <a:gd name="connsiteX1" fmla="*/ 4859867 w 6047840"/>
              <a:gd name="connsiteY1" fmla="*/ 0 h 1574800"/>
              <a:gd name="connsiteX2" fmla="*/ 6047840 w 6047840"/>
              <a:gd name="connsiteY2" fmla="*/ 1574800 h 1574800"/>
              <a:gd name="connsiteX3" fmla="*/ 0 w 6047840"/>
              <a:gd name="connsiteY3" fmla="*/ 1574800 h 1574800"/>
              <a:gd name="connsiteX4" fmla="*/ 0 w 6047840"/>
              <a:gd name="connsiteY4" fmla="*/ 0 h 1574800"/>
              <a:gd name="connsiteX0" fmla="*/ 0 w 5518513"/>
              <a:gd name="connsiteY0" fmla="*/ 0 h 1607984"/>
              <a:gd name="connsiteX1" fmla="*/ 4859867 w 5518513"/>
              <a:gd name="connsiteY1" fmla="*/ 0 h 1607984"/>
              <a:gd name="connsiteX2" fmla="*/ 5518513 w 5518513"/>
              <a:gd name="connsiteY2" fmla="*/ 1607984 h 1607984"/>
              <a:gd name="connsiteX3" fmla="*/ 0 w 5518513"/>
              <a:gd name="connsiteY3" fmla="*/ 1574800 h 1607984"/>
              <a:gd name="connsiteX4" fmla="*/ 0 w 5518513"/>
              <a:gd name="connsiteY4" fmla="*/ 0 h 1607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8513" h="1607984">
                <a:moveTo>
                  <a:pt x="0" y="0"/>
                </a:moveTo>
                <a:lnTo>
                  <a:pt x="4859867" y="0"/>
                </a:lnTo>
                <a:lnTo>
                  <a:pt x="5518513" y="1607984"/>
                </a:lnTo>
                <a:lnTo>
                  <a:pt x="0" y="1574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scene3d>
            <a:camera prst="orthographicFront">
              <a:rot lat="0" lon="1799953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5ECA5871-23CF-4F96-91E3-61D9B1654A1D}"/>
              </a:ext>
            </a:extLst>
          </p:cNvPr>
          <p:cNvSpPr>
            <a:spLocks noChangeAspect="1"/>
          </p:cNvSpPr>
          <p:nvPr/>
        </p:nvSpPr>
        <p:spPr>
          <a:xfrm>
            <a:off x="10168909" y="3274765"/>
            <a:ext cx="365760" cy="365760"/>
          </a:xfrm>
          <a:prstGeom prst="ellipse">
            <a:avLst/>
          </a:prstGeom>
          <a:ln>
            <a:noFill/>
          </a:ln>
          <a:scene3d>
            <a:camera prst="orthographicFront">
              <a:rot lat="0" lon="1799953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C7301A55-791F-4DAC-8791-2AE08B61EA37}"/>
              </a:ext>
            </a:extLst>
          </p:cNvPr>
          <p:cNvSpPr/>
          <p:nvPr/>
        </p:nvSpPr>
        <p:spPr>
          <a:xfrm>
            <a:off x="12104454" y="4374828"/>
            <a:ext cx="276267" cy="276267"/>
          </a:xfrm>
          <a:prstGeom prst="ellips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1799953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02B24A66-2ACB-4637-BDC5-5520938FD818}"/>
              </a:ext>
            </a:extLst>
          </p:cNvPr>
          <p:cNvSpPr/>
          <p:nvPr/>
        </p:nvSpPr>
        <p:spPr>
          <a:xfrm>
            <a:off x="1730789" y="5012463"/>
            <a:ext cx="702733" cy="702733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>
              <a:rot lat="0" lon="1799953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CE64D8A3-0B35-4599-AF38-4768AA9F80CB}"/>
              </a:ext>
            </a:extLst>
          </p:cNvPr>
          <p:cNvSpPr/>
          <p:nvPr/>
        </p:nvSpPr>
        <p:spPr>
          <a:xfrm>
            <a:off x="6659362" y="4029834"/>
            <a:ext cx="1380545" cy="1380545"/>
          </a:xfrm>
          <a:prstGeom prst="ellipse">
            <a:avLst/>
          </a:prstGeom>
          <a:solidFill>
            <a:schemeClr val="accent2"/>
          </a:solidFill>
          <a:ln>
            <a:noFill/>
          </a:ln>
          <a:scene3d>
            <a:camera prst="orthographicFront">
              <a:rot lat="0" lon="1799953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1AB14C15-D5BD-4311-AFA4-3B26A701C825}"/>
              </a:ext>
            </a:extLst>
          </p:cNvPr>
          <p:cNvSpPr/>
          <p:nvPr/>
        </p:nvSpPr>
        <p:spPr>
          <a:xfrm>
            <a:off x="8488518" y="6179127"/>
            <a:ext cx="3302000" cy="3302000"/>
          </a:xfrm>
          <a:prstGeom prst="ellipse">
            <a:avLst/>
          </a:prstGeom>
          <a:solidFill>
            <a:schemeClr val="accent4"/>
          </a:solidFill>
          <a:ln>
            <a:noFill/>
          </a:ln>
          <a:scene3d>
            <a:camera prst="orthographicFront">
              <a:rot lat="0" lon="1799953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3" name="Равнобедренный треугольник 22">
            <a:extLst>
              <a:ext uri="{FF2B5EF4-FFF2-40B4-BE49-F238E27FC236}">
                <a16:creationId xmlns:a16="http://schemas.microsoft.com/office/drawing/2014/main" id="{73A4DC98-FC3C-45F4-9642-2608FEDA9738}"/>
              </a:ext>
            </a:extLst>
          </p:cNvPr>
          <p:cNvSpPr/>
          <p:nvPr/>
        </p:nvSpPr>
        <p:spPr>
          <a:xfrm>
            <a:off x="12563180" y="6259544"/>
            <a:ext cx="585939" cy="505120"/>
          </a:xfrm>
          <a:prstGeom prst="triangle">
            <a:avLst/>
          </a:prstGeom>
          <a:solidFill>
            <a:schemeClr val="accent6"/>
          </a:solidFill>
          <a:ln>
            <a:noFill/>
          </a:ln>
          <a:scene3d>
            <a:camera prst="orthographicFront">
              <a:rot lat="0" lon="1799953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4" name="Равнобедренный треугольник 23">
            <a:extLst>
              <a:ext uri="{FF2B5EF4-FFF2-40B4-BE49-F238E27FC236}">
                <a16:creationId xmlns:a16="http://schemas.microsoft.com/office/drawing/2014/main" id="{F947C51B-EF9D-408C-A5D8-18FA52EB03B8}"/>
              </a:ext>
            </a:extLst>
          </p:cNvPr>
          <p:cNvSpPr/>
          <p:nvPr/>
        </p:nvSpPr>
        <p:spPr>
          <a:xfrm>
            <a:off x="6696759" y="3066088"/>
            <a:ext cx="1385995" cy="1194823"/>
          </a:xfrm>
          <a:prstGeom prst="triangle">
            <a:avLst/>
          </a:prstGeom>
          <a:noFill/>
          <a:ln>
            <a:solidFill>
              <a:schemeClr val="accent4"/>
            </a:solidFill>
          </a:ln>
          <a:scene3d>
            <a:camera prst="orthographicFront">
              <a:rot lat="0" lon="1799953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5" name="Равнобедренный треугольник 24">
            <a:extLst>
              <a:ext uri="{FF2B5EF4-FFF2-40B4-BE49-F238E27FC236}">
                <a16:creationId xmlns:a16="http://schemas.microsoft.com/office/drawing/2014/main" id="{3135001C-01F7-45DC-ABF3-915B22FD578F}"/>
              </a:ext>
            </a:extLst>
          </p:cNvPr>
          <p:cNvSpPr/>
          <p:nvPr/>
        </p:nvSpPr>
        <p:spPr>
          <a:xfrm rot="10800000">
            <a:off x="7137980" y="3680593"/>
            <a:ext cx="468376" cy="403772"/>
          </a:xfrm>
          <a:prstGeom prst="triangle">
            <a:avLst/>
          </a:prstGeom>
          <a:solidFill>
            <a:schemeClr val="accent4"/>
          </a:solidFill>
          <a:ln>
            <a:noFill/>
          </a:ln>
          <a:scene3d>
            <a:camera prst="orthographicFront">
              <a:rot lat="0" lon="1799953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6" name="Равнобедренный треугольник 25">
            <a:extLst>
              <a:ext uri="{FF2B5EF4-FFF2-40B4-BE49-F238E27FC236}">
                <a16:creationId xmlns:a16="http://schemas.microsoft.com/office/drawing/2014/main" id="{0B8A6B2E-B8C3-44E7-9F4D-FFEB8705060D}"/>
              </a:ext>
            </a:extLst>
          </p:cNvPr>
          <p:cNvSpPr/>
          <p:nvPr/>
        </p:nvSpPr>
        <p:spPr>
          <a:xfrm rot="10800000">
            <a:off x="6054071" y="2647208"/>
            <a:ext cx="1964422" cy="1693467"/>
          </a:xfrm>
          <a:prstGeom prst="triangle">
            <a:avLst/>
          </a:prstGeom>
          <a:solidFill>
            <a:schemeClr val="accent2">
              <a:alpha val="20000"/>
            </a:schemeClr>
          </a:solidFill>
          <a:ln>
            <a:noFill/>
          </a:ln>
          <a:scene3d>
            <a:camera prst="orthographicFront">
              <a:rot lat="0" lon="1799953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7" name="Равнобедренный треугольник 26">
            <a:extLst>
              <a:ext uri="{FF2B5EF4-FFF2-40B4-BE49-F238E27FC236}">
                <a16:creationId xmlns:a16="http://schemas.microsoft.com/office/drawing/2014/main" id="{F5FB9ACF-AF44-4A64-8159-175D054632A9}"/>
              </a:ext>
            </a:extLst>
          </p:cNvPr>
          <p:cNvSpPr/>
          <p:nvPr/>
        </p:nvSpPr>
        <p:spPr>
          <a:xfrm rot="10800000">
            <a:off x="5631541" y="967994"/>
            <a:ext cx="1154470" cy="995233"/>
          </a:xfrm>
          <a:prstGeom prst="triangle">
            <a:avLst/>
          </a:prstGeom>
          <a:solidFill>
            <a:schemeClr val="accent2"/>
          </a:solidFill>
          <a:ln>
            <a:noFill/>
          </a:ln>
          <a:scene3d>
            <a:camera prst="orthographicFront">
              <a:rot lat="0" lon="1799953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8B6ABA6F-3778-42B8-BA89-2CBB403439EE}"/>
              </a:ext>
            </a:extLst>
          </p:cNvPr>
          <p:cNvSpPr>
            <a:spLocks noChangeAspect="1"/>
          </p:cNvSpPr>
          <p:nvPr/>
        </p:nvSpPr>
        <p:spPr>
          <a:xfrm>
            <a:off x="9113756" y="-1362949"/>
            <a:ext cx="3657600" cy="3657600"/>
          </a:xfrm>
          <a:prstGeom prst="ellipse">
            <a:avLst/>
          </a:prstGeom>
          <a:ln>
            <a:noFill/>
          </a:ln>
          <a:scene3d>
            <a:camera prst="orthographicFront">
              <a:rot lat="0" lon="1799953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395502D4-9B6B-42D0-9E74-B1A0881C5C5E}"/>
              </a:ext>
            </a:extLst>
          </p:cNvPr>
          <p:cNvSpPr/>
          <p:nvPr/>
        </p:nvSpPr>
        <p:spPr>
          <a:xfrm>
            <a:off x="11209463" y="1434152"/>
            <a:ext cx="1451957" cy="1451957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>
              <a:rot lat="0" lon="1799953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EC76A6FF-5B8D-41B6-B344-C91473FE5BFD}"/>
              </a:ext>
            </a:extLst>
          </p:cNvPr>
          <p:cNvSpPr/>
          <p:nvPr/>
        </p:nvSpPr>
        <p:spPr>
          <a:xfrm rot="10618464">
            <a:off x="7227929" y="5131215"/>
            <a:ext cx="978891" cy="978891"/>
          </a:xfrm>
          <a:prstGeom prst="ellips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  <a:scene3d>
            <a:camera prst="orthographicFront">
              <a:rot lat="0" lon="1799953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31" name="Равнобедренный треугольник 30">
            <a:extLst>
              <a:ext uri="{FF2B5EF4-FFF2-40B4-BE49-F238E27FC236}">
                <a16:creationId xmlns:a16="http://schemas.microsoft.com/office/drawing/2014/main" id="{7107CA21-28BF-46C5-91AA-20088507BEDF}"/>
              </a:ext>
            </a:extLst>
          </p:cNvPr>
          <p:cNvSpPr/>
          <p:nvPr/>
        </p:nvSpPr>
        <p:spPr>
          <a:xfrm>
            <a:off x="7620408" y="4815136"/>
            <a:ext cx="1609522" cy="1729372"/>
          </a:xfrm>
          <a:prstGeom prst="triangle">
            <a:avLst/>
          </a:prstGeom>
          <a:noFill/>
          <a:scene3d>
            <a:camera prst="orthographicFront">
              <a:rot lat="0" lon="1799953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7C5A09F-C813-449D-9FB1-AC2D1966F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385495" y="-135303"/>
            <a:ext cx="13748259" cy="2782511"/>
          </a:xfrm>
        </p:spPr>
        <p:txBody>
          <a:bodyPr rtlCol="0"/>
          <a:lstStyle/>
          <a:p>
            <a:pPr algn="l"/>
            <a:r>
              <a:rPr lang="ru-RU" sz="3600" dirty="0" err="1" smtClean="0">
                <a:solidFill>
                  <a:schemeClr val="accent5">
                    <a:lumMod val="75000"/>
                  </a:schemeClr>
                </a:solidFill>
              </a:rPr>
              <a:t>Термін</a:t>
            </a:r>
            <a:r>
              <a:rPr lang="ru-RU" sz="36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3600" dirty="0">
                <a:solidFill>
                  <a:schemeClr val="accent5">
                    <a:lumMod val="75000"/>
                  </a:schemeClr>
                </a:solidFill>
              </a:rPr>
              <a:t>«бренд» </a:t>
            </a:r>
            <a:r>
              <a:rPr lang="ru-RU" sz="3600" dirty="0" err="1">
                <a:solidFill>
                  <a:schemeClr val="accent5">
                    <a:lumMod val="75000"/>
                  </a:schemeClr>
                </a:solidFill>
              </a:rPr>
              <a:t>прийшов</a:t>
            </a:r>
            <a:r>
              <a:rPr lang="ru-RU" sz="36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3600" dirty="0" smtClean="0">
                <a:solidFill>
                  <a:schemeClr val="accent5">
                    <a:lumMod val="75000"/>
                  </a:schemeClr>
                </a:solidFill>
              </a:rPr>
              <a:t>у </a:t>
            </a:r>
            <a:r>
              <a:rPr lang="ru-RU" sz="3600" dirty="0" err="1">
                <a:solidFill>
                  <a:schemeClr val="accent5">
                    <a:lumMod val="75000"/>
                  </a:schemeClr>
                </a:solidFill>
              </a:rPr>
              <a:t>професійну</a:t>
            </a:r>
            <a:r>
              <a:rPr lang="ru-RU" sz="3600" dirty="0">
                <a:solidFill>
                  <a:schemeClr val="accent5">
                    <a:lumMod val="75000"/>
                  </a:schemeClr>
                </a:solidFill>
              </a:rPr>
              <a:t> сферу з </a:t>
            </a:r>
            <a:r>
              <a:rPr lang="ru-RU" sz="3600" dirty="0" err="1">
                <a:solidFill>
                  <a:schemeClr val="accent5">
                    <a:lumMod val="75000"/>
                  </a:schemeClr>
                </a:solidFill>
              </a:rPr>
              <a:t>давньонорвезької</a:t>
            </a:r>
            <a:r>
              <a:rPr lang="ru-RU" sz="36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3600" dirty="0" err="1">
                <a:solidFill>
                  <a:schemeClr val="accent5">
                    <a:lumMod val="75000"/>
                  </a:schemeClr>
                </a:solidFill>
              </a:rPr>
              <a:t>мови</a:t>
            </a:r>
            <a:r>
              <a:rPr lang="ru-RU" sz="3600" dirty="0">
                <a:solidFill>
                  <a:schemeClr val="accent5">
                    <a:lumMod val="75000"/>
                  </a:schemeClr>
                </a:solidFill>
              </a:rPr>
              <a:t>. </a:t>
            </a:r>
            <a:r>
              <a:rPr lang="ru-RU" sz="3600" dirty="0" err="1">
                <a:solidFill>
                  <a:schemeClr val="accent5">
                    <a:lumMod val="75000"/>
                  </a:schemeClr>
                </a:solidFill>
              </a:rPr>
              <a:t>Вікінги</a:t>
            </a:r>
            <a:r>
              <a:rPr lang="ru-RU" sz="36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3600" dirty="0" err="1">
                <a:solidFill>
                  <a:schemeClr val="accent5">
                    <a:lumMod val="75000"/>
                  </a:schemeClr>
                </a:solidFill>
              </a:rPr>
              <a:t>використовували</a:t>
            </a:r>
            <a:r>
              <a:rPr lang="ru-RU" sz="36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3600" dirty="0" smtClean="0">
                <a:solidFill>
                  <a:schemeClr val="accent5">
                    <a:lumMod val="75000"/>
                  </a:schemeClr>
                </a:solidFill>
              </a:rPr>
              <a:t>слово «</a:t>
            </a:r>
            <a:r>
              <a:rPr lang="ru-RU" sz="3600" i="1" u="sng" dirty="0" err="1" smtClean="0">
                <a:solidFill>
                  <a:schemeClr val="accent5">
                    <a:lumMod val="75000"/>
                  </a:schemeClr>
                </a:solidFill>
              </a:rPr>
              <a:t>ЬгапсЬ</a:t>
            </a:r>
            <a:r>
              <a:rPr lang="ru-RU" sz="3600" i="1" u="sng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3600" i="1" u="sng" dirty="0">
                <a:solidFill>
                  <a:schemeClr val="accent5">
                    <a:lumMod val="75000"/>
                  </a:schemeClr>
                </a:solidFill>
              </a:rPr>
              <a:t>&amp; </a:t>
            </a:r>
            <a:r>
              <a:rPr lang="ru-RU" sz="3600" i="1" u="sng" dirty="0" smtClean="0">
                <a:solidFill>
                  <a:schemeClr val="accent5">
                    <a:lumMod val="75000"/>
                  </a:schemeClr>
                </a:solidFill>
              </a:rPr>
              <a:t>ш» </a:t>
            </a:r>
            <a:r>
              <a:rPr lang="ru-RU" sz="3600" dirty="0" smtClean="0">
                <a:solidFill>
                  <a:schemeClr val="accent5">
                    <a:lumMod val="75000"/>
                  </a:schemeClr>
                </a:solidFill>
              </a:rPr>
              <a:t>для </a:t>
            </a:r>
            <a:r>
              <a:rPr lang="ru-RU" sz="3600" dirty="0" err="1">
                <a:solidFill>
                  <a:schemeClr val="accent5">
                    <a:lumMod val="75000"/>
                  </a:schemeClr>
                </a:solidFill>
              </a:rPr>
              <a:t>позначення</a:t>
            </a:r>
            <a:r>
              <a:rPr lang="ru-RU" sz="3600" dirty="0">
                <a:solidFill>
                  <a:schemeClr val="accent5">
                    <a:lumMod val="75000"/>
                  </a:schemeClr>
                </a:solidFill>
              </a:rPr>
              <a:t> клейма, </a:t>
            </a:r>
            <a:r>
              <a:rPr lang="ru-RU" sz="3600" dirty="0" err="1">
                <a:solidFill>
                  <a:schemeClr val="accent5">
                    <a:lumMod val="75000"/>
                  </a:schemeClr>
                </a:solidFill>
              </a:rPr>
              <a:t>яким</a:t>
            </a:r>
            <a:r>
              <a:rPr lang="ru-RU" sz="36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3600" dirty="0" err="1">
                <a:solidFill>
                  <a:schemeClr val="accent5">
                    <a:lumMod val="75000"/>
                  </a:schemeClr>
                </a:solidFill>
              </a:rPr>
              <a:t>позначали</a:t>
            </a:r>
            <a:r>
              <a:rPr lang="ru-RU" sz="36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3600" dirty="0" err="1">
                <a:solidFill>
                  <a:schemeClr val="accent5">
                    <a:lumMod val="75000"/>
                  </a:schemeClr>
                </a:solidFill>
              </a:rPr>
              <a:t>власність</a:t>
            </a:r>
            <a:r>
              <a:rPr lang="ru-RU" sz="3600" dirty="0">
                <a:solidFill>
                  <a:schemeClr val="accent5">
                    <a:lumMod val="75000"/>
                  </a:schemeClr>
                </a:solidFill>
              </a:rPr>
              <a:t> на худобу і </a:t>
            </a:r>
            <a:r>
              <a:rPr lang="ru-RU" sz="3600" dirty="0" err="1" smtClean="0">
                <a:solidFill>
                  <a:schemeClr val="accent5">
                    <a:lumMod val="75000"/>
                  </a:schemeClr>
                </a:solidFill>
              </a:rPr>
              <a:t>домашню</a:t>
            </a:r>
            <a:r>
              <a:rPr lang="ru-RU" sz="36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3600" dirty="0" err="1" smtClean="0">
                <a:solidFill>
                  <a:schemeClr val="accent5">
                    <a:lumMod val="75000"/>
                  </a:schemeClr>
                </a:solidFill>
              </a:rPr>
              <a:t>власність</a:t>
            </a:r>
            <a:r>
              <a:rPr lang="ru-RU" sz="3600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  <a:endParaRPr lang="ru-RU" sz="3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1461464" y="1997670"/>
            <a:ext cx="13189013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На </a:t>
            </a:r>
            <a:r>
              <a:rPr lang="ru-RU" sz="24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каменях</a:t>
            </a:r>
            <a:r>
              <a:rPr lang="ru-RU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Єгипетських</a:t>
            </a:r>
            <a:r>
              <a:rPr lang="ru-RU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пірамід</a:t>
            </a:r>
            <a:r>
              <a:rPr lang="ru-RU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виявлені</a:t>
            </a:r>
            <a:r>
              <a:rPr lang="ru-RU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знаки і </a:t>
            </a:r>
            <a:r>
              <a:rPr lang="ru-RU" sz="24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символи</a:t>
            </a:r>
            <a:r>
              <a:rPr lang="ru-RU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, </a:t>
            </a:r>
            <a:r>
              <a:rPr lang="ru-RU" sz="24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які</a:t>
            </a:r>
            <a:r>
              <a:rPr lang="ru-RU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належали </a:t>
            </a:r>
            <a:r>
              <a:rPr lang="ru-RU" sz="24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тим</a:t>
            </a:r>
            <a:r>
              <a:rPr lang="ru-RU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, </a:t>
            </a:r>
            <a:r>
              <a:rPr lang="ru-RU" sz="24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хто</a:t>
            </a:r>
            <a:r>
              <a:rPr lang="ru-RU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в 3200 до </a:t>
            </a:r>
            <a:r>
              <a:rPr lang="ru-RU" sz="24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н.е</a:t>
            </a:r>
            <a:r>
              <a:rPr lang="ru-RU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. </a:t>
            </a:r>
            <a:r>
              <a:rPr lang="ru-RU" sz="24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обробляв</a:t>
            </a:r>
            <a:r>
              <a:rPr lang="ru-RU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їх</a:t>
            </a:r>
            <a:r>
              <a:rPr lang="ru-RU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і </a:t>
            </a:r>
            <a:r>
              <a:rPr lang="ru-RU" sz="24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виготовляв</a:t>
            </a:r>
            <a:r>
              <a:rPr lang="ru-RU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з них </a:t>
            </a:r>
            <a:r>
              <a:rPr lang="ru-RU" sz="24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перші</a:t>
            </a:r>
            <a:r>
              <a:rPr lang="ru-RU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знаряддя</a:t>
            </a:r>
            <a:r>
              <a:rPr lang="ru-RU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праці</a:t>
            </a:r>
            <a:r>
              <a:rPr lang="ru-RU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. </a:t>
            </a:r>
            <a:endParaRPr lang="ru-RU" sz="2400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endParaRPr lang="ru-RU" sz="2400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ru-RU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У </a:t>
            </a:r>
            <a:r>
              <a:rPr lang="ru-RU" sz="24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період</a:t>
            </a:r>
            <a:r>
              <a:rPr lang="ru-RU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Античності</a:t>
            </a:r>
            <a:r>
              <a:rPr lang="ru-RU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майстри</a:t>
            </a:r>
            <a:r>
              <a:rPr lang="ru-RU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стали </a:t>
            </a:r>
            <a:r>
              <a:rPr lang="ru-RU" sz="24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використовувати</a:t>
            </a:r>
            <a:r>
              <a:rPr lang="ru-RU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особливі</a:t>
            </a:r>
            <a:r>
              <a:rPr lang="ru-RU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позначення</a:t>
            </a:r>
            <a:r>
              <a:rPr lang="ru-RU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, </a:t>
            </a:r>
            <a:r>
              <a:rPr lang="ru-RU" sz="24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якими</a:t>
            </a:r>
            <a:r>
              <a:rPr lang="ru-RU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фіксували</a:t>
            </a:r>
            <a:r>
              <a:rPr lang="ru-RU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власні</a:t>
            </a:r>
            <a:r>
              <a:rPr lang="ru-RU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імена</a:t>
            </a:r>
            <a:r>
              <a:rPr lang="ru-RU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на </a:t>
            </a:r>
            <a:r>
              <a:rPr lang="ru-RU" sz="24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виробах</a:t>
            </a:r>
            <a:r>
              <a:rPr lang="ru-RU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. </a:t>
            </a:r>
            <a:endParaRPr lang="ru-RU" sz="2400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endParaRPr lang="ru-RU" sz="2400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ru-RU" sz="22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Гончарі</a:t>
            </a:r>
            <a:r>
              <a:rPr lang="ru-RU" sz="2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2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Стародавньої</a:t>
            </a:r>
            <a:r>
              <a:rPr lang="ru-RU" sz="2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2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Греції</a:t>
            </a:r>
            <a:r>
              <a:rPr lang="ru-RU" sz="2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2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залишали</a:t>
            </a:r>
            <a:r>
              <a:rPr lang="ru-RU" sz="2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2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відбиток</a:t>
            </a:r>
            <a:r>
              <a:rPr lang="ru-RU" sz="2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endParaRPr lang="ru-RU" sz="2200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ru-RU" sz="2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великого </a:t>
            </a:r>
            <a:r>
              <a:rPr lang="ru-RU" sz="22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пальця</a:t>
            </a:r>
            <a:r>
              <a:rPr lang="ru-RU" sz="2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2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або</a:t>
            </a:r>
            <a:r>
              <a:rPr lang="ru-RU" sz="2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2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видряпували</a:t>
            </a:r>
            <a:r>
              <a:rPr lang="ru-RU" sz="2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2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ініціали</a:t>
            </a:r>
            <a:r>
              <a:rPr lang="ru-RU" sz="2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на </a:t>
            </a:r>
            <a:endParaRPr lang="ru-RU" sz="2200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ru-RU" sz="22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виготовленому</a:t>
            </a:r>
            <a:r>
              <a:rPr lang="ru-RU" sz="2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ними глиняному </a:t>
            </a:r>
            <a:r>
              <a:rPr lang="ru-RU" sz="22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посуді</a:t>
            </a:r>
            <a:r>
              <a:rPr lang="ru-RU" sz="2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. </a:t>
            </a:r>
            <a:endParaRPr lang="ru-RU" sz="2200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ru-RU" sz="22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Подібні</a:t>
            </a:r>
            <a:r>
              <a:rPr lang="ru-RU" sz="2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знаки </a:t>
            </a:r>
            <a:r>
              <a:rPr lang="ru-RU" sz="22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знаходили</a:t>
            </a:r>
            <a:r>
              <a:rPr lang="ru-RU" sz="2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на </a:t>
            </a:r>
            <a:r>
              <a:rPr lang="ru-RU" sz="22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цеглинах</a:t>
            </a:r>
            <a:r>
              <a:rPr lang="ru-RU" sz="2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у </a:t>
            </a:r>
          </a:p>
          <a:p>
            <a:r>
              <a:rPr lang="ru-RU" sz="22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Стародавньому</a:t>
            </a:r>
            <a:r>
              <a:rPr lang="ru-RU" sz="2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2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Римі</a:t>
            </a:r>
            <a:r>
              <a:rPr lang="ru-RU" sz="2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та на </a:t>
            </a:r>
            <a:r>
              <a:rPr lang="ru-RU" sz="22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старовинному</a:t>
            </a:r>
            <a:r>
              <a:rPr lang="ru-RU" sz="2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endParaRPr lang="ru-RU" sz="2200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ru-RU" sz="22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китайському</a:t>
            </a:r>
            <a:r>
              <a:rPr lang="ru-RU" sz="2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фарфорі</a:t>
            </a:r>
            <a:r>
              <a:rPr lang="ru-RU" sz="2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831" y="4944775"/>
            <a:ext cx="4090702" cy="1906062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2369" y="3717945"/>
            <a:ext cx="3943350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7411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5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838200" y="901337"/>
            <a:ext cx="10515600" cy="526256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err="1" smtClean="0"/>
              <a:t>Завдання</a:t>
            </a:r>
            <a:r>
              <a:rPr lang="ru-RU" b="1" dirty="0" smtClean="0"/>
              <a:t> до </a:t>
            </a:r>
            <a:r>
              <a:rPr lang="ru-RU" b="1" dirty="0" err="1" smtClean="0"/>
              <a:t>виконання</a:t>
            </a:r>
            <a:r>
              <a:rPr lang="ru-RU" b="1" dirty="0" smtClean="0"/>
              <a:t>:</a:t>
            </a:r>
          </a:p>
          <a:p>
            <a:pPr marL="0" indent="0">
              <a:buNone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>
                <a:latin typeface="Arial" panose="020B0604020202020204" pitchFamily="34" charset="0"/>
              </a:rPr>
              <a:t>Підготувати</a:t>
            </a:r>
            <a:r>
              <a:rPr lang="ru-RU" dirty="0" smtClean="0">
                <a:latin typeface="Arial" panose="020B0604020202020204" pitchFamily="34" charset="0"/>
              </a:rPr>
              <a:t> і </a:t>
            </a:r>
            <a:r>
              <a:rPr lang="ru-RU" dirty="0" err="1" smtClean="0">
                <a:latin typeface="Arial" panose="020B0604020202020204" pitchFamily="34" charset="0"/>
              </a:rPr>
              <a:t>проаналізувати</a:t>
            </a:r>
            <a:r>
              <a:rPr lang="ru-RU" dirty="0" smtClean="0">
                <a:latin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</a:rPr>
              <a:t>історії</a:t>
            </a:r>
            <a:r>
              <a:rPr lang="ru-RU" dirty="0" smtClean="0">
                <a:latin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</a:rPr>
              <a:t>успіхів</a:t>
            </a:r>
            <a:r>
              <a:rPr lang="ru-RU" dirty="0" smtClean="0">
                <a:latin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</a:rPr>
              <a:t>вітчизняного</a:t>
            </a:r>
            <a:r>
              <a:rPr lang="ru-RU" dirty="0" smtClean="0">
                <a:latin typeface="Arial" panose="020B0604020202020204" pitchFamily="34" charset="0"/>
              </a:rPr>
              <a:t> та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>
                <a:latin typeface="Arial" panose="020B0604020202020204" pitchFamily="34" charset="0"/>
              </a:rPr>
              <a:t>зарубіжного</a:t>
            </a:r>
            <a:r>
              <a:rPr lang="ru-RU" dirty="0" smtClean="0">
                <a:latin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</a:rPr>
              <a:t>брендів</a:t>
            </a:r>
            <a:r>
              <a:rPr lang="ru-RU" dirty="0" smtClean="0">
                <a:latin typeface="Arial" panose="020B0604020202020204" pitchFamily="34" charset="0"/>
              </a:rPr>
              <a:t> (за </a:t>
            </a:r>
            <a:r>
              <a:rPr lang="ru-RU" dirty="0" err="1" smtClean="0">
                <a:latin typeface="Arial" panose="020B0604020202020204" pitchFamily="34" charset="0"/>
              </a:rPr>
              <a:t>власним</a:t>
            </a:r>
            <a:r>
              <a:rPr lang="ru-RU" dirty="0" smtClean="0">
                <a:latin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</a:rPr>
              <a:t>вибором</a:t>
            </a:r>
            <a:r>
              <a:rPr lang="ru-RU" dirty="0" smtClean="0">
                <a:latin typeface="Arial" panose="020B0604020202020204" pitchFamily="34" charset="0"/>
              </a:rPr>
              <a:t>). На </a:t>
            </a:r>
            <a:r>
              <a:rPr lang="ru-RU" dirty="0" err="1" smtClean="0">
                <a:latin typeface="Arial" panose="020B0604020202020204" pitchFamily="34" charset="0"/>
              </a:rPr>
              <a:t>прикладі</a:t>
            </a:r>
            <a:r>
              <a:rPr lang="ru-RU" dirty="0" smtClean="0">
                <a:latin typeface="Arial" panose="020B0604020202020204" pitchFamily="34" charset="0"/>
              </a:rPr>
              <a:t> будь-</a:t>
            </a:r>
            <a:r>
              <a:rPr lang="ru-RU" dirty="0" err="1" smtClean="0">
                <a:latin typeface="Arial" panose="020B0604020202020204" pitchFamily="34" charset="0"/>
              </a:rPr>
              <a:t>яких</a:t>
            </a:r>
            <a:r>
              <a:rPr lang="ru-RU" dirty="0" smtClean="0">
                <a:latin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</a:rPr>
              <a:t>вітчизняних</a:t>
            </a:r>
            <a:r>
              <a:rPr lang="ru-RU" dirty="0" smtClean="0">
                <a:latin typeface="Arial" panose="020B0604020202020204" pitchFamily="34" charset="0"/>
              </a:rPr>
              <a:t> і </a:t>
            </a:r>
            <a:r>
              <a:rPr lang="ru-RU" dirty="0" err="1" smtClean="0">
                <a:latin typeface="Arial" panose="020B0604020202020204" pitchFamily="34" charset="0"/>
              </a:rPr>
              <a:t>зарубіжних</a:t>
            </a:r>
            <a:r>
              <a:rPr lang="ru-RU" dirty="0" smtClean="0">
                <a:latin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</a:rPr>
              <a:t>брендів</a:t>
            </a:r>
            <a:r>
              <a:rPr lang="ru-RU" dirty="0" smtClean="0">
                <a:latin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</a:rPr>
              <a:t>розібрати</a:t>
            </a:r>
            <a:r>
              <a:rPr lang="ru-RU" dirty="0" smtClean="0">
                <a:latin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</a:rPr>
              <a:t>їх</a:t>
            </a:r>
            <a:r>
              <a:rPr lang="ru-RU" dirty="0" smtClean="0">
                <a:latin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</a:rPr>
              <a:t>історії</a:t>
            </a:r>
            <a:r>
              <a:rPr lang="ru-RU" dirty="0" smtClean="0">
                <a:latin typeface="Arial" panose="020B0604020202020204" pitchFamily="34" charset="0"/>
              </a:rPr>
              <a:t> з метою </a:t>
            </a:r>
            <a:r>
              <a:rPr lang="ru-RU" dirty="0" err="1" smtClean="0">
                <a:latin typeface="Arial" panose="020B0604020202020204" pitchFamily="34" charset="0"/>
              </a:rPr>
              <a:t>виокремлення</a:t>
            </a:r>
            <a:r>
              <a:rPr lang="ru-RU" dirty="0" smtClean="0">
                <a:latin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</a:rPr>
              <a:t>сутностей</a:t>
            </a:r>
            <a:r>
              <a:rPr lang="ru-RU" dirty="0" smtClean="0">
                <a:latin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</a:rPr>
              <a:t>концепцій</a:t>
            </a:r>
            <a:r>
              <a:rPr lang="ru-RU" dirty="0" smtClean="0">
                <a:latin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</a:rPr>
              <a:t>управління</a:t>
            </a:r>
            <a:r>
              <a:rPr lang="ru-RU" dirty="0" smtClean="0">
                <a:latin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</a:rPr>
              <a:t>клієнт-орієнтованих</a:t>
            </a:r>
            <a:r>
              <a:rPr lang="ru-RU" dirty="0" smtClean="0">
                <a:latin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</a:rPr>
              <a:t>підприємств</a:t>
            </a:r>
            <a:r>
              <a:rPr lang="ru-RU" dirty="0" smtClean="0">
                <a:latin typeface="Arial" panose="020B0604020202020204" pitchFamily="34" charset="0"/>
              </a:rPr>
              <a:t>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1274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219" y="4175269"/>
            <a:ext cx="3340524" cy="2507656"/>
          </a:xfrm>
          <a:prstGeom prst="rect">
            <a:avLst/>
          </a:prstGeom>
        </p:spPr>
      </p:pic>
      <p:sp>
        <p:nvSpPr>
          <p:cNvPr id="6" name="Равнобедренный треугольник 5">
            <a:extLst>
              <a:ext uri="{FF2B5EF4-FFF2-40B4-BE49-F238E27FC236}">
                <a16:creationId xmlns:a16="http://schemas.microsoft.com/office/drawing/2014/main" id="{E0EDE330-3784-46AA-A9CD-880AEF10AAB4}"/>
              </a:ext>
            </a:extLst>
          </p:cNvPr>
          <p:cNvSpPr/>
          <p:nvPr/>
        </p:nvSpPr>
        <p:spPr>
          <a:xfrm rot="10800000">
            <a:off x="3450546" y="3861870"/>
            <a:ext cx="2992763" cy="2692261"/>
          </a:xfrm>
          <a:prstGeom prst="triangle">
            <a:avLst/>
          </a:prstGeom>
          <a:solidFill>
            <a:schemeClr val="accent2">
              <a:lumMod val="60000"/>
              <a:lumOff val="40000"/>
              <a:alpha val="35000"/>
            </a:schemeClr>
          </a:solidFill>
          <a:ln>
            <a:noFill/>
          </a:ln>
          <a:scene3d>
            <a:camera prst="orthographicFront">
              <a:rot lat="21000000" lon="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EA00D0A1-08FA-4C79-91AC-D7FD81CCE429}"/>
              </a:ext>
            </a:extLst>
          </p:cNvPr>
          <p:cNvGrpSpPr/>
          <p:nvPr/>
        </p:nvGrpSpPr>
        <p:grpSpPr>
          <a:xfrm>
            <a:off x="-2559465" y="971532"/>
            <a:ext cx="4790230" cy="4795509"/>
            <a:chOff x="-3019695" y="528087"/>
            <a:chExt cx="6167811" cy="6174609"/>
          </a:xfrm>
          <a:scene3d>
            <a:camera prst="orthographicFront">
              <a:rot lat="21000000" lon="600000" rev="0"/>
            </a:camera>
            <a:lightRig rig="threePt" dir="t"/>
          </a:scene3d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7686CA31-A807-4AFB-8E5B-6B4FB00A63A3}"/>
                </a:ext>
              </a:extLst>
            </p:cNvPr>
            <p:cNvGrpSpPr/>
            <p:nvPr userDrawn="1"/>
          </p:nvGrpSpPr>
          <p:grpSpPr>
            <a:xfrm>
              <a:off x="-3019695" y="534885"/>
              <a:ext cx="6167811" cy="6167811"/>
              <a:chOff x="-3019695" y="534885"/>
              <a:chExt cx="6167811" cy="6167811"/>
            </a:xfrm>
          </p:grpSpPr>
          <p:grpSp>
            <p:nvGrpSpPr>
              <p:cNvPr id="10" name="Группа 9">
                <a:extLst>
                  <a:ext uri="{FF2B5EF4-FFF2-40B4-BE49-F238E27FC236}">
                    <a16:creationId xmlns:a16="http://schemas.microsoft.com/office/drawing/2014/main" id="{C8D4257D-390B-45F2-90B5-77F21A13A76C}"/>
                  </a:ext>
                </a:extLst>
              </p:cNvPr>
              <p:cNvGrpSpPr/>
              <p:nvPr userDrawn="1"/>
            </p:nvGrpSpPr>
            <p:grpSpPr>
              <a:xfrm>
                <a:off x="-3019695" y="534885"/>
                <a:ext cx="6167811" cy="6167811"/>
                <a:chOff x="-3019695" y="534885"/>
                <a:chExt cx="6167811" cy="6167811"/>
              </a:xfrm>
            </p:grpSpPr>
            <p:sp>
              <p:nvSpPr>
                <p:cNvPr id="12" name="Овал 11">
                  <a:extLst>
                    <a:ext uri="{FF2B5EF4-FFF2-40B4-BE49-F238E27FC236}">
                      <a16:creationId xmlns:a16="http://schemas.microsoft.com/office/drawing/2014/main" id="{D3AD533B-E083-4A15-8892-860478A7A30E}"/>
                    </a:ext>
                  </a:extLst>
                </p:cNvPr>
                <p:cNvSpPr/>
                <p:nvPr userDrawn="1"/>
              </p:nvSpPr>
              <p:spPr>
                <a:xfrm>
                  <a:off x="-3019695" y="534885"/>
                  <a:ext cx="6167811" cy="6167811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ru-RU" dirty="0"/>
                </a:p>
              </p:txBody>
            </p:sp>
            <p:sp>
              <p:nvSpPr>
                <p:cNvPr id="13" name="Пятиугольник 12">
                  <a:extLst>
                    <a:ext uri="{FF2B5EF4-FFF2-40B4-BE49-F238E27FC236}">
                      <a16:creationId xmlns:a16="http://schemas.microsoft.com/office/drawing/2014/main" id="{34A99D9C-6B81-41AA-BE50-54FA35BF1F6F}"/>
                    </a:ext>
                  </a:extLst>
                </p:cNvPr>
                <p:cNvSpPr/>
                <p:nvPr userDrawn="1"/>
              </p:nvSpPr>
              <p:spPr>
                <a:xfrm>
                  <a:off x="-2827283" y="569321"/>
                  <a:ext cx="5819368" cy="5547700"/>
                </a:xfrm>
                <a:prstGeom prst="pentagon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ru-RU" dirty="0"/>
                </a:p>
              </p:txBody>
            </p:sp>
          </p:grpSp>
          <p:sp>
            <p:nvSpPr>
              <p:cNvPr id="11" name="Пятиугольник 10">
                <a:extLst>
                  <a:ext uri="{FF2B5EF4-FFF2-40B4-BE49-F238E27FC236}">
                    <a16:creationId xmlns:a16="http://schemas.microsoft.com/office/drawing/2014/main" id="{3F1013E2-B72C-4BEF-A8A7-8F3481A26574}"/>
                  </a:ext>
                </a:extLst>
              </p:cNvPr>
              <p:cNvSpPr/>
              <p:nvPr userDrawn="1"/>
            </p:nvSpPr>
            <p:spPr>
              <a:xfrm rot="2169223">
                <a:off x="-2674883" y="637641"/>
                <a:ext cx="5819368" cy="5547700"/>
              </a:xfrm>
              <a:prstGeom prst="pentago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dirty="0"/>
              </a:p>
            </p:txBody>
          </p:sp>
        </p:grpSp>
        <p:sp>
          <p:nvSpPr>
            <p:cNvPr id="9" name="Пятиугольник 8">
              <a:extLst>
                <a:ext uri="{FF2B5EF4-FFF2-40B4-BE49-F238E27FC236}">
                  <a16:creationId xmlns:a16="http://schemas.microsoft.com/office/drawing/2014/main" id="{4B5503DE-D3F9-4EE3-B5D7-EC75687A9B70}"/>
                </a:ext>
              </a:extLst>
            </p:cNvPr>
            <p:cNvSpPr/>
            <p:nvPr userDrawn="1"/>
          </p:nvSpPr>
          <p:spPr>
            <a:xfrm rot="3306887">
              <a:off x="-2606563" y="663921"/>
              <a:ext cx="5819368" cy="5547700"/>
            </a:xfrm>
            <a:prstGeom prst="pentagon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</p:grp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47AA430D-FE7F-4007-A52F-4B70B2AC0070}"/>
              </a:ext>
            </a:extLst>
          </p:cNvPr>
          <p:cNvCxnSpPr/>
          <p:nvPr/>
        </p:nvCxnSpPr>
        <p:spPr>
          <a:xfrm flipH="1">
            <a:off x="7087363" y="3174204"/>
            <a:ext cx="2096876" cy="4534022"/>
          </a:xfrm>
          <a:prstGeom prst="line">
            <a:avLst/>
          </a:prstGeom>
          <a:ln>
            <a:solidFill>
              <a:schemeClr val="tx1"/>
            </a:solidFill>
          </a:ln>
          <a:scene3d>
            <a:camera prst="orthographicFront">
              <a:rot lat="21000000" lon="60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BD480DF9-F689-4BF7-A6A4-0939CE82C9FA}"/>
              </a:ext>
            </a:extLst>
          </p:cNvPr>
          <p:cNvCxnSpPr/>
          <p:nvPr/>
        </p:nvCxnSpPr>
        <p:spPr>
          <a:xfrm>
            <a:off x="4603538" y="2805242"/>
            <a:ext cx="2354317" cy="4534022"/>
          </a:xfrm>
          <a:prstGeom prst="line">
            <a:avLst/>
          </a:prstGeom>
          <a:ln>
            <a:solidFill>
              <a:schemeClr val="tx1"/>
            </a:solidFill>
          </a:ln>
          <a:scene3d>
            <a:camera prst="orthographicFront">
              <a:rot lat="21000000" lon="60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81F6F118-3BE0-4D65-96FD-2D00B33A5005}"/>
              </a:ext>
            </a:extLst>
          </p:cNvPr>
          <p:cNvCxnSpPr>
            <a:cxnSpLocks/>
          </p:cNvCxnSpPr>
          <p:nvPr/>
        </p:nvCxnSpPr>
        <p:spPr>
          <a:xfrm flipH="1">
            <a:off x="5319338" y="32084"/>
            <a:ext cx="3762704" cy="6858000"/>
          </a:xfrm>
          <a:prstGeom prst="line">
            <a:avLst/>
          </a:prstGeom>
          <a:ln>
            <a:solidFill>
              <a:schemeClr val="tx1"/>
            </a:solidFill>
          </a:ln>
          <a:scene3d>
            <a:camera prst="orthographicFront">
              <a:rot lat="21000000" lon="60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Равнобедренный треугольник 16">
            <a:extLst>
              <a:ext uri="{FF2B5EF4-FFF2-40B4-BE49-F238E27FC236}">
                <a16:creationId xmlns:a16="http://schemas.microsoft.com/office/drawing/2014/main" id="{6C9D87F8-A690-4941-8FC4-0697E2DE8B74}"/>
              </a:ext>
            </a:extLst>
          </p:cNvPr>
          <p:cNvSpPr/>
          <p:nvPr/>
        </p:nvSpPr>
        <p:spPr>
          <a:xfrm>
            <a:off x="9014977" y="698109"/>
            <a:ext cx="2335088" cy="2013007"/>
          </a:xfrm>
          <a:prstGeom prst="triangle">
            <a:avLst/>
          </a:prstGeom>
          <a:solidFill>
            <a:schemeClr val="accent2"/>
          </a:solidFill>
          <a:ln>
            <a:noFill/>
          </a:ln>
          <a:scene3d>
            <a:camera prst="orthographicFront">
              <a:rot lat="21000000" lon="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18" name="Равнобедренный треугольник 17">
            <a:extLst>
              <a:ext uri="{FF2B5EF4-FFF2-40B4-BE49-F238E27FC236}">
                <a16:creationId xmlns:a16="http://schemas.microsoft.com/office/drawing/2014/main" id="{7F3AE5D4-4BD8-4E8A-9B6B-B8FC25B16553}"/>
              </a:ext>
            </a:extLst>
          </p:cNvPr>
          <p:cNvSpPr/>
          <p:nvPr/>
        </p:nvSpPr>
        <p:spPr>
          <a:xfrm>
            <a:off x="8894518" y="825993"/>
            <a:ext cx="2318913" cy="1999063"/>
          </a:xfrm>
          <a:prstGeom prst="triangle">
            <a:avLst/>
          </a:prstGeom>
          <a:blipFill dpi="0"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>
              <a:rot lat="21000000" lon="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19" name="Равнобедренный треугольник 18">
            <a:extLst>
              <a:ext uri="{FF2B5EF4-FFF2-40B4-BE49-F238E27FC236}">
                <a16:creationId xmlns:a16="http://schemas.microsoft.com/office/drawing/2014/main" id="{0E5EE78D-00D6-4B37-8B89-F65203885827}"/>
              </a:ext>
            </a:extLst>
          </p:cNvPr>
          <p:cNvSpPr/>
          <p:nvPr/>
        </p:nvSpPr>
        <p:spPr>
          <a:xfrm>
            <a:off x="8537565" y="4494755"/>
            <a:ext cx="3401978" cy="2932740"/>
          </a:xfrm>
          <a:prstGeom prst="triangle">
            <a:avLst/>
          </a:prstGeom>
          <a:blipFill dpi="0"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>
              <a:rot lat="21000000" lon="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0" name="Равнобедренный треугольник 19">
            <a:extLst>
              <a:ext uri="{FF2B5EF4-FFF2-40B4-BE49-F238E27FC236}">
                <a16:creationId xmlns:a16="http://schemas.microsoft.com/office/drawing/2014/main" id="{6393F7FF-CD7B-482B-BDED-A3EA74C42D86}"/>
              </a:ext>
            </a:extLst>
          </p:cNvPr>
          <p:cNvSpPr/>
          <p:nvPr/>
        </p:nvSpPr>
        <p:spPr>
          <a:xfrm>
            <a:off x="9801106" y="4703301"/>
            <a:ext cx="2816629" cy="2428129"/>
          </a:xfrm>
          <a:prstGeom prst="triangle">
            <a:avLst/>
          </a:prstGeom>
          <a:solidFill>
            <a:schemeClr val="accent5">
              <a:alpha val="48000"/>
            </a:schemeClr>
          </a:solidFill>
          <a:ln>
            <a:noFill/>
          </a:ln>
          <a:scene3d>
            <a:camera prst="orthographicFront">
              <a:rot lat="21000000" lon="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B4C9C41D-5601-44E5-9EC8-5D8508B5C1F4}"/>
              </a:ext>
            </a:extLst>
          </p:cNvPr>
          <p:cNvSpPr/>
          <p:nvPr/>
        </p:nvSpPr>
        <p:spPr>
          <a:xfrm>
            <a:off x="8640542" y="5964822"/>
            <a:ext cx="1513489" cy="1513489"/>
          </a:xfrm>
          <a:prstGeom prst="ellipse">
            <a:avLst/>
          </a:prstGeom>
          <a:ln>
            <a:noFill/>
          </a:ln>
          <a:scene3d>
            <a:camera prst="orthographicFront">
              <a:rot lat="21000000" lon="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81587F7A-780A-4EBD-BFCB-C3FCDC577E03}"/>
              </a:ext>
            </a:extLst>
          </p:cNvPr>
          <p:cNvSpPr/>
          <p:nvPr/>
        </p:nvSpPr>
        <p:spPr>
          <a:xfrm>
            <a:off x="10984833" y="1575443"/>
            <a:ext cx="131648" cy="131648"/>
          </a:xfrm>
          <a:prstGeom prst="ellips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21000000" lon="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3" name="Равнобедренный треугольник 22">
            <a:extLst>
              <a:ext uri="{FF2B5EF4-FFF2-40B4-BE49-F238E27FC236}">
                <a16:creationId xmlns:a16="http://schemas.microsoft.com/office/drawing/2014/main" id="{E1CDA600-7B60-424A-8D4B-10298D55538C}"/>
              </a:ext>
            </a:extLst>
          </p:cNvPr>
          <p:cNvSpPr/>
          <p:nvPr/>
        </p:nvSpPr>
        <p:spPr>
          <a:xfrm>
            <a:off x="4203032" y="264462"/>
            <a:ext cx="2162425" cy="1864160"/>
          </a:xfrm>
          <a:prstGeom prst="triangl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21000000" lon="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4" name="Равнобедренный треугольник 23">
            <a:extLst>
              <a:ext uri="{FF2B5EF4-FFF2-40B4-BE49-F238E27FC236}">
                <a16:creationId xmlns:a16="http://schemas.microsoft.com/office/drawing/2014/main" id="{47946F9C-59C6-4198-A56D-FE4B3F92EC7B}"/>
              </a:ext>
            </a:extLst>
          </p:cNvPr>
          <p:cNvSpPr>
            <a:spLocks noChangeAspect="1"/>
          </p:cNvSpPr>
          <p:nvPr/>
        </p:nvSpPr>
        <p:spPr>
          <a:xfrm rot="10800000">
            <a:off x="5956980" y="735283"/>
            <a:ext cx="1166775" cy="1005840"/>
          </a:xfrm>
          <a:prstGeom prst="triangle">
            <a:avLst/>
          </a:prstGeom>
          <a:solidFill>
            <a:schemeClr val="accent2"/>
          </a:solidFill>
          <a:ln>
            <a:noFill/>
          </a:ln>
          <a:scene3d>
            <a:camera prst="orthographicFront">
              <a:rot lat="21000000" lon="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5" name="Равнобедренный треугольник 24">
            <a:extLst>
              <a:ext uri="{FF2B5EF4-FFF2-40B4-BE49-F238E27FC236}">
                <a16:creationId xmlns:a16="http://schemas.microsoft.com/office/drawing/2014/main" id="{0144D1DE-7901-4B6D-895D-7F1F1FC64C1A}"/>
              </a:ext>
            </a:extLst>
          </p:cNvPr>
          <p:cNvSpPr/>
          <p:nvPr/>
        </p:nvSpPr>
        <p:spPr>
          <a:xfrm rot="150904">
            <a:off x="-178934" y="3923594"/>
            <a:ext cx="2530740" cy="2276630"/>
          </a:xfrm>
          <a:prstGeom prst="triangle">
            <a:avLst/>
          </a:prstGeom>
          <a:solidFill>
            <a:schemeClr val="accent4">
              <a:alpha val="35000"/>
            </a:schemeClr>
          </a:solidFill>
          <a:ln>
            <a:noFill/>
          </a:ln>
          <a:scene3d>
            <a:camera prst="orthographicFront">
              <a:rot lat="21000000" lon="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6" name="Равнобедренный треугольник 25">
            <a:extLst>
              <a:ext uri="{FF2B5EF4-FFF2-40B4-BE49-F238E27FC236}">
                <a16:creationId xmlns:a16="http://schemas.microsoft.com/office/drawing/2014/main" id="{CFC27544-F37C-431F-A484-2BDB8A83FA55}"/>
              </a:ext>
            </a:extLst>
          </p:cNvPr>
          <p:cNvSpPr/>
          <p:nvPr/>
        </p:nvSpPr>
        <p:spPr>
          <a:xfrm>
            <a:off x="3878862" y="4122820"/>
            <a:ext cx="1516671" cy="1307475"/>
          </a:xfrm>
          <a:prstGeom prst="triangle">
            <a:avLst/>
          </a:prstGeom>
          <a:noFill/>
          <a:ln>
            <a:solidFill>
              <a:schemeClr val="accent5"/>
            </a:solidFill>
          </a:ln>
          <a:scene3d>
            <a:camera prst="orthographicFront">
              <a:rot lat="21000000" lon="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7" name="Равнобедренный треугольник 26">
            <a:extLst>
              <a:ext uri="{FF2B5EF4-FFF2-40B4-BE49-F238E27FC236}">
                <a16:creationId xmlns:a16="http://schemas.microsoft.com/office/drawing/2014/main" id="{A18C86F0-AF97-4A61-B63F-632EE583C13F}"/>
              </a:ext>
            </a:extLst>
          </p:cNvPr>
          <p:cNvSpPr/>
          <p:nvPr/>
        </p:nvSpPr>
        <p:spPr>
          <a:xfrm rot="10800000">
            <a:off x="4211254" y="1512738"/>
            <a:ext cx="1788472" cy="1541786"/>
          </a:xfrm>
          <a:prstGeom prst="triangle">
            <a:avLst/>
          </a:prstGeom>
          <a:noFill/>
          <a:ln>
            <a:solidFill>
              <a:schemeClr val="accent5"/>
            </a:solidFill>
          </a:ln>
          <a:scene3d>
            <a:camera prst="orthographicFront">
              <a:rot lat="21000000" lon="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8" name="Трапеция 5">
            <a:extLst>
              <a:ext uri="{FF2B5EF4-FFF2-40B4-BE49-F238E27FC236}">
                <a16:creationId xmlns:a16="http://schemas.microsoft.com/office/drawing/2014/main" id="{EC801F61-D202-4FDE-9C26-62178800825D}"/>
              </a:ext>
            </a:extLst>
          </p:cNvPr>
          <p:cNvSpPr/>
          <p:nvPr/>
        </p:nvSpPr>
        <p:spPr>
          <a:xfrm>
            <a:off x="-2433360" y="915002"/>
            <a:ext cx="12150592" cy="1410372"/>
          </a:xfrm>
          <a:custGeom>
            <a:avLst/>
            <a:gdLst>
              <a:gd name="connsiteX0" fmla="*/ 0 w 10756669"/>
              <a:gd name="connsiteY0" fmla="*/ 1325563 h 1325563"/>
              <a:gd name="connsiteX1" fmla="*/ 331391 w 10756669"/>
              <a:gd name="connsiteY1" fmla="*/ 0 h 1325563"/>
              <a:gd name="connsiteX2" fmla="*/ 10425278 w 10756669"/>
              <a:gd name="connsiteY2" fmla="*/ 0 h 1325563"/>
              <a:gd name="connsiteX3" fmla="*/ 10756669 w 10756669"/>
              <a:gd name="connsiteY3" fmla="*/ 1325563 h 1325563"/>
              <a:gd name="connsiteX4" fmla="*/ 0 w 10756669"/>
              <a:gd name="connsiteY4" fmla="*/ 1325563 h 1325563"/>
              <a:gd name="connsiteX0" fmla="*/ 0 w 11296996"/>
              <a:gd name="connsiteY0" fmla="*/ 1333876 h 1333876"/>
              <a:gd name="connsiteX1" fmla="*/ 871718 w 11296996"/>
              <a:gd name="connsiteY1" fmla="*/ 0 h 1333876"/>
              <a:gd name="connsiteX2" fmla="*/ 10965605 w 11296996"/>
              <a:gd name="connsiteY2" fmla="*/ 0 h 1333876"/>
              <a:gd name="connsiteX3" fmla="*/ 11296996 w 11296996"/>
              <a:gd name="connsiteY3" fmla="*/ 1325563 h 1333876"/>
              <a:gd name="connsiteX4" fmla="*/ 0 w 11296996"/>
              <a:gd name="connsiteY4" fmla="*/ 1333876 h 1333876"/>
              <a:gd name="connsiteX0" fmla="*/ 0 w 11637818"/>
              <a:gd name="connsiteY0" fmla="*/ 1333876 h 1333876"/>
              <a:gd name="connsiteX1" fmla="*/ 871718 w 11637818"/>
              <a:gd name="connsiteY1" fmla="*/ 0 h 1333876"/>
              <a:gd name="connsiteX2" fmla="*/ 10965605 w 11637818"/>
              <a:gd name="connsiteY2" fmla="*/ 0 h 1333876"/>
              <a:gd name="connsiteX3" fmla="*/ 11637818 w 11637818"/>
              <a:gd name="connsiteY3" fmla="*/ 1333876 h 1333876"/>
              <a:gd name="connsiteX4" fmla="*/ 0 w 11637818"/>
              <a:gd name="connsiteY4" fmla="*/ 1333876 h 1333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37818" h="1333876">
                <a:moveTo>
                  <a:pt x="0" y="1333876"/>
                </a:moveTo>
                <a:lnTo>
                  <a:pt x="871718" y="0"/>
                </a:lnTo>
                <a:lnTo>
                  <a:pt x="10965605" y="0"/>
                </a:lnTo>
                <a:lnTo>
                  <a:pt x="11637818" y="1333876"/>
                </a:lnTo>
                <a:lnTo>
                  <a:pt x="0" y="1333876"/>
                </a:lnTo>
                <a:close/>
              </a:path>
            </a:pathLst>
          </a:custGeom>
          <a:ln>
            <a:noFill/>
          </a:ln>
          <a:scene3d>
            <a:camera prst="orthographicFront">
              <a:rot lat="21000000" lon="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FF0000"/>
                </a:solidFill>
              </a:rPr>
              <a:t>З </a:t>
            </a:r>
            <a:r>
              <a:rPr lang="ru-RU" sz="3200" dirty="0" err="1">
                <a:solidFill>
                  <a:srgbClr val="FF0000"/>
                </a:solidFill>
              </a:rPr>
              <a:t>розвитком</a:t>
            </a:r>
            <a:r>
              <a:rPr lang="ru-RU" sz="3200" dirty="0">
                <a:solidFill>
                  <a:srgbClr val="FF0000"/>
                </a:solidFill>
              </a:rPr>
              <a:t> </a:t>
            </a:r>
            <a:r>
              <a:rPr lang="ru-RU" sz="3200" dirty="0" err="1">
                <a:solidFill>
                  <a:srgbClr val="FF0000"/>
                </a:solidFill>
              </a:rPr>
              <a:t>торгівлі</a:t>
            </a:r>
            <a:r>
              <a:rPr lang="ru-RU" sz="3200" dirty="0">
                <a:solidFill>
                  <a:srgbClr val="FF0000"/>
                </a:solidFill>
              </a:rPr>
              <a:t> </a:t>
            </a:r>
            <a:r>
              <a:rPr lang="ru-RU" sz="3200" dirty="0" err="1">
                <a:solidFill>
                  <a:srgbClr val="FF0000"/>
                </a:solidFill>
              </a:rPr>
              <a:t>між</a:t>
            </a:r>
            <a:r>
              <a:rPr lang="ru-RU" sz="3200" dirty="0">
                <a:solidFill>
                  <a:srgbClr val="FF0000"/>
                </a:solidFill>
              </a:rPr>
              <a:t> </a:t>
            </a:r>
            <a:r>
              <a:rPr lang="ru-RU" sz="3200" dirty="0" err="1">
                <a:solidFill>
                  <a:srgbClr val="FF0000"/>
                </a:solidFill>
              </a:rPr>
              <a:t>країнами</a:t>
            </a:r>
            <a:r>
              <a:rPr lang="ru-RU" sz="3200" dirty="0">
                <a:solidFill>
                  <a:srgbClr val="FF0000"/>
                </a:solidFill>
              </a:rPr>
              <a:t> </a:t>
            </a:r>
            <a:r>
              <a:rPr lang="ru-RU" sz="3200" dirty="0" err="1">
                <a:solidFill>
                  <a:srgbClr val="FF0000"/>
                </a:solidFill>
              </a:rPr>
              <a:t>Європи</a:t>
            </a:r>
            <a:r>
              <a:rPr lang="ru-RU" sz="3200" dirty="0">
                <a:solidFill>
                  <a:srgbClr val="FF0000"/>
                </a:solidFill>
              </a:rPr>
              <a:t> та </a:t>
            </a:r>
            <a:r>
              <a:rPr lang="ru-RU" sz="3200" dirty="0" err="1">
                <a:solidFill>
                  <a:srgbClr val="FF0000"/>
                </a:solidFill>
              </a:rPr>
              <a:t>Близького</a:t>
            </a:r>
            <a:r>
              <a:rPr lang="ru-RU" sz="3200" dirty="0">
                <a:solidFill>
                  <a:srgbClr val="FF0000"/>
                </a:solidFill>
              </a:rPr>
              <a:t> Сходу </a:t>
            </a:r>
            <a:r>
              <a:rPr lang="ru-RU" sz="3200" dirty="0" err="1">
                <a:solidFill>
                  <a:srgbClr val="FF0000"/>
                </a:solidFill>
              </a:rPr>
              <a:t>значення</a:t>
            </a:r>
            <a:r>
              <a:rPr lang="ru-RU" sz="3200" dirty="0">
                <a:solidFill>
                  <a:srgbClr val="FF0000"/>
                </a:solidFill>
              </a:rPr>
              <a:t> і </a:t>
            </a:r>
            <a:r>
              <a:rPr lang="ru-RU" sz="3200" dirty="0" err="1">
                <a:solidFill>
                  <a:srgbClr val="FF0000"/>
                </a:solidFill>
              </a:rPr>
              <a:t>функціональність</a:t>
            </a:r>
            <a:r>
              <a:rPr lang="ru-RU" sz="3200" dirty="0">
                <a:solidFill>
                  <a:srgbClr val="FF0000"/>
                </a:solidFill>
              </a:rPr>
              <a:t> товарного </a:t>
            </a:r>
            <a:r>
              <a:rPr lang="ru-RU" sz="3200" dirty="0" err="1">
                <a:solidFill>
                  <a:srgbClr val="FF0000"/>
                </a:solidFill>
              </a:rPr>
              <a:t>позначення</a:t>
            </a:r>
            <a:r>
              <a:rPr lang="ru-RU" sz="3200" dirty="0">
                <a:solidFill>
                  <a:srgbClr val="FF0000"/>
                </a:solidFill>
              </a:rPr>
              <a:t> </a:t>
            </a:r>
            <a:r>
              <a:rPr lang="ru-RU" sz="3200" dirty="0" err="1">
                <a:solidFill>
                  <a:srgbClr val="FF0000"/>
                </a:solidFill>
              </a:rPr>
              <a:t>отримали</a:t>
            </a:r>
            <a:r>
              <a:rPr lang="ru-RU" sz="3200" dirty="0">
                <a:solidFill>
                  <a:srgbClr val="FF0000"/>
                </a:solidFill>
              </a:rPr>
              <a:t> </a:t>
            </a:r>
            <a:r>
              <a:rPr lang="ru-RU" sz="3200" dirty="0" err="1">
                <a:solidFill>
                  <a:srgbClr val="FF0000"/>
                </a:solidFill>
              </a:rPr>
              <a:t>новий</a:t>
            </a:r>
            <a:r>
              <a:rPr lang="ru-RU" sz="3200" dirty="0">
                <a:solidFill>
                  <a:srgbClr val="FF0000"/>
                </a:solidFill>
              </a:rPr>
              <a:t> </a:t>
            </a:r>
            <a:r>
              <a:rPr lang="ru-RU" sz="3200" dirty="0" err="1">
                <a:solidFill>
                  <a:srgbClr val="FF0000"/>
                </a:solidFill>
              </a:rPr>
              <a:t>розвиток</a:t>
            </a:r>
            <a:r>
              <a:rPr lang="ru-RU" sz="3200" dirty="0">
                <a:solidFill>
                  <a:srgbClr val="FF0000"/>
                </a:solidFill>
              </a:rPr>
              <a:t>. </a:t>
            </a:r>
            <a:r>
              <a:rPr lang="ru-RU" sz="3200" dirty="0" err="1">
                <a:solidFill>
                  <a:srgbClr val="FF0000"/>
                </a:solidFill>
              </a:rPr>
              <a:t>Знакове</a:t>
            </a:r>
            <a:r>
              <a:rPr lang="ru-RU" sz="3200" dirty="0">
                <a:solidFill>
                  <a:srgbClr val="FF0000"/>
                </a:solidFill>
              </a:rPr>
              <a:t> </a:t>
            </a:r>
            <a:r>
              <a:rPr lang="ru-RU" sz="3200" dirty="0" err="1">
                <a:solidFill>
                  <a:srgbClr val="FF0000"/>
                </a:solidFill>
              </a:rPr>
              <a:t>позначення</a:t>
            </a:r>
            <a:r>
              <a:rPr lang="ru-RU" sz="3200" dirty="0">
                <a:solidFill>
                  <a:srgbClr val="FF0000"/>
                </a:solidFill>
              </a:rPr>
              <a:t> - </a:t>
            </a:r>
            <a:r>
              <a:rPr lang="ru-RU" sz="3200" i="1" dirty="0">
                <a:solidFill>
                  <a:srgbClr val="FF0000"/>
                </a:solidFill>
              </a:rPr>
              <a:t>клеймо </a:t>
            </a:r>
            <a:r>
              <a:rPr lang="ru-RU" sz="3200" i="1" dirty="0" err="1">
                <a:solidFill>
                  <a:srgbClr val="FF0000"/>
                </a:solidFill>
              </a:rPr>
              <a:t>майстра</a:t>
            </a:r>
            <a:r>
              <a:rPr lang="ru-RU" sz="3200" i="1" dirty="0">
                <a:solidFill>
                  <a:srgbClr val="FF0000"/>
                </a:solidFill>
              </a:rPr>
              <a:t> </a:t>
            </a:r>
            <a:r>
              <a:rPr lang="ru-RU" sz="3200" dirty="0">
                <a:solidFill>
                  <a:srgbClr val="FF0000"/>
                </a:solidFill>
              </a:rPr>
              <a:t>- стало </a:t>
            </a:r>
            <a:r>
              <a:rPr lang="ru-RU" sz="3200" dirty="0" err="1">
                <a:solidFill>
                  <a:srgbClr val="FF0000"/>
                </a:solidFill>
              </a:rPr>
              <a:t>служити</a:t>
            </a:r>
            <a:r>
              <a:rPr lang="ru-RU" sz="3200" dirty="0">
                <a:solidFill>
                  <a:srgbClr val="FF0000"/>
                </a:solidFill>
              </a:rPr>
              <a:t> </a:t>
            </a:r>
            <a:r>
              <a:rPr lang="ru-RU" sz="3200" dirty="0" err="1">
                <a:solidFill>
                  <a:srgbClr val="FF0000"/>
                </a:solidFill>
              </a:rPr>
              <a:t>гарантією</a:t>
            </a:r>
            <a:r>
              <a:rPr lang="ru-RU" sz="3200" dirty="0">
                <a:solidFill>
                  <a:srgbClr val="FF0000"/>
                </a:solidFill>
              </a:rPr>
              <a:t> </a:t>
            </a:r>
            <a:r>
              <a:rPr lang="ru-RU" sz="3200" dirty="0" err="1">
                <a:solidFill>
                  <a:srgbClr val="FF0000"/>
                </a:solidFill>
              </a:rPr>
              <a:t>справжності</a:t>
            </a:r>
            <a:r>
              <a:rPr lang="ru-RU" sz="3200" dirty="0">
                <a:solidFill>
                  <a:srgbClr val="FF0000"/>
                </a:solidFill>
              </a:rPr>
              <a:t> </a:t>
            </a:r>
            <a:r>
              <a:rPr lang="ru-RU" sz="3200" dirty="0" err="1">
                <a:solidFill>
                  <a:srgbClr val="FF0000"/>
                </a:solidFill>
              </a:rPr>
              <a:t>оригінального</a:t>
            </a:r>
            <a:r>
              <a:rPr lang="ru-RU" sz="3200" dirty="0">
                <a:solidFill>
                  <a:srgbClr val="FF0000"/>
                </a:solidFill>
              </a:rPr>
              <a:t> товару і </a:t>
            </a:r>
            <a:r>
              <a:rPr lang="ru-RU" sz="3200" dirty="0" err="1">
                <a:solidFill>
                  <a:srgbClr val="FF0000"/>
                </a:solidFill>
              </a:rPr>
              <a:t>сприяло</a:t>
            </a:r>
            <a:r>
              <a:rPr lang="ru-RU" sz="3200" dirty="0">
                <a:solidFill>
                  <a:srgbClr val="FF0000"/>
                </a:solidFill>
              </a:rPr>
              <a:t> </a:t>
            </a:r>
            <a:r>
              <a:rPr lang="ru-RU" sz="3200" dirty="0" err="1">
                <a:solidFill>
                  <a:srgbClr val="FF0000"/>
                </a:solidFill>
              </a:rPr>
              <a:t>його</a:t>
            </a:r>
            <a:r>
              <a:rPr lang="ru-RU" sz="3200" dirty="0">
                <a:solidFill>
                  <a:srgbClr val="FF0000"/>
                </a:solidFill>
              </a:rPr>
              <a:t> </a:t>
            </a:r>
            <a:r>
              <a:rPr lang="ru-RU" sz="3200" dirty="0" err="1">
                <a:solidFill>
                  <a:srgbClr val="FF0000"/>
                </a:solidFill>
              </a:rPr>
              <a:t>впізнаваності</a:t>
            </a:r>
            <a:r>
              <a:rPr lang="ru-RU" sz="3200" dirty="0">
                <a:solidFill>
                  <a:srgbClr val="FF0000"/>
                </a:solidFill>
              </a:rPr>
              <a:t> </a:t>
            </a:r>
            <a:r>
              <a:rPr lang="ru-RU" sz="3200" dirty="0" err="1">
                <a:solidFill>
                  <a:srgbClr val="FF0000"/>
                </a:solidFill>
              </a:rPr>
              <a:t>серед</a:t>
            </a:r>
            <a:r>
              <a:rPr lang="ru-RU" sz="3200" dirty="0">
                <a:solidFill>
                  <a:srgbClr val="FF0000"/>
                </a:solidFill>
              </a:rPr>
              <a:t> </a:t>
            </a:r>
            <a:r>
              <a:rPr lang="ru-RU" sz="3200" dirty="0" err="1">
                <a:solidFill>
                  <a:srgbClr val="FF0000"/>
                </a:solidFill>
              </a:rPr>
              <a:t>багатонаціонального</a:t>
            </a:r>
            <a:r>
              <a:rPr lang="ru-RU" sz="3200" dirty="0">
                <a:solidFill>
                  <a:srgbClr val="FF0000"/>
                </a:solidFill>
              </a:rPr>
              <a:t> </a:t>
            </a:r>
            <a:r>
              <a:rPr lang="ru-RU" sz="3200" dirty="0" err="1">
                <a:solidFill>
                  <a:srgbClr val="FF0000"/>
                </a:solidFill>
              </a:rPr>
              <a:t>населення</a:t>
            </a:r>
            <a:r>
              <a:rPr lang="ru-RU" sz="3200" dirty="0">
                <a:solidFill>
                  <a:srgbClr val="FF0000"/>
                </a:solidFill>
              </a:rPr>
              <a:t>. </a:t>
            </a: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93989F48-A4B1-47F6-903B-5C36FF6EFE53}"/>
              </a:ext>
            </a:extLst>
          </p:cNvPr>
          <p:cNvSpPr/>
          <p:nvPr/>
        </p:nvSpPr>
        <p:spPr>
          <a:xfrm>
            <a:off x="1679996" y="1415022"/>
            <a:ext cx="164592" cy="164592"/>
          </a:xfrm>
          <a:prstGeom prst="ellipse">
            <a:avLst/>
          </a:prstGeom>
          <a:ln>
            <a:noFill/>
          </a:ln>
          <a:scene3d>
            <a:camera prst="orthographicFront">
              <a:rot lat="21000000" lon="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D86DB6DF-CF9B-44FE-B531-56B4382BAFF4}"/>
              </a:ext>
            </a:extLst>
          </p:cNvPr>
          <p:cNvSpPr/>
          <p:nvPr/>
        </p:nvSpPr>
        <p:spPr>
          <a:xfrm>
            <a:off x="5435253" y="5021158"/>
            <a:ext cx="374750" cy="374750"/>
          </a:xfrm>
          <a:prstGeom prst="ellips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21000000" lon="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53E9DF18-E900-496C-9C87-A7745D6D9455}"/>
              </a:ext>
            </a:extLst>
          </p:cNvPr>
          <p:cNvSpPr/>
          <p:nvPr/>
        </p:nvSpPr>
        <p:spPr>
          <a:xfrm>
            <a:off x="4112829" y="6205368"/>
            <a:ext cx="874012" cy="874012"/>
          </a:xfrm>
          <a:prstGeom prst="ellipse">
            <a:avLst/>
          </a:prstGeom>
          <a:solidFill>
            <a:schemeClr val="accent4"/>
          </a:solidFill>
          <a:ln>
            <a:noFill/>
          </a:ln>
          <a:scene3d>
            <a:camera prst="orthographicFront">
              <a:rot lat="21000000" lon="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F58F32A-72CE-400B-8787-4E42C9974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6991" y="2898128"/>
            <a:ext cx="6722720" cy="39220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7257" y="3259293"/>
            <a:ext cx="3643615" cy="273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21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45131" y="2261211"/>
            <a:ext cx="9350830" cy="1072948"/>
          </a:xfrm>
        </p:spPr>
        <p:txBody>
          <a:bodyPr/>
          <a:lstStyle/>
          <a:p>
            <a:r>
              <a:rPr lang="ru-RU" sz="2800" dirty="0" smtClean="0">
                <a:solidFill>
                  <a:srgbClr val="FF0000"/>
                </a:solidFill>
              </a:rPr>
              <a:t>Знаки на </a:t>
            </a:r>
            <a:r>
              <a:rPr lang="ru-RU" sz="2800" dirty="0" err="1" smtClean="0">
                <a:solidFill>
                  <a:srgbClr val="FF0000"/>
                </a:solidFill>
              </a:rPr>
              <a:t>порцелянових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</a:rPr>
              <a:t>виробах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>у </a:t>
            </a:r>
            <a:r>
              <a:rPr lang="ru-RU" sz="2800" dirty="0" err="1" smtClean="0">
                <a:solidFill>
                  <a:srgbClr val="FF0000"/>
                </a:solidFill>
              </a:rPr>
              <a:t>Німеччині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713" y="260304"/>
            <a:ext cx="5248275" cy="2105025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-1905840" y="5870037"/>
            <a:ext cx="9350830" cy="1072948"/>
          </a:xfrm>
          <a:prstGeom prst="rect">
            <a:avLst/>
          </a:prstGeom>
          <a:effectLst>
            <a:outerShdw blurRad="50800" dist="38100" dir="5400000" algn="t" rotWithShape="0">
              <a:prstClr val="black"/>
            </a:outerShdw>
          </a:effectLst>
          <a:scene3d>
            <a:camera prst="orthographicFront">
              <a:rot lat="21000000" lon="600000" rev="0"/>
            </a:camera>
            <a:lightRig rig="threePt" dir="t"/>
          </a:scene3d>
        </p:spPr>
        <p:txBody>
          <a:bodyPr rtlCol="0"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dirty="0" smtClean="0">
                <a:solidFill>
                  <a:srgbClr val="FF0000"/>
                </a:solidFill>
              </a:rPr>
              <a:t>Французькі клейма різних часів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046" y="3241382"/>
            <a:ext cx="4682477" cy="29276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1988" y="242131"/>
            <a:ext cx="3746004" cy="5627906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2830284" y="5632526"/>
            <a:ext cx="9350830" cy="1072948"/>
          </a:xfrm>
          <a:prstGeom prst="rect">
            <a:avLst/>
          </a:prstGeom>
          <a:effectLst>
            <a:outerShdw blurRad="50800" dist="38100" dir="5400000" algn="t" rotWithShape="0">
              <a:prstClr val="black"/>
            </a:outerShdw>
          </a:effectLst>
          <a:scene3d>
            <a:camera prst="orthographicFront">
              <a:rot lat="21000000" lon="600000" rev="0"/>
            </a:camera>
            <a:lightRig rig="threePt" dir="t"/>
          </a:scene3d>
        </p:spPr>
        <p:txBody>
          <a:bodyPr rtlCol="0"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dirty="0" smtClean="0">
                <a:solidFill>
                  <a:srgbClr val="FF0000"/>
                </a:solidFill>
              </a:rPr>
              <a:t>Торгівельна марка, </a:t>
            </a:r>
          </a:p>
          <a:p>
            <a:r>
              <a:rPr lang="uk-UA" sz="2800" dirty="0" smtClean="0">
                <a:solidFill>
                  <a:srgbClr val="FF0000"/>
                </a:solidFill>
              </a:rPr>
              <a:t>початок ХХ ст.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7992" y="994229"/>
            <a:ext cx="2790825" cy="1943100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9143684" y="3410395"/>
            <a:ext cx="3139440" cy="1072948"/>
          </a:xfrm>
          <a:prstGeom prst="rect">
            <a:avLst/>
          </a:prstGeom>
          <a:effectLst>
            <a:outerShdw blurRad="50800" dist="38100" dir="5400000" algn="t" rotWithShape="0">
              <a:prstClr val="black"/>
            </a:outerShdw>
          </a:effectLst>
          <a:scene3d>
            <a:camera prst="orthographicFront">
              <a:rot lat="21000000" lon="600000" rev="0"/>
            </a:camera>
            <a:lightRig rig="threePt" dir="t"/>
          </a:scene3d>
        </p:spPr>
        <p:txBody>
          <a:bodyPr rtlCol="0"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dirty="0" smtClean="0">
                <a:solidFill>
                  <a:srgbClr val="FF0000"/>
                </a:solidFill>
              </a:rPr>
              <a:t>Перша торгівельна марка України (Інститут електродинаміки)</a:t>
            </a:r>
          </a:p>
        </p:txBody>
      </p:sp>
    </p:spTree>
    <p:extLst>
      <p:ext uri="{BB962C8B-B14F-4D97-AF65-F5344CB8AC3E}">
        <p14:creationId xmlns:p14="http://schemas.microsoft.com/office/powerpoint/2010/main" val="432076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внобедренный треугольник 3">
            <a:extLst>
              <a:ext uri="{FF2B5EF4-FFF2-40B4-BE49-F238E27FC236}">
                <a16:creationId xmlns:a16="http://schemas.microsoft.com/office/drawing/2014/main" id="{6BD882FD-510E-4051-A42D-B7CB91CCD8CD}"/>
              </a:ext>
            </a:extLst>
          </p:cNvPr>
          <p:cNvSpPr/>
          <p:nvPr/>
        </p:nvSpPr>
        <p:spPr>
          <a:xfrm rot="10800000">
            <a:off x="3358167" y="3709166"/>
            <a:ext cx="2992763" cy="2692261"/>
          </a:xfrm>
          <a:prstGeom prst="triangle">
            <a:avLst/>
          </a:prstGeom>
          <a:solidFill>
            <a:schemeClr val="accent2">
              <a:lumMod val="60000"/>
              <a:lumOff val="40000"/>
              <a:alpha val="35000"/>
            </a:schemeClr>
          </a:solidFill>
          <a:ln>
            <a:noFill/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57975019-E885-43A6-A7BF-7D1741549A5A}"/>
              </a:ext>
            </a:extLst>
          </p:cNvPr>
          <p:cNvGrpSpPr/>
          <p:nvPr/>
        </p:nvGrpSpPr>
        <p:grpSpPr>
          <a:xfrm rot="10238682">
            <a:off x="-3524437" y="613466"/>
            <a:ext cx="5266744" cy="5272549"/>
            <a:chOff x="-3019695" y="528087"/>
            <a:chExt cx="6167811" cy="6174609"/>
          </a:xfrm>
          <a:scene3d>
            <a:camera prst="orthographicFront">
              <a:rot lat="0" lon="21000000" rev="0"/>
            </a:camera>
            <a:lightRig rig="threePt" dir="t"/>
          </a:scene3d>
        </p:grpSpPr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E1666B97-B9DF-48EE-AD79-66B31CC44C0B}"/>
                </a:ext>
              </a:extLst>
            </p:cNvPr>
            <p:cNvGrpSpPr/>
            <p:nvPr userDrawn="1"/>
          </p:nvGrpSpPr>
          <p:grpSpPr>
            <a:xfrm>
              <a:off x="-3019695" y="534885"/>
              <a:ext cx="6167811" cy="6167811"/>
              <a:chOff x="-3019695" y="534885"/>
              <a:chExt cx="6167811" cy="6167811"/>
            </a:xfrm>
          </p:grpSpPr>
          <p:grpSp>
            <p:nvGrpSpPr>
              <p:cNvPr id="8" name="Группа 7">
                <a:extLst>
                  <a:ext uri="{FF2B5EF4-FFF2-40B4-BE49-F238E27FC236}">
                    <a16:creationId xmlns:a16="http://schemas.microsoft.com/office/drawing/2014/main" id="{678DB422-1186-4A23-9F5C-0C05AE7141CF}"/>
                  </a:ext>
                </a:extLst>
              </p:cNvPr>
              <p:cNvGrpSpPr/>
              <p:nvPr userDrawn="1"/>
            </p:nvGrpSpPr>
            <p:grpSpPr>
              <a:xfrm>
                <a:off x="-3019695" y="534885"/>
                <a:ext cx="6167811" cy="6167811"/>
                <a:chOff x="-3019695" y="534885"/>
                <a:chExt cx="6167811" cy="6167811"/>
              </a:xfrm>
            </p:grpSpPr>
            <p:sp>
              <p:nvSpPr>
                <p:cNvPr id="10" name="Овал 9">
                  <a:extLst>
                    <a:ext uri="{FF2B5EF4-FFF2-40B4-BE49-F238E27FC236}">
                      <a16:creationId xmlns:a16="http://schemas.microsoft.com/office/drawing/2014/main" id="{EF36ABA0-2DA8-44EA-8D28-3344126E4FD7}"/>
                    </a:ext>
                  </a:extLst>
                </p:cNvPr>
                <p:cNvSpPr/>
                <p:nvPr userDrawn="1"/>
              </p:nvSpPr>
              <p:spPr>
                <a:xfrm>
                  <a:off x="-3019695" y="534885"/>
                  <a:ext cx="6167811" cy="6167811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ru-RU" dirty="0"/>
                </a:p>
              </p:txBody>
            </p:sp>
            <p:sp>
              <p:nvSpPr>
                <p:cNvPr id="11" name="Пятиугольник 10">
                  <a:extLst>
                    <a:ext uri="{FF2B5EF4-FFF2-40B4-BE49-F238E27FC236}">
                      <a16:creationId xmlns:a16="http://schemas.microsoft.com/office/drawing/2014/main" id="{444D4E6E-A518-440E-891F-9AA1422EF962}"/>
                    </a:ext>
                  </a:extLst>
                </p:cNvPr>
                <p:cNvSpPr/>
                <p:nvPr userDrawn="1"/>
              </p:nvSpPr>
              <p:spPr>
                <a:xfrm>
                  <a:off x="-2827283" y="569321"/>
                  <a:ext cx="5819368" cy="5547700"/>
                </a:xfrm>
                <a:prstGeom prst="pentagon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ru-RU" dirty="0"/>
                </a:p>
              </p:txBody>
            </p:sp>
          </p:grpSp>
          <p:sp>
            <p:nvSpPr>
              <p:cNvPr id="9" name="Пятиугольник 8">
                <a:extLst>
                  <a:ext uri="{FF2B5EF4-FFF2-40B4-BE49-F238E27FC236}">
                    <a16:creationId xmlns:a16="http://schemas.microsoft.com/office/drawing/2014/main" id="{6B4D700E-1FF8-44F2-9975-C88F1C6D6F14}"/>
                  </a:ext>
                </a:extLst>
              </p:cNvPr>
              <p:cNvSpPr/>
              <p:nvPr userDrawn="1"/>
            </p:nvSpPr>
            <p:spPr>
              <a:xfrm rot="2169223">
                <a:off x="-2674883" y="637641"/>
                <a:ext cx="5819368" cy="5547700"/>
              </a:xfrm>
              <a:prstGeom prst="pentago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dirty="0"/>
              </a:p>
            </p:txBody>
          </p:sp>
        </p:grpSp>
        <p:sp>
          <p:nvSpPr>
            <p:cNvPr id="7" name="Пятиугольник 6">
              <a:extLst>
                <a:ext uri="{FF2B5EF4-FFF2-40B4-BE49-F238E27FC236}">
                  <a16:creationId xmlns:a16="http://schemas.microsoft.com/office/drawing/2014/main" id="{F936DD4D-49DE-4903-89B8-A40D8577B38F}"/>
                </a:ext>
              </a:extLst>
            </p:cNvPr>
            <p:cNvSpPr/>
            <p:nvPr userDrawn="1"/>
          </p:nvSpPr>
          <p:spPr>
            <a:xfrm rot="3306887">
              <a:off x="-2606563" y="663921"/>
              <a:ext cx="5819368" cy="5547700"/>
            </a:xfrm>
            <a:prstGeom prst="pentagon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</p:grp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BAE53365-5B8F-4E4B-91AA-31BF5877C57C}"/>
              </a:ext>
            </a:extLst>
          </p:cNvPr>
          <p:cNvCxnSpPr/>
          <p:nvPr/>
        </p:nvCxnSpPr>
        <p:spPr>
          <a:xfrm flipH="1">
            <a:off x="5579401" y="2131473"/>
            <a:ext cx="2096876" cy="4534022"/>
          </a:xfrm>
          <a:prstGeom prst="line">
            <a:avLst/>
          </a:prstGeom>
          <a:ln>
            <a:solidFill>
              <a:schemeClr val="tx1"/>
            </a:solidFill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C62E9902-0C0E-44BB-87D7-B212B1C34F72}"/>
              </a:ext>
            </a:extLst>
          </p:cNvPr>
          <p:cNvCxnSpPr/>
          <p:nvPr/>
        </p:nvCxnSpPr>
        <p:spPr>
          <a:xfrm>
            <a:off x="3239956" y="2131473"/>
            <a:ext cx="2354317" cy="4534022"/>
          </a:xfrm>
          <a:prstGeom prst="line">
            <a:avLst/>
          </a:prstGeom>
          <a:ln>
            <a:solidFill>
              <a:schemeClr val="tx1"/>
            </a:solidFill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ABE3FACA-F377-4771-9F07-A1B3AEF73376}"/>
              </a:ext>
            </a:extLst>
          </p:cNvPr>
          <p:cNvCxnSpPr/>
          <p:nvPr/>
        </p:nvCxnSpPr>
        <p:spPr>
          <a:xfrm flipH="1">
            <a:off x="3490539" y="0"/>
            <a:ext cx="3762704" cy="6858000"/>
          </a:xfrm>
          <a:prstGeom prst="line">
            <a:avLst/>
          </a:prstGeom>
          <a:ln>
            <a:solidFill>
              <a:schemeClr val="tx1"/>
            </a:solidFill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Равнобедренный треугольник 14">
            <a:extLst>
              <a:ext uri="{FF2B5EF4-FFF2-40B4-BE49-F238E27FC236}">
                <a16:creationId xmlns:a16="http://schemas.microsoft.com/office/drawing/2014/main" id="{02B610CC-F5FD-45AC-92EC-B94A44059886}"/>
              </a:ext>
            </a:extLst>
          </p:cNvPr>
          <p:cNvSpPr/>
          <p:nvPr/>
        </p:nvSpPr>
        <p:spPr>
          <a:xfrm>
            <a:off x="8437460" y="874569"/>
            <a:ext cx="2337447" cy="2015041"/>
          </a:xfrm>
          <a:prstGeom prst="triangle">
            <a:avLst/>
          </a:prstGeom>
          <a:solidFill>
            <a:schemeClr val="accent2"/>
          </a:solidFill>
          <a:ln>
            <a:noFill/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16" name="Равнобедренный треугольник 15">
            <a:extLst>
              <a:ext uri="{FF2B5EF4-FFF2-40B4-BE49-F238E27FC236}">
                <a16:creationId xmlns:a16="http://schemas.microsoft.com/office/drawing/2014/main" id="{2FCC6975-E3B8-41F5-ADB8-91EB0180DC24}"/>
              </a:ext>
            </a:extLst>
          </p:cNvPr>
          <p:cNvSpPr/>
          <p:nvPr/>
        </p:nvSpPr>
        <p:spPr>
          <a:xfrm>
            <a:off x="8429299" y="1002454"/>
            <a:ext cx="2189100" cy="1887155"/>
          </a:xfrm>
          <a:prstGeom prst="triangle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17" name="Равнобедренный треугольник 16">
            <a:extLst>
              <a:ext uri="{FF2B5EF4-FFF2-40B4-BE49-F238E27FC236}">
                <a16:creationId xmlns:a16="http://schemas.microsoft.com/office/drawing/2014/main" id="{AD7E2B65-9882-4F96-B656-274F4FE4D5EB}"/>
              </a:ext>
            </a:extLst>
          </p:cNvPr>
          <p:cNvSpPr/>
          <p:nvPr/>
        </p:nvSpPr>
        <p:spPr>
          <a:xfrm>
            <a:off x="8393815" y="4106779"/>
            <a:ext cx="3023938" cy="2606844"/>
          </a:xfrm>
          <a:prstGeom prst="triangle">
            <a:avLst/>
          </a:prstGeom>
          <a:blipFill dpi="0"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18" name="Равнобедренный треугольник 17">
            <a:extLst>
              <a:ext uri="{FF2B5EF4-FFF2-40B4-BE49-F238E27FC236}">
                <a16:creationId xmlns:a16="http://schemas.microsoft.com/office/drawing/2014/main" id="{66F2612D-3B32-4FA8-B8CB-30D2F8D85B58}"/>
              </a:ext>
            </a:extLst>
          </p:cNvPr>
          <p:cNvSpPr/>
          <p:nvPr/>
        </p:nvSpPr>
        <p:spPr>
          <a:xfrm>
            <a:off x="9849234" y="3882189"/>
            <a:ext cx="2465678" cy="2125585"/>
          </a:xfrm>
          <a:prstGeom prst="triangle">
            <a:avLst/>
          </a:prstGeom>
          <a:solidFill>
            <a:schemeClr val="accent5">
              <a:alpha val="48000"/>
            </a:schemeClr>
          </a:solidFill>
          <a:ln>
            <a:noFill/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23A91CEA-A767-495D-AB2B-355B7F8E56DE}"/>
              </a:ext>
            </a:extLst>
          </p:cNvPr>
          <p:cNvSpPr/>
          <p:nvPr/>
        </p:nvSpPr>
        <p:spPr>
          <a:xfrm>
            <a:off x="8506942" y="5852528"/>
            <a:ext cx="1166447" cy="1166447"/>
          </a:xfrm>
          <a:prstGeom prst="ellipse">
            <a:avLst/>
          </a:prstGeom>
          <a:ln>
            <a:noFill/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EE593359-607D-4210-A730-409C5234E37D}"/>
              </a:ext>
            </a:extLst>
          </p:cNvPr>
          <p:cNvSpPr/>
          <p:nvPr/>
        </p:nvSpPr>
        <p:spPr>
          <a:xfrm>
            <a:off x="9621253" y="1366896"/>
            <a:ext cx="131648" cy="131648"/>
          </a:xfrm>
          <a:prstGeom prst="ellips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1" name="Равнобедренный треугольник 20">
            <a:extLst>
              <a:ext uri="{FF2B5EF4-FFF2-40B4-BE49-F238E27FC236}">
                <a16:creationId xmlns:a16="http://schemas.microsoft.com/office/drawing/2014/main" id="{5FD678CB-C753-4AFE-90F0-DA30C69A4596}"/>
              </a:ext>
            </a:extLst>
          </p:cNvPr>
          <p:cNvSpPr/>
          <p:nvPr/>
        </p:nvSpPr>
        <p:spPr>
          <a:xfrm>
            <a:off x="3961853" y="226932"/>
            <a:ext cx="2205958" cy="1901688"/>
          </a:xfrm>
          <a:prstGeom prst="triangl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2" name="Равнобедренный треугольник 21">
            <a:extLst>
              <a:ext uri="{FF2B5EF4-FFF2-40B4-BE49-F238E27FC236}">
                <a16:creationId xmlns:a16="http://schemas.microsoft.com/office/drawing/2014/main" id="{AAD36042-7C51-4F03-999A-E84BAC731911}"/>
              </a:ext>
            </a:extLst>
          </p:cNvPr>
          <p:cNvSpPr/>
          <p:nvPr/>
        </p:nvSpPr>
        <p:spPr>
          <a:xfrm rot="10800000">
            <a:off x="5740725" y="655619"/>
            <a:ext cx="1174802" cy="1012760"/>
          </a:xfrm>
          <a:prstGeom prst="triangle">
            <a:avLst/>
          </a:prstGeom>
          <a:solidFill>
            <a:schemeClr val="accent2"/>
          </a:solidFill>
          <a:ln>
            <a:noFill/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3" name="Равнобедренный треугольник 22">
            <a:extLst>
              <a:ext uri="{FF2B5EF4-FFF2-40B4-BE49-F238E27FC236}">
                <a16:creationId xmlns:a16="http://schemas.microsoft.com/office/drawing/2014/main" id="{8BD8D563-9C35-4145-B88C-E21F5B05EBC3}"/>
              </a:ext>
            </a:extLst>
          </p:cNvPr>
          <p:cNvSpPr/>
          <p:nvPr/>
        </p:nvSpPr>
        <p:spPr>
          <a:xfrm rot="150904">
            <a:off x="-130784" y="3922948"/>
            <a:ext cx="2792684" cy="2512272"/>
          </a:xfrm>
          <a:prstGeom prst="triangle">
            <a:avLst/>
          </a:prstGeom>
          <a:solidFill>
            <a:schemeClr val="accent4">
              <a:alpha val="35000"/>
            </a:schemeClr>
          </a:solidFill>
          <a:ln>
            <a:noFill/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4" name="Равнобедренный треугольник 23">
            <a:extLst>
              <a:ext uri="{FF2B5EF4-FFF2-40B4-BE49-F238E27FC236}">
                <a16:creationId xmlns:a16="http://schemas.microsoft.com/office/drawing/2014/main" id="{5B6B5052-BA7D-4D8E-9916-42E9A711A954}"/>
              </a:ext>
            </a:extLst>
          </p:cNvPr>
          <p:cNvSpPr/>
          <p:nvPr/>
        </p:nvSpPr>
        <p:spPr>
          <a:xfrm>
            <a:off x="2564328" y="3428999"/>
            <a:ext cx="1577154" cy="1359615"/>
          </a:xfrm>
          <a:prstGeom prst="triangle">
            <a:avLst/>
          </a:prstGeom>
          <a:noFill/>
          <a:ln>
            <a:solidFill>
              <a:schemeClr val="accent5"/>
            </a:solidFill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5" name="Равнобедренный треугольник 24">
            <a:extLst>
              <a:ext uri="{FF2B5EF4-FFF2-40B4-BE49-F238E27FC236}">
                <a16:creationId xmlns:a16="http://schemas.microsoft.com/office/drawing/2014/main" id="{E83B814F-7902-40C6-8F3E-834858AD78FA}"/>
              </a:ext>
            </a:extLst>
          </p:cNvPr>
          <p:cNvSpPr/>
          <p:nvPr/>
        </p:nvSpPr>
        <p:spPr>
          <a:xfrm rot="10800000">
            <a:off x="4211254" y="1528780"/>
            <a:ext cx="1788472" cy="1541786"/>
          </a:xfrm>
          <a:prstGeom prst="triangle">
            <a:avLst/>
          </a:prstGeom>
          <a:noFill/>
          <a:ln>
            <a:solidFill>
              <a:schemeClr val="accent5"/>
            </a:solidFill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7BB02CCE-AF40-4345-8A78-007B83E5507B}"/>
              </a:ext>
            </a:extLst>
          </p:cNvPr>
          <p:cNvSpPr>
            <a:spLocks noChangeAspect="1"/>
          </p:cNvSpPr>
          <p:nvPr/>
        </p:nvSpPr>
        <p:spPr>
          <a:xfrm>
            <a:off x="1455408" y="1190434"/>
            <a:ext cx="164592" cy="164592"/>
          </a:xfrm>
          <a:prstGeom prst="ellipse">
            <a:avLst/>
          </a:prstGeom>
          <a:ln>
            <a:noFill/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2DD5FCFE-29D0-4E3E-B8B6-1B5ED920855C}"/>
              </a:ext>
            </a:extLst>
          </p:cNvPr>
          <p:cNvSpPr/>
          <p:nvPr/>
        </p:nvSpPr>
        <p:spPr>
          <a:xfrm>
            <a:off x="4376481" y="4491772"/>
            <a:ext cx="320860" cy="320860"/>
          </a:xfrm>
          <a:prstGeom prst="ellips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23653676-69A0-4F01-9D11-F11E6AA15A7F}"/>
              </a:ext>
            </a:extLst>
          </p:cNvPr>
          <p:cNvSpPr/>
          <p:nvPr/>
        </p:nvSpPr>
        <p:spPr>
          <a:xfrm>
            <a:off x="3423023" y="5836402"/>
            <a:ext cx="885240" cy="885240"/>
          </a:xfrm>
          <a:prstGeom prst="ellipse">
            <a:avLst/>
          </a:prstGeom>
          <a:solidFill>
            <a:schemeClr val="accent4"/>
          </a:solidFill>
          <a:ln>
            <a:noFill/>
          </a:ln>
          <a:scene3d>
            <a:camera prst="orthographicFront">
              <a:rot lat="0" lon="21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4D9C970-DC99-4625-BDEB-1CC295E28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917885" y="278799"/>
            <a:ext cx="4455589" cy="6202744"/>
          </a:xfrm>
        </p:spPr>
        <p:txBody>
          <a:bodyPr rtlCol="0"/>
          <a:lstStyle/>
          <a:p>
            <a:r>
              <a:rPr lang="ru-RU" sz="2800" dirty="0" err="1" smtClean="0"/>
              <a:t>Згодом</a:t>
            </a:r>
            <a:r>
              <a:rPr lang="ru-RU" sz="2800" dirty="0" smtClean="0"/>
              <a:t> </a:t>
            </a:r>
            <a:r>
              <a:rPr lang="ru-RU" sz="2800" dirty="0" err="1" smtClean="0"/>
              <a:t>розвинулася</a:t>
            </a:r>
            <a:r>
              <a:rPr lang="ru-RU" sz="2800" dirty="0" smtClean="0"/>
              <a:t>  </a:t>
            </a:r>
            <a:r>
              <a:rPr lang="ru-RU" sz="2800" dirty="0" err="1"/>
              <a:t>концепція</a:t>
            </a:r>
            <a:r>
              <a:rPr lang="ru-RU" sz="2800" dirty="0"/>
              <a:t> </a:t>
            </a:r>
            <a:r>
              <a:rPr lang="ru-RU" sz="2800" dirty="0" smtClean="0"/>
              <a:t>«</a:t>
            </a:r>
            <a:r>
              <a:rPr lang="ru-RU" sz="2800" dirty="0" err="1" smtClean="0"/>
              <a:t>відмінності</a:t>
            </a:r>
            <a:r>
              <a:rPr lang="ru-RU" sz="2800" dirty="0" smtClean="0"/>
              <a:t>», яка </a:t>
            </a:r>
            <a:r>
              <a:rPr lang="ru-RU" sz="2800" dirty="0"/>
              <a:t>заклала основу для </a:t>
            </a:r>
            <a:r>
              <a:rPr lang="ru-RU" sz="2800" dirty="0" err="1"/>
              <a:t>технології</a:t>
            </a:r>
            <a:r>
              <a:rPr lang="ru-RU" sz="2800" dirty="0"/>
              <a:t> </a:t>
            </a:r>
            <a:r>
              <a:rPr lang="ru-RU" sz="2800" dirty="0" err="1"/>
              <a:t>створення</a:t>
            </a:r>
            <a:r>
              <a:rPr lang="ru-RU" sz="2800" dirty="0"/>
              <a:t> </a:t>
            </a:r>
            <a:r>
              <a:rPr lang="ru-RU" sz="2800" dirty="0" err="1"/>
              <a:t>фірмових</a:t>
            </a:r>
            <a:r>
              <a:rPr lang="ru-RU" sz="2800" dirty="0"/>
              <a:t> </a:t>
            </a:r>
            <a:r>
              <a:rPr lang="ru-RU" sz="2800" dirty="0" err="1"/>
              <a:t>товарів</a:t>
            </a:r>
            <a:r>
              <a:rPr lang="ru-RU" sz="2800" dirty="0"/>
              <a:t> - </a:t>
            </a:r>
            <a:r>
              <a:rPr lang="ru-RU" sz="2800" i="1" dirty="0" err="1"/>
              <a:t>брендингу</a:t>
            </a:r>
            <a:r>
              <a:rPr lang="ru-RU" sz="2800" i="1" dirty="0"/>
              <a:t>. </a:t>
            </a:r>
            <a:endParaRPr lang="ru-RU" sz="2800" dirty="0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0689" y="226933"/>
            <a:ext cx="9694443" cy="649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0147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5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09450" y="222070"/>
            <a:ext cx="1156062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/>
              <a:t>Перші</a:t>
            </a:r>
            <a:r>
              <a:rPr lang="ru-RU" sz="2000" dirty="0"/>
              <a:t> </a:t>
            </a:r>
            <a:r>
              <a:rPr lang="ru-RU" sz="2000" dirty="0" err="1"/>
              <a:t>згадки</a:t>
            </a:r>
            <a:r>
              <a:rPr lang="ru-RU" sz="2000" dirty="0"/>
              <a:t> про </a:t>
            </a:r>
            <a:r>
              <a:rPr lang="ru-RU" sz="2000" dirty="0" err="1" smtClean="0"/>
              <a:t>брендинг</a:t>
            </a:r>
            <a:r>
              <a:rPr lang="ru-RU" sz="2000" dirty="0" smtClean="0"/>
              <a:t> </a:t>
            </a:r>
            <a:r>
              <a:rPr lang="ru-RU" sz="2000" dirty="0" err="1" smtClean="0"/>
              <a:t>відносять</a:t>
            </a:r>
            <a:r>
              <a:rPr lang="ru-RU" sz="2000" dirty="0" smtClean="0"/>
              <a:t> </a:t>
            </a:r>
            <a:r>
              <a:rPr lang="ru-RU" sz="2000" dirty="0"/>
              <a:t>до </a:t>
            </a:r>
            <a:r>
              <a:rPr lang="ru-RU" sz="2000" dirty="0" err="1"/>
              <a:t>кінця</a:t>
            </a:r>
            <a:r>
              <a:rPr lang="ru-RU" sz="2000" dirty="0"/>
              <a:t> </a:t>
            </a:r>
            <a:r>
              <a:rPr lang="en-US" sz="2000" dirty="0"/>
              <a:t>XIX </a:t>
            </a:r>
            <a:r>
              <a:rPr lang="ru-RU" sz="2000" dirty="0"/>
              <a:t>в. і </a:t>
            </a:r>
            <a:r>
              <a:rPr lang="ru-RU" sz="2000" dirty="0" err="1"/>
              <a:t>пов'язані</a:t>
            </a:r>
            <a:r>
              <a:rPr lang="ru-RU" sz="2000" dirty="0"/>
              <a:t> з </a:t>
            </a:r>
            <a:r>
              <a:rPr lang="ru-RU" sz="2000" dirty="0" err="1"/>
              <a:t>діяльністю</a:t>
            </a:r>
            <a:r>
              <a:rPr lang="ru-RU" sz="2000" dirty="0"/>
              <a:t> </a:t>
            </a:r>
            <a:r>
              <a:rPr lang="ru-RU" sz="2000" dirty="0" err="1"/>
              <a:t>компанії</a:t>
            </a:r>
            <a:r>
              <a:rPr lang="ru-RU" sz="2000" dirty="0"/>
              <a:t> </a:t>
            </a:r>
            <a:r>
              <a:rPr lang="en-US" sz="2000" dirty="0"/>
              <a:t>Procter &amp; Gamble. </a:t>
            </a:r>
            <a:r>
              <a:rPr lang="ru-RU" sz="2000" dirty="0"/>
              <a:t>У 1878 р Джеймс </a:t>
            </a:r>
            <a:r>
              <a:rPr lang="ru-RU" sz="2000" dirty="0" err="1"/>
              <a:t>Норіс</a:t>
            </a:r>
            <a:r>
              <a:rPr lang="ru-RU" sz="2000" dirty="0"/>
              <a:t> </a:t>
            </a:r>
            <a:r>
              <a:rPr lang="ru-RU" sz="2000" dirty="0" err="1"/>
              <a:t>Гембл</a:t>
            </a:r>
            <a:r>
              <a:rPr lang="ru-RU" sz="2000" dirty="0"/>
              <a:t>, </a:t>
            </a:r>
            <a:r>
              <a:rPr lang="ru-RU" sz="2000" dirty="0" err="1"/>
              <a:t>дипломований</a:t>
            </a:r>
            <a:r>
              <a:rPr lang="ru-RU" sz="2000" dirty="0"/>
              <a:t> </a:t>
            </a:r>
            <a:r>
              <a:rPr lang="ru-RU" sz="2000" dirty="0" err="1"/>
              <a:t>хімік</a:t>
            </a:r>
            <a:r>
              <a:rPr lang="ru-RU" sz="2000" dirty="0"/>
              <a:t>, </a:t>
            </a:r>
            <a:r>
              <a:rPr lang="ru-RU" sz="2000" dirty="0" err="1"/>
              <a:t>син</a:t>
            </a:r>
            <a:r>
              <a:rPr lang="ru-RU" sz="2000" dirty="0"/>
              <a:t> одного </a:t>
            </a:r>
            <a:r>
              <a:rPr lang="ru-RU" sz="2000" dirty="0" err="1"/>
              <a:t>із</a:t>
            </a:r>
            <a:r>
              <a:rPr lang="ru-RU" sz="2000" dirty="0"/>
              <a:t> </a:t>
            </a:r>
            <a:r>
              <a:rPr lang="ru-RU" sz="2000" dirty="0" err="1"/>
              <a:t>засновників</a:t>
            </a:r>
            <a:r>
              <a:rPr lang="ru-RU" sz="2000" dirty="0"/>
              <a:t> </a:t>
            </a:r>
            <a:r>
              <a:rPr lang="ru-RU" sz="2000" dirty="0" err="1"/>
              <a:t>компанії</a:t>
            </a:r>
            <a:r>
              <a:rPr lang="ru-RU" sz="2000" dirty="0"/>
              <a:t>, </a:t>
            </a:r>
            <a:r>
              <a:rPr lang="ru-RU" sz="2000" dirty="0" err="1"/>
              <a:t>оголосив</a:t>
            </a:r>
            <a:r>
              <a:rPr lang="ru-RU" sz="2000" dirty="0"/>
              <a:t>, </a:t>
            </a:r>
            <a:r>
              <a:rPr lang="ru-RU" sz="2000" dirty="0" err="1"/>
              <a:t>що</a:t>
            </a:r>
            <a:r>
              <a:rPr lang="ru-RU" sz="2000" dirty="0"/>
              <a:t> в </a:t>
            </a:r>
            <a:r>
              <a:rPr lang="ru-RU" sz="2000" dirty="0" err="1"/>
              <a:t>результаті</a:t>
            </a:r>
            <a:r>
              <a:rPr lang="ru-RU" sz="2000" dirty="0"/>
              <a:t> </a:t>
            </a:r>
            <a:r>
              <a:rPr lang="ru-RU" sz="2000" dirty="0" err="1"/>
              <a:t>випробувань</a:t>
            </a:r>
            <a:r>
              <a:rPr lang="ru-RU" sz="2000" dirty="0"/>
              <a:t> </a:t>
            </a:r>
            <a:r>
              <a:rPr lang="ru-RU" sz="2000" dirty="0" err="1"/>
              <a:t>компанія</a:t>
            </a:r>
            <a:r>
              <a:rPr lang="ru-RU" sz="2000" dirty="0"/>
              <a:t> створила мило, </a:t>
            </a:r>
            <a:r>
              <a:rPr lang="ru-RU" sz="2000" dirty="0" err="1"/>
              <a:t>здатне</a:t>
            </a:r>
            <a:r>
              <a:rPr lang="ru-RU" sz="2000" dirty="0"/>
              <a:t> </a:t>
            </a:r>
            <a:r>
              <a:rPr lang="ru-RU" sz="2000" dirty="0" err="1"/>
              <a:t>сподобатися</a:t>
            </a:r>
            <a:r>
              <a:rPr lang="ru-RU" sz="2000" dirty="0"/>
              <a:t> </a:t>
            </a:r>
            <a:r>
              <a:rPr lang="ru-RU" sz="2000" dirty="0" err="1"/>
              <a:t>покупцям</a:t>
            </a:r>
            <a:r>
              <a:rPr lang="ru-RU" sz="2000" dirty="0"/>
              <a:t>. </a:t>
            </a:r>
            <a:r>
              <a:rPr lang="ru-RU" sz="2000" dirty="0" err="1"/>
              <a:t>Це</a:t>
            </a:r>
            <a:r>
              <a:rPr lang="ru-RU" sz="2000" dirty="0"/>
              <a:t> </a:t>
            </a:r>
            <a:r>
              <a:rPr lang="ru-RU" sz="2000" dirty="0" err="1"/>
              <a:t>було</a:t>
            </a:r>
            <a:r>
              <a:rPr lang="ru-RU" sz="2000" dirty="0"/>
              <a:t> </a:t>
            </a:r>
            <a:r>
              <a:rPr lang="ru-RU" sz="2000" dirty="0" err="1"/>
              <a:t>біле</a:t>
            </a:r>
            <a:r>
              <a:rPr lang="ru-RU" sz="2000" dirty="0"/>
              <a:t> </a:t>
            </a:r>
            <a:r>
              <a:rPr lang="ru-RU" sz="2000" dirty="0" err="1"/>
              <a:t>ніжне</a:t>
            </a:r>
            <a:r>
              <a:rPr lang="ru-RU" sz="2000" dirty="0"/>
              <a:t> мило, яке </a:t>
            </a:r>
            <a:r>
              <a:rPr lang="ru-RU" sz="2000" dirty="0" err="1"/>
              <a:t>відмінно</a:t>
            </a:r>
            <a:r>
              <a:rPr lang="ru-RU" sz="2000" dirty="0"/>
              <a:t> </a:t>
            </a:r>
            <a:r>
              <a:rPr lang="ru-RU" sz="2000" dirty="0" err="1"/>
              <a:t>пінилося</a:t>
            </a:r>
            <a:r>
              <a:rPr lang="ru-RU" sz="2000" dirty="0"/>
              <a:t>, </a:t>
            </a:r>
            <a:r>
              <a:rPr lang="ru-RU" sz="2000" dirty="0" err="1"/>
              <a:t>змивало</a:t>
            </a:r>
            <a:r>
              <a:rPr lang="ru-RU" sz="2000" dirty="0"/>
              <a:t> </a:t>
            </a:r>
            <a:r>
              <a:rPr lang="ru-RU" sz="2000" dirty="0" err="1"/>
              <a:t>бруд</a:t>
            </a:r>
            <a:r>
              <a:rPr lang="ru-RU" sz="2000" dirty="0"/>
              <a:t>, </a:t>
            </a:r>
            <a:r>
              <a:rPr lang="ru-RU" sz="2000" dirty="0" err="1"/>
              <a:t>дезінфікувало</a:t>
            </a:r>
            <a:r>
              <a:rPr lang="ru-RU" sz="2000" dirty="0"/>
              <a:t> і не тонуло у </a:t>
            </a:r>
            <a:r>
              <a:rPr lang="ru-RU" sz="2000" dirty="0" err="1"/>
              <a:t>воді</a:t>
            </a:r>
            <a:r>
              <a:rPr lang="ru-RU" sz="2000" dirty="0"/>
              <a:t>, - Дж. </a:t>
            </a:r>
            <a:r>
              <a:rPr lang="ru-RU" sz="2000" dirty="0" err="1"/>
              <a:t>Гембл</a:t>
            </a:r>
            <a:r>
              <a:rPr lang="ru-RU" sz="2000" dirty="0"/>
              <a:t> назвав </a:t>
            </a:r>
            <a:r>
              <a:rPr lang="ru-RU" sz="2000" dirty="0" err="1"/>
              <a:t>його</a:t>
            </a:r>
            <a:r>
              <a:rPr lang="ru-RU" sz="2000" dirty="0"/>
              <a:t> «</a:t>
            </a:r>
            <a:r>
              <a:rPr lang="ru-RU" sz="2000" dirty="0" err="1"/>
              <a:t>Біле</a:t>
            </a:r>
            <a:r>
              <a:rPr lang="ru-RU" sz="2000" dirty="0"/>
              <a:t> мило». </a:t>
            </a:r>
            <a:r>
              <a:rPr lang="ru-RU" sz="2000" dirty="0" err="1"/>
              <a:t>Однак</a:t>
            </a:r>
            <a:r>
              <a:rPr lang="ru-RU" sz="2000" dirty="0"/>
              <a:t> </a:t>
            </a:r>
            <a:r>
              <a:rPr lang="ru-RU" sz="2000" dirty="0" err="1"/>
              <a:t>його</a:t>
            </a:r>
            <a:r>
              <a:rPr lang="ru-RU" sz="2000" dirty="0"/>
              <a:t> партнер, Харлей </a:t>
            </a:r>
            <a:r>
              <a:rPr lang="ru-RU" sz="2000" dirty="0" err="1"/>
              <a:t>Проктер</a:t>
            </a:r>
            <a:r>
              <a:rPr lang="ru-RU" sz="2000" dirty="0"/>
              <a:t> </a:t>
            </a:r>
            <a:r>
              <a:rPr lang="ru-RU" sz="2000" dirty="0" err="1"/>
              <a:t>наполягав</a:t>
            </a:r>
            <a:r>
              <a:rPr lang="ru-RU" sz="2000" dirty="0"/>
              <a:t> на тому, </a:t>
            </a:r>
            <a:r>
              <a:rPr lang="ru-RU" sz="2000" dirty="0" err="1"/>
              <a:t>що</a:t>
            </a:r>
            <a:r>
              <a:rPr lang="ru-RU" sz="2000" dirty="0"/>
              <a:t> </a:t>
            </a:r>
            <a:r>
              <a:rPr lang="ru-RU" sz="2000" dirty="0" err="1"/>
              <a:t>нове</a:t>
            </a:r>
            <a:r>
              <a:rPr lang="ru-RU" sz="2000" dirty="0"/>
              <a:t> мило </a:t>
            </a:r>
            <a:r>
              <a:rPr lang="ru-RU" sz="2000" dirty="0" err="1"/>
              <a:t>гідно</a:t>
            </a:r>
            <a:r>
              <a:rPr lang="ru-RU" sz="2000" dirty="0"/>
              <a:t> </a:t>
            </a:r>
            <a:r>
              <a:rPr lang="ru-RU" sz="2000" dirty="0" err="1"/>
              <a:t>більш</a:t>
            </a:r>
            <a:r>
              <a:rPr lang="ru-RU" sz="2000" dirty="0"/>
              <a:t> </a:t>
            </a:r>
            <a:r>
              <a:rPr lang="ru-RU" sz="2000" dirty="0" err="1" smtClean="0"/>
              <a:t>оригінальної</a:t>
            </a:r>
            <a:r>
              <a:rPr lang="ru-RU" sz="2000" dirty="0" smtClean="0"/>
              <a:t>, </a:t>
            </a:r>
            <a:r>
              <a:rPr lang="ru-RU" sz="2000" dirty="0" err="1" smtClean="0"/>
              <a:t>незабутньої</a:t>
            </a:r>
            <a:r>
              <a:rPr lang="ru-RU" sz="2000" dirty="0" smtClean="0"/>
              <a:t> </a:t>
            </a:r>
            <a:r>
              <a:rPr lang="ru-RU" sz="2000" dirty="0" err="1"/>
              <a:t>назви</a:t>
            </a:r>
            <a:r>
              <a:rPr lang="ru-RU" sz="2000" dirty="0"/>
              <a:t> і </a:t>
            </a:r>
            <a:r>
              <a:rPr lang="ru-RU" sz="2000" dirty="0" err="1"/>
              <a:t>запропонував</a:t>
            </a:r>
            <a:r>
              <a:rPr lang="ru-RU" sz="2000" dirty="0"/>
              <a:t> фразу </a:t>
            </a:r>
            <a:r>
              <a:rPr lang="en-US" sz="2000" dirty="0"/>
              <a:t>ivory palaces , </a:t>
            </a:r>
            <a:r>
              <a:rPr lang="ru-RU" sz="2000" dirty="0" err="1"/>
              <a:t>почуту</a:t>
            </a:r>
            <a:r>
              <a:rPr lang="ru-RU" sz="2000" dirty="0"/>
              <a:t> </a:t>
            </a:r>
            <a:r>
              <a:rPr lang="ru-RU" sz="2000" dirty="0" err="1"/>
              <a:t>їм</a:t>
            </a:r>
            <a:r>
              <a:rPr lang="ru-RU" sz="2000" dirty="0"/>
              <a:t> на </a:t>
            </a:r>
            <a:r>
              <a:rPr lang="ru-RU" sz="2000" dirty="0" err="1"/>
              <a:t>недільній</a:t>
            </a:r>
            <a:r>
              <a:rPr lang="ru-RU" sz="2000" dirty="0"/>
              <a:t> </a:t>
            </a:r>
            <a:r>
              <a:rPr lang="ru-RU" sz="2000" dirty="0" err="1"/>
              <a:t>службі</a:t>
            </a:r>
            <a:r>
              <a:rPr lang="ru-RU" sz="2000" dirty="0"/>
              <a:t> в </a:t>
            </a:r>
            <a:r>
              <a:rPr lang="ru-RU" sz="2000" dirty="0" err="1"/>
              <a:t>церкві</a:t>
            </a:r>
            <a:r>
              <a:rPr lang="ru-RU" sz="2000" dirty="0"/>
              <a:t>: в одному з </a:t>
            </a:r>
            <a:r>
              <a:rPr lang="ru-RU" sz="2000" dirty="0" err="1"/>
              <a:t>псалмів</a:t>
            </a:r>
            <a:r>
              <a:rPr lang="ru-RU" sz="2000" dirty="0"/>
              <a:t> </a:t>
            </a:r>
            <a:r>
              <a:rPr lang="ru-RU" sz="2000" dirty="0" err="1"/>
              <a:t>згадувалися</a:t>
            </a:r>
            <a:r>
              <a:rPr lang="ru-RU" sz="2000" dirty="0"/>
              <a:t> «</a:t>
            </a:r>
            <a:r>
              <a:rPr lang="ru-RU" sz="2000" dirty="0" err="1"/>
              <a:t>палаци</a:t>
            </a:r>
            <a:r>
              <a:rPr lang="ru-RU" sz="2000" dirty="0"/>
              <a:t> </a:t>
            </a:r>
            <a:r>
              <a:rPr lang="ru-RU" sz="2000" dirty="0" err="1"/>
              <a:t>зі</a:t>
            </a:r>
            <a:r>
              <a:rPr lang="ru-RU" sz="2000" dirty="0"/>
              <a:t> </a:t>
            </a:r>
            <a:r>
              <a:rPr lang="ru-RU" sz="2000" dirty="0" err="1"/>
              <a:t>слонової</a:t>
            </a:r>
            <a:r>
              <a:rPr lang="ru-RU" sz="2000" dirty="0"/>
              <a:t> </a:t>
            </a:r>
            <a:r>
              <a:rPr lang="ru-RU" sz="2000" dirty="0" err="1"/>
              <a:t>кістки</a:t>
            </a:r>
            <a:r>
              <a:rPr lang="ru-RU" sz="2000" dirty="0"/>
              <a:t>». Таким чином, на ринку </a:t>
            </a:r>
            <a:r>
              <a:rPr lang="ru-RU" sz="2000" dirty="0" err="1"/>
              <a:t>з'явився</a:t>
            </a:r>
            <a:r>
              <a:rPr lang="ru-RU" sz="2000" dirty="0"/>
              <a:t> бренд мила </a:t>
            </a:r>
            <a:r>
              <a:rPr lang="en-US" sz="2000" dirty="0"/>
              <a:t>Ivory Soap - «</a:t>
            </a:r>
            <a:r>
              <a:rPr lang="ru-RU" sz="2000" dirty="0"/>
              <a:t>Мило </a:t>
            </a:r>
            <a:r>
              <a:rPr lang="ru-RU" sz="2000" dirty="0" err="1"/>
              <a:t>слонової</a:t>
            </a:r>
            <a:r>
              <a:rPr lang="ru-RU" sz="2000" dirty="0"/>
              <a:t> </a:t>
            </a:r>
            <a:r>
              <a:rPr lang="ru-RU" sz="2000" dirty="0" err="1"/>
              <a:t>кістки</a:t>
            </a:r>
            <a:r>
              <a:rPr lang="ru-RU" sz="2000" dirty="0"/>
              <a:t>». </a:t>
            </a:r>
            <a:r>
              <a:rPr lang="ru-RU" sz="2000" dirty="0" err="1"/>
              <a:t>Деякий</a:t>
            </a:r>
            <a:r>
              <a:rPr lang="ru-RU" sz="2000" dirty="0"/>
              <a:t> час по тому </a:t>
            </a:r>
            <a:r>
              <a:rPr lang="ru-RU" sz="2000" dirty="0" err="1"/>
              <a:t>була</a:t>
            </a:r>
            <a:r>
              <a:rPr lang="ru-RU" sz="2000" dirty="0"/>
              <a:t> запущена </a:t>
            </a:r>
            <a:endParaRPr lang="ru-RU" sz="2000" dirty="0" smtClean="0"/>
          </a:p>
          <a:p>
            <a:r>
              <a:rPr lang="ru-RU" sz="2000" dirty="0" err="1" smtClean="0"/>
              <a:t>національна</a:t>
            </a:r>
            <a:r>
              <a:rPr lang="ru-RU" sz="2000" dirty="0" smtClean="0"/>
              <a:t> </a:t>
            </a:r>
            <a:r>
              <a:rPr lang="ru-RU" sz="2000" dirty="0" err="1"/>
              <a:t>кампанія</a:t>
            </a:r>
            <a:r>
              <a:rPr lang="ru-RU" sz="2000" dirty="0"/>
              <a:t> </a:t>
            </a:r>
            <a:r>
              <a:rPr lang="ru-RU" sz="2000" dirty="0" err="1" smtClean="0"/>
              <a:t>щодо</a:t>
            </a:r>
            <a:r>
              <a:rPr lang="ru-RU" sz="2000" dirty="0" smtClean="0"/>
              <a:t> </a:t>
            </a:r>
          </a:p>
          <a:p>
            <a:r>
              <a:rPr lang="ru-RU" sz="2000" dirty="0" err="1" smtClean="0"/>
              <a:t>просування</a:t>
            </a:r>
            <a:r>
              <a:rPr lang="ru-RU" sz="2000" dirty="0" smtClean="0"/>
              <a:t> </a:t>
            </a:r>
            <a:r>
              <a:rPr lang="ru-RU" sz="2000" dirty="0" err="1"/>
              <a:t>першого</a:t>
            </a:r>
            <a:r>
              <a:rPr lang="ru-RU" sz="2000" dirty="0"/>
              <a:t> бренду </a:t>
            </a:r>
            <a:endParaRPr lang="ru-RU" sz="2000" dirty="0" smtClean="0"/>
          </a:p>
          <a:p>
            <a:r>
              <a:rPr lang="ru-RU" sz="2000" dirty="0" err="1" smtClean="0"/>
              <a:t>під</a:t>
            </a:r>
            <a:r>
              <a:rPr lang="ru-RU" sz="2000" dirty="0" smtClean="0"/>
              <a:t> </a:t>
            </a:r>
            <a:r>
              <a:rPr lang="ru-RU" sz="2000" dirty="0" err="1"/>
              <a:t>девізом</a:t>
            </a:r>
            <a:r>
              <a:rPr lang="ru-RU" sz="2000" dirty="0"/>
              <a:t> «99,44% </a:t>
            </a:r>
            <a:r>
              <a:rPr lang="ru-RU" sz="2000" dirty="0" err="1"/>
              <a:t>чистоти</a:t>
            </a:r>
            <a:r>
              <a:rPr lang="ru-RU" sz="2000" dirty="0"/>
              <a:t>».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6470" y="2782389"/>
            <a:ext cx="7245529" cy="40756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462" y="4007722"/>
            <a:ext cx="3688569" cy="280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555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023" y="63281"/>
            <a:ext cx="11472051" cy="669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618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12" y="4052947"/>
            <a:ext cx="8035471" cy="20754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9724" y="4052947"/>
            <a:ext cx="4832276" cy="20754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12" y="0"/>
            <a:ext cx="12167687" cy="405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2795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6832" y="480059"/>
            <a:ext cx="5715000" cy="5715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91737" y="578209"/>
            <a:ext cx="5650775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Девід</a:t>
            </a:r>
            <a:r>
              <a:rPr lang="ru-RU" sz="2400" dirty="0"/>
              <a:t> </a:t>
            </a:r>
            <a:r>
              <a:rPr lang="ru-RU" sz="2400" dirty="0" err="1"/>
              <a:t>Огілві</a:t>
            </a:r>
            <a:r>
              <a:rPr lang="ru-RU" sz="2400" dirty="0"/>
              <a:t> </a:t>
            </a:r>
            <a:r>
              <a:rPr lang="ru-RU" sz="2400" dirty="0" smtClean="0"/>
              <a:t>(</a:t>
            </a:r>
            <a:r>
              <a:rPr lang="ru-RU" sz="2400" dirty="0" err="1" smtClean="0"/>
              <a:t>рекламіст</a:t>
            </a:r>
            <a:r>
              <a:rPr lang="ru-RU" sz="2400" dirty="0" smtClean="0"/>
              <a:t>, </a:t>
            </a:r>
            <a:r>
              <a:rPr lang="ru-RU" sz="2400" dirty="0" err="1"/>
              <a:t>засновник</a:t>
            </a:r>
            <a:r>
              <a:rPr lang="ru-RU" sz="2400" dirty="0"/>
              <a:t> </a:t>
            </a:r>
            <a:r>
              <a:rPr lang="ru-RU" sz="2400" dirty="0" err="1"/>
              <a:t>рекламних</a:t>
            </a:r>
            <a:r>
              <a:rPr lang="ru-RU" sz="2400" dirty="0"/>
              <a:t> агентств «</a:t>
            </a:r>
            <a:r>
              <a:rPr lang="en-US" sz="2400" dirty="0"/>
              <a:t>Ogilvy &amp; Mather», «</a:t>
            </a:r>
            <a:r>
              <a:rPr lang="en-US" sz="2400" dirty="0" err="1"/>
              <a:t>Ógilvy</a:t>
            </a:r>
            <a:r>
              <a:rPr lang="en-US" sz="2400" dirty="0"/>
              <a:t> </a:t>
            </a:r>
            <a:r>
              <a:rPr lang="en-US" sz="2400" dirty="0" smtClean="0"/>
              <a:t>PR</a:t>
            </a:r>
            <a:r>
              <a:rPr lang="uk-UA" sz="2400" dirty="0" smtClean="0"/>
              <a:t>»,</a:t>
            </a:r>
            <a:r>
              <a:rPr lang="en-US" sz="2400" dirty="0" smtClean="0"/>
              <a:t> </a:t>
            </a:r>
            <a:r>
              <a:rPr lang="ru-RU" sz="2400" dirty="0" smtClean="0"/>
              <a:t>«</a:t>
            </a:r>
            <a:r>
              <a:rPr lang="ru-RU" sz="2400" dirty="0" err="1" smtClean="0"/>
              <a:t>батько</a:t>
            </a:r>
            <a:r>
              <a:rPr lang="ru-RU" sz="2400" dirty="0" smtClean="0"/>
              <a:t> </a:t>
            </a:r>
            <a:r>
              <a:rPr lang="ru-RU" sz="2400" dirty="0" err="1"/>
              <a:t>реклами</a:t>
            </a:r>
            <a:r>
              <a:rPr lang="ru-RU" sz="2400" dirty="0" smtClean="0"/>
              <a:t>»)</a:t>
            </a:r>
            <a:r>
              <a:rPr lang="ru-RU" sz="2400" dirty="0"/>
              <a:t> </a:t>
            </a:r>
            <a:r>
              <a:rPr lang="ru-RU" sz="2400" dirty="0" err="1" smtClean="0"/>
              <a:t>надав</a:t>
            </a:r>
            <a:r>
              <a:rPr lang="ru-RU" sz="2400" dirty="0" smtClean="0"/>
              <a:t> </a:t>
            </a:r>
            <a:r>
              <a:rPr lang="ru-RU" sz="2400" dirty="0" err="1"/>
              <a:t>таке</a:t>
            </a:r>
            <a:r>
              <a:rPr lang="ru-RU" sz="2400" dirty="0"/>
              <a:t> </a:t>
            </a:r>
            <a:r>
              <a:rPr lang="ru-RU" sz="2400" dirty="0" err="1"/>
              <a:t>визначення</a:t>
            </a:r>
            <a:r>
              <a:rPr lang="ru-RU" sz="2400" dirty="0"/>
              <a:t> бренду: </a:t>
            </a:r>
            <a:endParaRPr lang="ru-RU" sz="2400" dirty="0" smtClean="0"/>
          </a:p>
          <a:p>
            <a:r>
              <a:rPr lang="ru-RU" sz="2400" b="1" dirty="0" smtClean="0"/>
              <a:t>Бренд</a:t>
            </a:r>
            <a:r>
              <a:rPr lang="ru-RU" sz="2400" dirty="0" smtClean="0"/>
              <a:t> - </a:t>
            </a:r>
            <a:r>
              <a:rPr lang="ru-RU" sz="2400" dirty="0"/>
              <a:t>сума </a:t>
            </a:r>
            <a:r>
              <a:rPr lang="ru-RU" sz="2400" dirty="0" err="1"/>
              <a:t>властивостей</a:t>
            </a:r>
            <a:r>
              <a:rPr lang="ru-RU" sz="2400" dirty="0"/>
              <a:t> продукту, а </a:t>
            </a:r>
            <a:r>
              <a:rPr lang="ru-RU" sz="2400" dirty="0" err="1"/>
              <a:t>саме</a:t>
            </a:r>
            <a:r>
              <a:rPr lang="ru-RU" sz="2400" dirty="0"/>
              <a:t> </a:t>
            </a:r>
            <a:r>
              <a:rPr lang="ru-RU" sz="2400" dirty="0" err="1"/>
              <a:t>його</a:t>
            </a:r>
            <a:r>
              <a:rPr lang="ru-RU" sz="2400" dirty="0"/>
              <a:t> </a:t>
            </a:r>
            <a:r>
              <a:rPr lang="ru-RU" sz="2400" dirty="0" err="1"/>
              <a:t>імені</a:t>
            </a:r>
            <a:r>
              <a:rPr lang="ru-RU" sz="2400" dirty="0"/>
              <a:t>, упаковки і </a:t>
            </a:r>
            <a:r>
              <a:rPr lang="ru-RU" sz="2400" dirty="0" err="1"/>
              <a:t>ціни</a:t>
            </a:r>
            <a:r>
              <a:rPr lang="ru-RU" sz="2400" dirty="0"/>
              <a:t>, </a:t>
            </a:r>
            <a:r>
              <a:rPr lang="ru-RU" sz="2400" dirty="0" err="1"/>
              <a:t>його</a:t>
            </a:r>
            <a:r>
              <a:rPr lang="ru-RU" sz="2400" dirty="0"/>
              <a:t> </a:t>
            </a:r>
            <a:r>
              <a:rPr lang="ru-RU" sz="2400" dirty="0" err="1"/>
              <a:t>історії</a:t>
            </a:r>
            <a:r>
              <a:rPr lang="ru-RU" sz="2400" dirty="0"/>
              <a:t>, </a:t>
            </a:r>
            <a:r>
              <a:rPr lang="ru-RU" sz="2400" dirty="0" err="1"/>
              <a:t>репутації</a:t>
            </a:r>
            <a:r>
              <a:rPr lang="ru-RU" sz="2400" dirty="0"/>
              <a:t> </a:t>
            </a:r>
            <a:r>
              <a:rPr lang="ru-RU" sz="2400" dirty="0" smtClean="0"/>
              <a:t>та </a:t>
            </a:r>
            <a:r>
              <a:rPr lang="ru-RU" sz="2400" dirty="0"/>
              <a:t>способу </a:t>
            </a:r>
            <a:r>
              <a:rPr lang="ru-RU" sz="2400" dirty="0" err="1"/>
              <a:t>рекламування</a:t>
            </a:r>
            <a:r>
              <a:rPr lang="ru-RU" sz="2400" dirty="0"/>
              <a:t>. Бренд є </a:t>
            </a:r>
            <a:r>
              <a:rPr lang="ru-RU" sz="2400" dirty="0" err="1"/>
              <a:t>також</a:t>
            </a:r>
            <a:r>
              <a:rPr lang="ru-RU" sz="2400" dirty="0"/>
              <a:t> </a:t>
            </a:r>
            <a:r>
              <a:rPr lang="ru-RU" sz="2400" dirty="0" err="1"/>
              <a:t>поєднанням</a:t>
            </a:r>
            <a:r>
              <a:rPr lang="ru-RU" sz="2400" dirty="0"/>
              <a:t> </a:t>
            </a:r>
            <a:r>
              <a:rPr lang="ru-RU" sz="2400" dirty="0" err="1"/>
              <a:t>вражень</a:t>
            </a:r>
            <a:r>
              <a:rPr lang="ru-RU" sz="2400" dirty="0"/>
              <a:t>, </a:t>
            </a:r>
            <a:r>
              <a:rPr lang="ru-RU" sz="2400" dirty="0" err="1"/>
              <a:t>які</a:t>
            </a:r>
            <a:r>
              <a:rPr lang="ru-RU" sz="2400" dirty="0"/>
              <a:t> </a:t>
            </a:r>
            <a:r>
              <a:rPr lang="ru-RU" sz="2400" dirty="0" err="1" smtClean="0"/>
              <a:t>впливають</a:t>
            </a:r>
            <a:r>
              <a:rPr lang="ru-RU" sz="2400" dirty="0" smtClean="0"/>
              <a:t> </a:t>
            </a:r>
            <a:r>
              <a:rPr lang="ru-RU" sz="2400" dirty="0"/>
              <a:t>на </a:t>
            </a:r>
            <a:r>
              <a:rPr lang="ru-RU" sz="2400" dirty="0" err="1"/>
              <a:t>споживачів</a:t>
            </a:r>
            <a:r>
              <a:rPr lang="ru-RU" sz="2400" dirty="0"/>
              <a:t>, і </a:t>
            </a:r>
            <a:r>
              <a:rPr lang="ru-RU" sz="2400" dirty="0" smtClean="0"/>
              <a:t>результату </a:t>
            </a:r>
            <a:r>
              <a:rPr lang="ru-RU" sz="2400" dirty="0" err="1"/>
              <a:t>їх</a:t>
            </a:r>
            <a:r>
              <a:rPr lang="ru-RU" sz="2400" dirty="0"/>
              <a:t> </a:t>
            </a:r>
            <a:r>
              <a:rPr lang="ru-RU" sz="2400" dirty="0" err="1"/>
              <a:t>досвіду</a:t>
            </a:r>
            <a:r>
              <a:rPr lang="ru-RU" sz="2400" dirty="0"/>
              <a:t> у </a:t>
            </a:r>
            <a:r>
              <a:rPr lang="ru-RU" sz="2400" dirty="0" err="1"/>
              <a:t>використанні</a:t>
            </a:r>
            <a:r>
              <a:rPr lang="ru-RU" sz="2400" dirty="0"/>
              <a:t> бренду. </a:t>
            </a:r>
            <a:r>
              <a:rPr lang="ru-RU" sz="2400" dirty="0" err="1"/>
              <a:t>Більшість</a:t>
            </a:r>
            <a:r>
              <a:rPr lang="ru-RU" sz="2400" dirty="0"/>
              <a:t> </a:t>
            </a:r>
            <a:r>
              <a:rPr lang="ru-RU" sz="2400" dirty="0" err="1"/>
              <a:t>визначень</a:t>
            </a:r>
            <a:r>
              <a:rPr lang="ru-RU" sz="2400" dirty="0"/>
              <a:t> бренду, </a:t>
            </a:r>
            <a:r>
              <a:rPr lang="ru-RU" sz="2400" dirty="0" err="1"/>
              <a:t>об'єднує</a:t>
            </a:r>
            <a:r>
              <a:rPr lang="ru-RU" sz="2400" dirty="0"/>
              <a:t> </a:t>
            </a:r>
            <a:r>
              <a:rPr lang="ru-RU" sz="2400" dirty="0" err="1"/>
              <a:t>така</a:t>
            </a:r>
            <a:r>
              <a:rPr lang="ru-RU" sz="2400" dirty="0"/>
              <a:t> </a:t>
            </a:r>
            <a:r>
              <a:rPr lang="ru-RU" sz="2400" dirty="0" err="1"/>
              <a:t>принципова</a:t>
            </a:r>
            <a:r>
              <a:rPr lang="ru-RU" sz="2400" dirty="0"/>
              <a:t> характеристика, як </a:t>
            </a:r>
            <a:r>
              <a:rPr lang="ru-RU" sz="2400" dirty="0" err="1"/>
              <a:t>спроба</a:t>
            </a:r>
            <a:r>
              <a:rPr lang="ru-RU" sz="2400" dirty="0"/>
              <a:t> </a:t>
            </a:r>
            <a:r>
              <a:rPr lang="ru-RU" sz="2400" dirty="0" err="1"/>
              <a:t>описати</a:t>
            </a:r>
            <a:r>
              <a:rPr lang="ru-RU" sz="2400" dirty="0"/>
              <a:t> сферу </a:t>
            </a:r>
            <a:r>
              <a:rPr lang="ru-RU" sz="2400" dirty="0" err="1"/>
              <a:t>почуттів</a:t>
            </a:r>
            <a:r>
              <a:rPr lang="ru-RU" sz="2400" dirty="0"/>
              <a:t> і </a:t>
            </a:r>
            <a:r>
              <a:rPr lang="ru-RU" sz="2400" dirty="0" err="1"/>
              <a:t>споживчих</a:t>
            </a:r>
            <a:r>
              <a:rPr lang="ru-RU" sz="2400" dirty="0"/>
              <a:t> </a:t>
            </a:r>
            <a:r>
              <a:rPr lang="ru-RU" sz="2400" dirty="0" err="1"/>
              <a:t>переваг</a:t>
            </a:r>
            <a:r>
              <a:rPr lang="ru-RU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6866301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Custom 12">
      <a:dk1>
        <a:sysClr val="windowText" lastClr="000000"/>
      </a:dk1>
      <a:lt1>
        <a:sysClr val="window" lastClr="FFFFFF"/>
      </a:lt1>
      <a:dk2>
        <a:srgbClr val="323232"/>
      </a:dk2>
      <a:lt2>
        <a:srgbClr val="FFFFFF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45264495" id="{965DC929-304E-4B79-AC2B-A1EE7B0B1177}" vid="{1A366663-5ED6-4250-A756-FDDA90DE9488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Анимированный заголовок на фоне абстрактных фигур</Template>
  <TotalTime>0</TotalTime>
  <Words>694</Words>
  <Application>Microsoft Office PowerPoint</Application>
  <PresentationFormat>Широкоэкранный</PresentationFormat>
  <Paragraphs>52</Paragraphs>
  <Slides>20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3" baseType="lpstr">
      <vt:lpstr>Arial</vt:lpstr>
      <vt:lpstr>Calibri</vt:lpstr>
      <vt:lpstr>Тема Office</vt:lpstr>
      <vt:lpstr>Презентация PowerPoint</vt:lpstr>
      <vt:lpstr>Термін «бренд» прийшов у професійну сферу з давньонорвезької мови. Вікінги використовували слово «ЬгапсЬ &amp; ш» для позначення клейма, яким позначали власність на худобу і домашню власність.</vt:lpstr>
      <vt:lpstr>Презентация PowerPoint</vt:lpstr>
      <vt:lpstr>Знаки на порцелянових виробах  у Німеччині </vt:lpstr>
      <vt:lpstr>Згодом розвинулася  концепція «відмінності», яка заклала основу для технології створення фірмових товарів - брендингу.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Бренд характеризується 4ма рівнями якості:</vt:lpstr>
      <vt:lpstr>Презентация PowerPoint</vt:lpstr>
      <vt:lpstr>Презентация PowerPoint</vt:lpstr>
      <vt:lpstr>Презентация PowerPoint</vt:lpstr>
      <vt:lpstr>Презентация PowerPoint</vt:lpstr>
      <vt:lpstr>Класифікація брендів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2021-09-13T16:28:52Z</dcterms:created>
  <dcterms:modified xsi:type="dcterms:W3CDTF">2021-09-22T13:40:59Z</dcterms:modified>
  <cp:category/>
</cp:coreProperties>
</file>