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24" autoAdjust="0"/>
  </p:normalViewPr>
  <p:slideViewPr>
    <p:cSldViewPr>
      <p:cViewPr varScale="1">
        <p:scale>
          <a:sx n="37" d="100"/>
          <a:sy n="37" d="100"/>
        </p:scale>
        <p:origin x="149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404664"/>
            <a:ext cx="6172200" cy="1894362"/>
          </a:xfrm>
        </p:spPr>
        <p:txBody>
          <a:bodyPr/>
          <a:lstStyle/>
          <a:p>
            <a:r>
              <a:rPr lang="uk-UA" dirty="0"/>
              <a:t>Сутність та необхідність управління ризиком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5157192"/>
            <a:ext cx="3939952" cy="1371600"/>
          </a:xfrm>
        </p:spPr>
        <p:txBody>
          <a:bodyPr/>
          <a:lstStyle/>
          <a:p>
            <a:r>
              <a:rPr lang="ru-RU" dirty="0"/>
              <a:t>П</a:t>
            </a:r>
            <a:r>
              <a:rPr lang="uk-UA" dirty="0" err="1"/>
              <a:t>ідготувала</a:t>
            </a:r>
            <a:r>
              <a:rPr lang="uk-UA" dirty="0"/>
              <a:t> </a:t>
            </a:r>
            <a:r>
              <a:rPr lang="ru-RU" dirty="0"/>
              <a:t>:</a:t>
            </a:r>
          </a:p>
          <a:p>
            <a:r>
              <a:rPr lang="uk-UA" dirty="0"/>
              <a:t>Студентка групи 6.0726-1</a:t>
            </a:r>
          </a:p>
          <a:p>
            <a:r>
              <a:rPr lang="uk-UA" dirty="0" err="1"/>
              <a:t>Арзуманян</a:t>
            </a:r>
            <a:r>
              <a:rPr lang="uk-UA" dirty="0"/>
              <a:t> Валерія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uk-UA" sz="1800" dirty="0"/>
              <a:t> </a:t>
            </a:r>
            <a:r>
              <a:rPr lang="uk-UA" sz="1800" dirty="0">
                <a:solidFill>
                  <a:schemeClr val="tx1"/>
                </a:solidFill>
              </a:rPr>
              <a:t>Схема 4.  </a:t>
            </a:r>
            <a:r>
              <a:rPr lang="ru-RU" sz="1800" i="1" dirty="0" err="1">
                <a:solidFill>
                  <a:schemeClr val="tx1"/>
                </a:solidFill>
              </a:rPr>
              <a:t>Можливі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цілі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задачі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розробки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програми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управління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ризиками</a:t>
            </a:r>
            <a:r>
              <a:rPr lang="ru-RU" sz="1800" i="1" dirty="0">
                <a:solidFill>
                  <a:schemeClr val="tx1"/>
                </a:solidFill>
              </a:rPr>
              <a:t> (ПУР)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 descr="Можливі цілі і задачі розробки програми управління ризиками (ПУР)"/>
          <p:cNvPicPr>
            <a:picLocks noGrp="1"/>
          </p:cNvPicPr>
          <p:nvPr>
            <p:ph sz="quarter" idx="1"/>
          </p:nvPr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128792" cy="4509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04056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1. </a:t>
            </a: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Можливі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варіанти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правил </a:t>
            </a: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управління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обумовлені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стратегією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підприємства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при </a:t>
            </a:r>
            <a:r>
              <a:rPr lang="ru-RU" sz="1800" i="1" cap="none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розробці</a:t>
            </a:r>
            <a:r>
              <a:rPr lang="ru-RU" sz="1800" i="1" cap="none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ПУР</a:t>
            </a:r>
            <a:endParaRPr lang="ru-RU" sz="1800" cap="non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908720"/>
          <a:ext cx="7776864" cy="5797575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761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Варіант стратегії підприємства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Можливі правила управління ризиками, що обумовлені обраним варіантом стратегії управління підприємства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90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806">
                <a:tc rowSpan="4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Освоєння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нової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ринкової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ніші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Готовність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самостійного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покриття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великих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збитків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Передача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частини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обумовлених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освоєнням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ринкової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ніші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Передача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всіх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що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обумовлені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освоєнням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ринкової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ніші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Відмовлення від освоєння нової ринкової ніші при визначеному розмірі збитків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709"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Збереження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 ринку стійкого фінансового положення підприємства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Передача частини ризиків, що можуть негативно вплинути на фінансову стійкість підприємства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5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Передача всіх ризиків, що можуть негативно вплинути на фінансову стійкість підприємства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7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Відмовлення від видів діяльності підприємства, що можуть негативно вплинути на фінансову стійкість підприємства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90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Інше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Інше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Autofit/>
          </a:bodyPr>
          <a:lstStyle/>
          <a:p>
            <a:r>
              <a:rPr lang="ru-RU" sz="1800" i="1" dirty="0" err="1">
                <a:solidFill>
                  <a:schemeClr val="tx1"/>
                </a:solidFill>
              </a:rPr>
              <a:t>Таблиця</a:t>
            </a:r>
            <a:r>
              <a:rPr lang="ru-RU" sz="1800" i="1" dirty="0">
                <a:solidFill>
                  <a:schemeClr val="tx1"/>
                </a:solidFill>
              </a:rPr>
              <a:t> 2. Правила, </a:t>
            </a:r>
            <a:r>
              <a:rPr lang="ru-RU" sz="1800" i="1" dirty="0" err="1">
                <a:solidFill>
                  <a:schemeClr val="tx1"/>
                </a:solidFill>
              </a:rPr>
              <a:t>що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враховуються</a:t>
            </a:r>
            <a:r>
              <a:rPr lang="ru-RU" sz="1800" i="1" dirty="0">
                <a:solidFill>
                  <a:schemeClr val="tx1"/>
                </a:solidFill>
              </a:rPr>
              <a:t> менеджерами при </a:t>
            </a:r>
            <a:r>
              <a:rPr lang="ru-RU" sz="1800" i="1" dirty="0" err="1">
                <a:solidFill>
                  <a:schemeClr val="tx1"/>
                </a:solidFill>
              </a:rPr>
              <a:t>розробці</a:t>
            </a:r>
            <a:r>
              <a:rPr lang="ru-RU" sz="1800" i="1" dirty="0">
                <a:solidFill>
                  <a:schemeClr val="tx1"/>
                </a:solidFill>
              </a:rPr>
              <a:t> ПУР</a:t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1268761"/>
          <a:ext cx="8136904" cy="5293608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47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Можливі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принципи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розробки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ПУР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Примітки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59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Принцип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урахування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в ПУР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певного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виду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При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складанні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конкретної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програми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цей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принцип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повинний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бути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погоджений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з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керівництвом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підприємства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у першу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чергу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з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її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фінансовим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керівництвом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2.Варіанти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урахування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у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програмі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ризик-менеджменту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659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Принцип узгодження з керівниками підприємства рішень, що прийняті менеджером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Рішення, що вимагають узгодження з керівництвом підприємства, повинні бути виділені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Деякі рішення повинні також узгоджуватися з фахівцями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63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Принцип періодичного чи моніторингового перегляду ПУР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31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Реалізація правил при розробці ПУР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>
              <a:buNone/>
            </a:pPr>
            <a:r>
              <a:rPr lang="ru-RU" i="1" dirty="0"/>
              <a:t>    Для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наведених</a:t>
            </a:r>
            <a:r>
              <a:rPr lang="ru-RU" i="1" dirty="0"/>
              <a:t> в </a:t>
            </a:r>
            <a:r>
              <a:rPr lang="ru-RU" i="1" dirty="0" err="1"/>
              <a:t>таблиці</a:t>
            </a:r>
            <a:r>
              <a:rPr lang="ru-RU" i="1" dirty="0"/>
              <a:t> 2 правил </a:t>
            </a:r>
            <a:r>
              <a:rPr lang="ru-RU" i="1" dirty="0" err="1"/>
              <a:t>необхідно</a:t>
            </a:r>
            <a:r>
              <a:rPr lang="ru-RU" i="1" dirty="0"/>
              <a:t> </a:t>
            </a:r>
            <a:r>
              <a:rPr lang="ru-RU" i="1" dirty="0" err="1"/>
              <a:t>дотримуватися</a:t>
            </a:r>
            <a:r>
              <a:rPr lang="ru-RU" i="1" dirty="0"/>
              <a:t> </a:t>
            </a:r>
            <a:r>
              <a:rPr lang="ru-RU" i="1" dirty="0" err="1"/>
              <a:t>певного</a:t>
            </a:r>
            <a:r>
              <a:rPr lang="ru-RU" i="1" dirty="0"/>
              <a:t> алгоритму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реалізації</a:t>
            </a:r>
            <a:r>
              <a:rPr lang="ru-RU" i="1" dirty="0"/>
              <a:t>. При </a:t>
            </a:r>
            <a:r>
              <a:rPr lang="ru-RU" i="1" dirty="0" err="1"/>
              <a:t>цьому</a:t>
            </a:r>
            <a:r>
              <a:rPr lang="ru-RU" i="1" dirty="0"/>
              <a:t> </a:t>
            </a:r>
            <a:r>
              <a:rPr lang="ru-RU" i="1" dirty="0" err="1"/>
              <a:t>слід</a:t>
            </a:r>
            <a:r>
              <a:rPr lang="ru-RU" i="1" dirty="0"/>
              <a:t> </a:t>
            </a:r>
            <a:r>
              <a:rPr lang="ru-RU" i="1" dirty="0" err="1"/>
              <a:t>зауважити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кожний</a:t>
            </a:r>
            <a:r>
              <a:rPr lang="ru-RU" i="1" dirty="0"/>
              <a:t> менеджер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/>
              <a:t>свій</a:t>
            </a:r>
            <a:r>
              <a:rPr lang="ru-RU" i="1" dirty="0"/>
              <a:t> </a:t>
            </a:r>
            <a:r>
              <a:rPr lang="ru-RU" i="1" dirty="0" err="1"/>
              <a:t>вибір</a:t>
            </a:r>
            <a:r>
              <a:rPr lang="ru-RU" i="1" dirty="0"/>
              <a:t> процедур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концентрації</a:t>
            </a:r>
            <a:r>
              <a:rPr lang="ru-RU" i="1" dirty="0"/>
              <a:t> правил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ризиками</a:t>
            </a:r>
            <a:r>
              <a:rPr lang="ru-RU" i="1" dirty="0"/>
              <a:t>. Приклад такого алгоритму наведено на </a:t>
            </a:r>
            <a:r>
              <a:rPr lang="ru-RU" i="1" dirty="0" err="1"/>
              <a:t>наступній</a:t>
            </a:r>
            <a:r>
              <a:rPr lang="ru-RU" i="1" dirty="0"/>
              <a:t> </a:t>
            </a:r>
            <a:r>
              <a:rPr lang="ru-RU" i="1" dirty="0" err="1"/>
              <a:t>схемі</a:t>
            </a:r>
            <a:r>
              <a:rPr lang="ru-RU" i="1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395592" cy="1008112"/>
          </a:xfrm>
        </p:spPr>
        <p:txBody>
          <a:bodyPr>
            <a:normAutofit fontScale="90000"/>
          </a:bodyPr>
          <a:lstStyle/>
          <a:p>
            <a:r>
              <a:rPr lang="uk-UA" sz="1800" dirty="0">
                <a:solidFill>
                  <a:schemeClr val="tx1"/>
                </a:solidFill>
              </a:rPr>
              <a:t>Схема 5  </a:t>
            </a:r>
            <a:r>
              <a:rPr lang="ru-RU" sz="1800" i="1" dirty="0">
                <a:solidFill>
                  <a:schemeClr val="tx1"/>
                </a:solidFill>
              </a:rPr>
              <a:t>- Алгоритм </a:t>
            </a:r>
            <a:r>
              <a:rPr lang="ru-RU" sz="1800" i="1" dirty="0" err="1">
                <a:solidFill>
                  <a:schemeClr val="tx1"/>
                </a:solidFill>
              </a:rPr>
              <a:t>реалізації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процедури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вибору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концентрації</a:t>
            </a:r>
            <a:r>
              <a:rPr lang="ru-RU" sz="1800" i="1" dirty="0">
                <a:solidFill>
                  <a:schemeClr val="tx1"/>
                </a:solidFill>
              </a:rPr>
              <a:t> правил </a:t>
            </a:r>
            <a:r>
              <a:rPr lang="ru-RU" sz="1800" i="1" dirty="0" err="1">
                <a:solidFill>
                  <a:schemeClr val="tx1"/>
                </a:solidFill>
              </a:rPr>
              <a:t>управління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ризиками</a:t>
            </a:r>
            <a:r>
              <a:rPr lang="ru-RU" sz="1800" i="1" dirty="0">
                <a:solidFill>
                  <a:schemeClr val="tx1"/>
                </a:solidFill>
              </a:rPr>
              <a:t>, </a:t>
            </a:r>
            <a:r>
              <a:rPr lang="ru-RU" sz="1800" i="1" dirty="0" err="1">
                <a:solidFill>
                  <a:schemeClr val="tx1"/>
                </a:solidFill>
              </a:rPr>
              <a:t>що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враховуються</a:t>
            </a:r>
            <a:r>
              <a:rPr lang="ru-RU" sz="1800" i="1" dirty="0">
                <a:solidFill>
                  <a:schemeClr val="tx1"/>
                </a:solidFill>
              </a:rPr>
              <a:t> при </a:t>
            </a:r>
            <a:r>
              <a:rPr lang="ru-RU" sz="1800" i="1" dirty="0" err="1">
                <a:solidFill>
                  <a:schemeClr val="tx1"/>
                </a:solidFill>
              </a:rPr>
              <a:t>розробці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і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перегляді</a:t>
            </a:r>
            <a:r>
              <a:rPr lang="ru-RU" sz="1800" i="1" dirty="0">
                <a:solidFill>
                  <a:schemeClr val="tx1"/>
                </a:solidFill>
              </a:rPr>
              <a:t> ПУР</a:t>
            </a:r>
            <a:br>
              <a:rPr lang="ru-RU" sz="1800" dirty="0"/>
            </a:b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Алгоритм реалізації процедури вибору і концентрації правил управління ризиками, що враховуються при розробці і перегляді ПУР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344816" cy="54726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 flipH="1">
            <a:off x="7924800" y="5805264"/>
            <a:ext cx="895672" cy="668688"/>
          </a:xfrm>
        </p:spPr>
        <p:txBody>
          <a:bodyPr/>
          <a:lstStyle/>
          <a:p>
            <a:pPr>
              <a:buNone/>
            </a:pPr>
            <a:r>
              <a:rPr lang="uk-UA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>
                <a:solidFill>
                  <a:schemeClr val="tx1"/>
                </a:solidFill>
              </a:rPr>
              <a:t>Інформація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щодо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використанню</a:t>
            </a:r>
            <a:r>
              <a:rPr lang="ru-RU" i="1" dirty="0">
                <a:solidFill>
                  <a:schemeClr val="tx1"/>
                </a:solidFill>
              </a:rPr>
              <a:t> процедур </a:t>
            </a:r>
            <a:r>
              <a:rPr lang="ru-RU" i="1" dirty="0" err="1">
                <a:solidFill>
                  <a:schemeClr val="tx1"/>
                </a:solidFill>
              </a:rPr>
              <a:t>управління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ризиками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У </a:t>
            </a:r>
            <a:r>
              <a:rPr lang="ru-RU" i="1" dirty="0" err="1"/>
              <a:t>даному</a:t>
            </a:r>
            <a:r>
              <a:rPr lang="ru-RU" i="1" dirty="0"/>
              <a:t> </a:t>
            </a:r>
            <a:r>
              <a:rPr lang="ru-RU" i="1" dirty="0" err="1"/>
              <a:t>розділі</a:t>
            </a:r>
            <a:r>
              <a:rPr lang="ru-RU" i="1" dirty="0"/>
              <a:t> представлена </a:t>
            </a:r>
            <a:r>
              <a:rPr lang="ru-RU" i="1" dirty="0" err="1"/>
              <a:t>довідкова</a:t>
            </a:r>
            <a:r>
              <a:rPr lang="ru-RU" i="1" dirty="0"/>
              <a:t> </a:t>
            </a:r>
            <a:r>
              <a:rPr lang="ru-RU" i="1" dirty="0" err="1"/>
              <a:t>інформація</a:t>
            </a:r>
            <a:r>
              <a:rPr lang="ru-RU" i="1" dirty="0"/>
              <a:t>, </a:t>
            </a:r>
            <a:r>
              <a:rPr lang="ru-RU" i="1" dirty="0" err="1"/>
              <a:t>використання</a:t>
            </a:r>
            <a:r>
              <a:rPr lang="ru-RU" i="1" dirty="0"/>
              <a:t> </a:t>
            </a:r>
            <a:r>
              <a:rPr lang="ru-RU" i="1" dirty="0" err="1"/>
              <a:t>якої</a:t>
            </a:r>
            <a:r>
              <a:rPr lang="ru-RU" i="1" dirty="0"/>
              <a:t> дозволить менеджеру </a:t>
            </a:r>
            <a:r>
              <a:rPr lang="ru-RU" i="1" dirty="0" err="1"/>
              <a:t>уточнити</a:t>
            </a:r>
            <a:r>
              <a:rPr lang="ru-RU" i="1" dirty="0"/>
              <a:t> </a:t>
            </a:r>
            <a:r>
              <a:rPr lang="ru-RU" i="1" dirty="0" err="1"/>
              <a:t>стратегію</a:t>
            </a:r>
            <a:r>
              <a:rPr lang="ru-RU" i="1" dirty="0"/>
              <a:t> </a:t>
            </a:r>
            <a:r>
              <a:rPr lang="ru-RU" i="1" dirty="0" err="1"/>
              <a:t>підприємства</a:t>
            </a:r>
            <a:r>
              <a:rPr lang="ru-RU" i="1" dirty="0"/>
              <a:t> по </a:t>
            </a:r>
            <a:r>
              <a:rPr lang="ru-RU" i="1" dirty="0" err="1"/>
              <a:t>управлінню</a:t>
            </a:r>
            <a:r>
              <a:rPr lang="ru-RU" i="1" dirty="0"/>
              <a:t> </a:t>
            </a:r>
            <a:r>
              <a:rPr lang="ru-RU" i="1" dirty="0" err="1"/>
              <a:t>ризиками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застосуванню</a:t>
            </a:r>
            <a:r>
              <a:rPr lang="ru-RU" i="1" dirty="0"/>
              <a:t> процедур </a:t>
            </a:r>
            <a:r>
              <a:rPr lang="ru-RU" i="1" dirty="0" err="1"/>
              <a:t>управління</a:t>
            </a:r>
            <a:r>
              <a:rPr lang="ru-RU" i="1" dirty="0"/>
              <a:t> ними.</a:t>
            </a:r>
            <a:endParaRPr lang="ru-RU" dirty="0"/>
          </a:p>
          <a:p>
            <a:r>
              <a:rPr lang="ru-RU" i="1" dirty="0" err="1"/>
              <a:t>Насамперед</a:t>
            </a:r>
            <a:r>
              <a:rPr lang="ru-RU" i="1" dirty="0"/>
              <a:t>, тут приведена </a:t>
            </a:r>
            <a:r>
              <a:rPr lang="ru-RU" i="1" dirty="0" err="1"/>
              <a:t>довідкова</a:t>
            </a:r>
            <a:r>
              <a:rPr lang="ru-RU" i="1" dirty="0"/>
              <a:t> </a:t>
            </a:r>
            <a:r>
              <a:rPr lang="ru-RU" i="1" dirty="0" err="1"/>
              <a:t>інформація</a:t>
            </a:r>
            <a:r>
              <a:rPr lang="ru-RU" i="1" dirty="0"/>
              <a:t>, яка </a:t>
            </a:r>
            <a:r>
              <a:rPr lang="ru-RU" i="1" dirty="0" err="1"/>
              <a:t>необхідна</a:t>
            </a:r>
            <a:r>
              <a:rPr lang="ru-RU" i="1" dirty="0"/>
              <a:t> для </a:t>
            </a:r>
            <a:r>
              <a:rPr lang="ru-RU" i="1" dirty="0" err="1"/>
              <a:t>розрахунку</a:t>
            </a:r>
            <a:r>
              <a:rPr lang="ru-RU" i="1" dirty="0"/>
              <a:t> </a:t>
            </a:r>
            <a:r>
              <a:rPr lang="ru-RU" i="1" dirty="0" err="1"/>
              <a:t>коефіцієнтів</a:t>
            </a:r>
            <a:r>
              <a:rPr lang="ru-RU" i="1" dirty="0"/>
              <a:t> </a:t>
            </a:r>
            <a:r>
              <a:rPr lang="ru-RU" i="1" dirty="0" err="1"/>
              <a:t>фінансових</a:t>
            </a:r>
            <a:r>
              <a:rPr lang="ru-RU" i="1" dirty="0"/>
              <a:t> </a:t>
            </a:r>
            <a:r>
              <a:rPr lang="ru-RU" i="1" dirty="0" err="1"/>
              <a:t>можливостей</a:t>
            </a:r>
            <a:r>
              <a:rPr lang="ru-RU" i="1" dirty="0"/>
              <a:t> </a:t>
            </a:r>
            <a:r>
              <a:rPr lang="ru-RU" i="1" dirty="0" err="1"/>
              <a:t>підприємства</a:t>
            </a:r>
            <a:r>
              <a:rPr lang="ru-RU" i="1" dirty="0"/>
              <a:t> по </a:t>
            </a:r>
            <a:r>
              <a:rPr lang="ru-RU" i="1" dirty="0" err="1"/>
              <a:t>покриттю</a:t>
            </a:r>
            <a:r>
              <a:rPr lang="ru-RU" i="1" dirty="0"/>
              <a:t> </a:t>
            </a:r>
            <a:r>
              <a:rPr lang="ru-RU" i="1" dirty="0" err="1"/>
              <a:t>найбільш</a:t>
            </a:r>
            <a:r>
              <a:rPr lang="ru-RU" i="1" dirty="0"/>
              <a:t> </a:t>
            </a:r>
            <a:r>
              <a:rPr lang="ru-RU" i="1" dirty="0" err="1"/>
              <a:t>ймовірного</a:t>
            </a:r>
            <a:r>
              <a:rPr lang="ru-RU" i="1" dirty="0"/>
              <a:t>, максимально </a:t>
            </a:r>
            <a:r>
              <a:rPr lang="ru-RU" i="1" dirty="0" err="1"/>
              <a:t>можливого</a:t>
            </a:r>
            <a:r>
              <a:rPr lang="ru-RU" i="1" dirty="0"/>
              <a:t> </a:t>
            </a:r>
            <a:r>
              <a:rPr lang="ru-RU" i="1" dirty="0" err="1"/>
              <a:t>й</a:t>
            </a:r>
            <a:r>
              <a:rPr lang="ru-RU" i="1" dirty="0"/>
              <a:t> </a:t>
            </a:r>
            <a:r>
              <a:rPr lang="ru-RU" i="1" dirty="0" err="1"/>
              <a:t>очікуваного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i="1" dirty="0" err="1"/>
              <a:t>втрат</a:t>
            </a:r>
            <a:r>
              <a:rPr lang="ru-RU" i="1" dirty="0"/>
              <a:t>: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uk-UA" sz="1800" dirty="0">
                <a:solidFill>
                  <a:schemeClr val="tx1"/>
                </a:solidFill>
              </a:rPr>
              <a:t>Формула № 1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 </a:t>
            </a:r>
            <a:endParaRPr lang="ru-RU" dirty="0"/>
          </a:p>
        </p:txBody>
      </p:sp>
      <p:pic>
        <p:nvPicPr>
          <p:cNvPr id="4" name="Рисунок 3" descr="http://westudents.com.ua/imag/econom/don_obgrish/image22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200800" cy="54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 Розробка і перегляд ПУР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На </a:t>
            </a:r>
            <a:r>
              <a:rPr lang="ru-RU" i="1" dirty="0" err="1"/>
              <a:t>етапі</a:t>
            </a:r>
            <a:r>
              <a:rPr lang="ru-RU" i="1" dirty="0"/>
              <a:t>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основної</a:t>
            </a:r>
            <a:r>
              <a:rPr lang="ru-RU" i="1" dirty="0"/>
              <a:t> </a:t>
            </a:r>
            <a:r>
              <a:rPr lang="ru-RU" i="1" dirty="0" err="1"/>
              <a:t>стадії</a:t>
            </a:r>
            <a:r>
              <a:rPr lang="ru-RU" i="1" dirty="0"/>
              <a:t> </a:t>
            </a:r>
            <a:r>
              <a:rPr lang="ru-RU" i="1" dirty="0" err="1"/>
              <a:t>розробки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перегляду ПУР </a:t>
            </a:r>
            <a:r>
              <a:rPr lang="ru-RU" i="1" dirty="0" err="1"/>
              <a:t>може</a:t>
            </a:r>
            <a:r>
              <a:rPr lang="ru-RU" i="1" dirty="0"/>
              <a:t> бути представлена </a:t>
            </a:r>
            <a:r>
              <a:rPr lang="ru-RU" i="1" dirty="0" err="1"/>
              <a:t>довідкова</a:t>
            </a:r>
            <a:r>
              <a:rPr lang="ru-RU" i="1" dirty="0"/>
              <a:t> </a:t>
            </a:r>
            <a:r>
              <a:rPr lang="ru-RU" i="1" dirty="0" err="1"/>
              <a:t>інформація</a:t>
            </a:r>
            <a:r>
              <a:rPr lang="ru-RU" i="1" dirty="0"/>
              <a:t> по </a:t>
            </a:r>
            <a:r>
              <a:rPr lang="ru-RU" i="1" dirty="0" err="1"/>
              <a:t>опису</a:t>
            </a:r>
            <a:r>
              <a:rPr lang="ru-RU" i="1" dirty="0"/>
              <a:t> </a:t>
            </a:r>
            <a:r>
              <a:rPr lang="ru-RU" i="1" dirty="0" err="1"/>
              <a:t>процедури</a:t>
            </a:r>
            <a:r>
              <a:rPr lang="ru-RU" i="1" dirty="0"/>
              <a:t> </a:t>
            </a:r>
            <a:r>
              <a:rPr lang="ru-RU" i="1" dirty="0" err="1"/>
              <a:t>попереднього</a:t>
            </a:r>
            <a:r>
              <a:rPr lang="ru-RU" i="1" dirty="0"/>
              <a:t> </a:t>
            </a:r>
            <a:r>
              <a:rPr lang="ru-RU" i="1" dirty="0" err="1"/>
              <a:t>вибору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. </a:t>
            </a:r>
            <a:r>
              <a:rPr lang="ru-RU" i="1" dirty="0" err="1"/>
              <a:t>Дії</a:t>
            </a:r>
            <a:r>
              <a:rPr lang="ru-RU" i="1" dirty="0"/>
              <a:t> менеджера по </a:t>
            </a:r>
            <a:r>
              <a:rPr lang="ru-RU" i="1" dirty="0" err="1"/>
              <a:t>вибору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бути </a:t>
            </a:r>
            <a:r>
              <a:rPr lang="ru-RU" i="1" dirty="0" err="1"/>
              <a:t>представлені</a:t>
            </a:r>
            <a:r>
              <a:rPr lang="ru-RU" i="1" dirty="0"/>
              <a:t> у </a:t>
            </a:r>
            <a:r>
              <a:rPr lang="ru-RU" i="1" dirty="0" err="1"/>
              <a:t>виді</a:t>
            </a:r>
            <a:r>
              <a:rPr lang="ru-RU" i="1" dirty="0"/>
              <a:t> </a:t>
            </a:r>
            <a:r>
              <a:rPr lang="ru-RU" i="1" dirty="0" err="1"/>
              <a:t>етапу</a:t>
            </a:r>
            <a:r>
              <a:rPr lang="ru-RU" i="1" dirty="0"/>
              <a:t> "</a:t>
            </a:r>
            <a:r>
              <a:rPr lang="ru-RU" i="1" dirty="0" err="1"/>
              <a:t>Попередній</a:t>
            </a:r>
            <a:r>
              <a:rPr lang="ru-RU" i="1" dirty="0"/>
              <a:t> </a:t>
            </a:r>
            <a:r>
              <a:rPr lang="ru-RU" i="1" dirty="0" err="1"/>
              <a:t>вибір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",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частиною</a:t>
            </a:r>
            <a:r>
              <a:rPr lang="ru-RU" i="1" dirty="0"/>
              <a:t> </a:t>
            </a:r>
            <a:r>
              <a:rPr lang="ru-RU" i="1" dirty="0" err="1"/>
              <a:t>більш</a:t>
            </a:r>
            <a:r>
              <a:rPr lang="ru-RU" i="1" dirty="0"/>
              <a:t> </a:t>
            </a:r>
            <a:r>
              <a:rPr lang="ru-RU" i="1" dirty="0" err="1"/>
              <a:t>укрупненої</a:t>
            </a:r>
            <a:r>
              <a:rPr lang="ru-RU" i="1" dirty="0"/>
              <a:t> </a:t>
            </a:r>
            <a:r>
              <a:rPr lang="ru-RU" i="1" dirty="0" err="1"/>
              <a:t>процедури</a:t>
            </a:r>
            <a:r>
              <a:rPr lang="ru-RU" i="1" dirty="0"/>
              <a:t> </a:t>
            </a:r>
            <a:r>
              <a:rPr lang="ru-RU" i="1" dirty="0" err="1"/>
              <a:t>основної</a:t>
            </a:r>
            <a:r>
              <a:rPr lang="ru-RU" i="1" dirty="0"/>
              <a:t> </a:t>
            </a:r>
            <a:r>
              <a:rPr lang="ru-RU" i="1" dirty="0" err="1"/>
              <a:t>стадії</a:t>
            </a:r>
            <a:r>
              <a:rPr lang="ru-RU" i="1" dirty="0"/>
              <a:t> </a:t>
            </a:r>
            <a:r>
              <a:rPr lang="ru-RU" i="1" dirty="0" err="1"/>
              <a:t>розробки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перегляду ПУР. </a:t>
            </a:r>
            <a:r>
              <a:rPr lang="ru-RU" i="1" dirty="0" err="1"/>
              <a:t>Специфічні</a:t>
            </a:r>
            <a:r>
              <a:rPr lang="ru-RU" i="1" dirty="0"/>
              <a:t> </a:t>
            </a:r>
            <a:r>
              <a:rPr lang="ru-RU" i="1" dirty="0" err="1"/>
              <a:t>функціональні</a:t>
            </a:r>
            <a:r>
              <a:rPr lang="ru-RU" i="1" dirty="0"/>
              <a:t> </a:t>
            </a:r>
            <a:r>
              <a:rPr lang="ru-RU" i="1" dirty="0" err="1"/>
              <a:t>обов'язки</a:t>
            </a:r>
            <a:r>
              <a:rPr lang="ru-RU" i="1" dirty="0"/>
              <a:t> менеджера,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пов'язані</a:t>
            </a:r>
            <a:r>
              <a:rPr lang="ru-RU" i="1" dirty="0"/>
              <a:t> з </a:t>
            </a:r>
            <a:r>
              <a:rPr lang="ru-RU" i="1" dirty="0" err="1"/>
              <a:t>попереднім</a:t>
            </a:r>
            <a:r>
              <a:rPr lang="ru-RU" i="1" dirty="0"/>
              <a:t> </a:t>
            </a:r>
            <a:r>
              <a:rPr lang="ru-RU" i="1" dirty="0" err="1"/>
              <a:t>вибором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, </a:t>
            </a:r>
            <a:r>
              <a:rPr lang="ru-RU" i="1" dirty="0" err="1"/>
              <a:t>представлені</a:t>
            </a:r>
            <a:r>
              <a:rPr lang="ru-RU" i="1" dirty="0"/>
              <a:t> в </a:t>
            </a:r>
            <a:r>
              <a:rPr lang="ru-RU" i="1" dirty="0" err="1"/>
              <a:t>таблиці</a:t>
            </a:r>
            <a:r>
              <a:rPr lang="ru-RU" i="1" dirty="0"/>
              <a:t> 3.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864096"/>
          </a:xfrm>
        </p:spPr>
        <p:txBody>
          <a:bodyPr>
            <a:normAutofit fontScale="90000"/>
          </a:bodyPr>
          <a:lstStyle/>
          <a:p>
            <a:r>
              <a:rPr lang="ru-RU" sz="2000" i="1" dirty="0" err="1">
                <a:solidFill>
                  <a:schemeClr val="tx1"/>
                </a:solidFill>
              </a:rPr>
              <a:t>Таблиця</a:t>
            </a:r>
            <a:r>
              <a:rPr lang="ru-RU" sz="2000" i="1" dirty="0">
                <a:solidFill>
                  <a:schemeClr val="tx1"/>
                </a:solidFill>
              </a:rPr>
              <a:t> 3 </a:t>
            </a:r>
            <a:r>
              <a:rPr lang="ru-RU" sz="2000" i="1" dirty="0" err="1">
                <a:solidFill>
                  <a:schemeClr val="tx1"/>
                </a:solidFill>
              </a:rPr>
              <a:t>Функціональні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обов'язки</a:t>
            </a:r>
            <a:r>
              <a:rPr lang="ru-RU" sz="2000" i="1" dirty="0">
                <a:solidFill>
                  <a:schemeClr val="tx1"/>
                </a:solidFill>
              </a:rPr>
              <a:t> менеджера по </a:t>
            </a:r>
            <a:r>
              <a:rPr lang="ru-RU" sz="2000" i="1" dirty="0" err="1">
                <a:solidFill>
                  <a:schemeClr val="tx1"/>
                </a:solidFill>
              </a:rPr>
              <a:t>управлінню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ризиками</a:t>
            </a:r>
            <a:r>
              <a:rPr lang="ru-RU" sz="2000" i="1" dirty="0">
                <a:solidFill>
                  <a:schemeClr val="tx1"/>
                </a:solidFill>
              </a:rPr>
              <a:t>, </a:t>
            </a:r>
            <a:r>
              <a:rPr lang="ru-RU" sz="2000" i="1" dirty="0" err="1">
                <a:solidFill>
                  <a:schemeClr val="tx1"/>
                </a:solidFill>
              </a:rPr>
              <a:t>обумовлені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попереднім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вибором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ризиків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3" y="1268760"/>
          <a:ext cx="8136903" cy="5112568"/>
        </p:xfrm>
        <a:graphic>
          <a:graphicData uri="http://schemas.openxmlformats.org/drawingml/2006/table">
            <a:tbl>
              <a:tblPr/>
              <a:tblGrid>
                <a:gridCol w="2712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Функціональні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обов'язки</a:t>
                      </a:r>
                      <a:r>
                        <a:rPr lang="ru-RU" sz="18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менеджера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226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Етап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Попередньої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стадії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розробки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перегляду ПУР"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Сприятливі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поліпшенню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якості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повноті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інформації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Обумовлені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особливостями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змісту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відповідного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етапу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загального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алгоритму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реалізації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процедури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розробки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ПУР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565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Етап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"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Попередній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вибір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"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Постійне відстеження переліку і якості інформації, що використовується в даному пункті Керівництва, а також внесення відповідних змін у цей пункт Керівництва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Вивчення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формального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опису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процедури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попереднього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вибору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Попередній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вибір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Узгодження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прийнятого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рішення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щодо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попереднього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вибору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ризиків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з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керівництвом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підприємства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фахівцями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>
                <a:solidFill>
                  <a:schemeClr val="tx1"/>
                </a:solidFill>
              </a:rPr>
              <a:t>Узагальнюючи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підходи</a:t>
            </a:r>
            <a:r>
              <a:rPr lang="ru-RU" i="1" dirty="0">
                <a:solidFill>
                  <a:schemeClr val="tx1"/>
                </a:solidFill>
              </a:rPr>
              <a:t> до </a:t>
            </a:r>
            <a:r>
              <a:rPr lang="ru-RU" i="1" dirty="0" err="1">
                <a:solidFill>
                  <a:schemeClr val="tx1"/>
                </a:solidFill>
              </a:rPr>
              <a:t>вирішення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проблеми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/>
              <a:t>    </a:t>
            </a:r>
            <a:r>
              <a:rPr lang="ru-RU" i="1" dirty="0" err="1"/>
              <a:t>Узагальнюючи</a:t>
            </a:r>
            <a:r>
              <a:rPr lang="ru-RU" i="1" dirty="0"/>
              <a:t> </a:t>
            </a:r>
            <a:r>
              <a:rPr lang="ru-RU" i="1" dirty="0" err="1"/>
              <a:t>підходи</a:t>
            </a:r>
            <a:r>
              <a:rPr lang="ru-RU" i="1" dirty="0"/>
              <a:t> до </a:t>
            </a:r>
            <a:r>
              <a:rPr lang="ru-RU" i="1" dirty="0" err="1"/>
              <a:t>вирішення</a:t>
            </a:r>
            <a:r>
              <a:rPr lang="ru-RU" i="1" dirty="0"/>
              <a:t> </a:t>
            </a:r>
            <a:r>
              <a:rPr lang="ru-RU" i="1" dirty="0" err="1"/>
              <a:t>проблеми</a:t>
            </a:r>
            <a:r>
              <a:rPr lang="ru-RU" i="1" dirty="0"/>
              <a:t> "</a:t>
            </a:r>
            <a:r>
              <a:rPr lang="ru-RU" i="1" dirty="0" err="1"/>
              <a:t>ризик</a:t>
            </a:r>
            <a:r>
              <a:rPr lang="ru-RU" i="1" dirty="0"/>
              <a:t> - </a:t>
            </a:r>
            <a:r>
              <a:rPr lang="ru-RU" i="1" dirty="0" err="1"/>
              <a:t>прибуток</a:t>
            </a:r>
            <a:r>
              <a:rPr lang="ru-RU" i="1" dirty="0"/>
              <a:t>",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виділити</a:t>
            </a:r>
            <a:r>
              <a:rPr lang="ru-RU" i="1" dirty="0"/>
              <a:t> </a:t>
            </a:r>
            <a:r>
              <a:rPr lang="ru-RU" i="1" dirty="0" err="1"/>
              <a:t>дві</a:t>
            </a:r>
            <a:r>
              <a:rPr lang="ru-RU" i="1" dirty="0"/>
              <a:t> </a:t>
            </a:r>
            <a:r>
              <a:rPr lang="ru-RU" i="1" dirty="0" err="1"/>
              <a:t>основні</a:t>
            </a:r>
            <a:r>
              <a:rPr lang="ru-RU" i="1" dirty="0"/>
              <a:t> </a:t>
            </a:r>
            <a:r>
              <a:rPr lang="ru-RU" i="1" dirty="0" err="1"/>
              <a:t>моделі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формалізують</a:t>
            </a:r>
            <a:r>
              <a:rPr lang="ru-RU" i="1" dirty="0"/>
              <a:t> </a:t>
            </a:r>
            <a:r>
              <a:rPr lang="ru-RU" i="1" dirty="0" err="1"/>
              <a:t>обрану</a:t>
            </a:r>
            <a:r>
              <a:rPr lang="ru-RU" i="1" dirty="0"/>
              <a:t> </a:t>
            </a:r>
            <a:r>
              <a:rPr lang="ru-RU" i="1" dirty="0" err="1"/>
              <a:t>стратегію</a:t>
            </a:r>
            <a:r>
              <a:rPr lang="ru-RU" i="1" dirty="0"/>
              <a:t> </a:t>
            </a:r>
            <a:r>
              <a:rPr lang="ru-RU" i="1" dirty="0" err="1"/>
              <a:t>поведінки</a:t>
            </a:r>
            <a:r>
              <a:rPr lang="ru-RU" i="1" dirty="0"/>
              <a:t> на </a:t>
            </a:r>
            <a:r>
              <a:rPr lang="ru-RU" i="1" dirty="0" err="1"/>
              <a:t>Схемі</a:t>
            </a:r>
            <a:r>
              <a:rPr lang="ru-RU" i="1" dirty="0"/>
              <a:t> 6.</a:t>
            </a:r>
            <a:endParaRPr lang="ru-RU" dirty="0"/>
          </a:p>
          <a:p>
            <a:r>
              <a:rPr lang="ru-RU" i="1" dirty="0"/>
              <a:t>Перша модель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максимізує</a:t>
            </a:r>
            <a:r>
              <a:rPr lang="ru-RU" i="1" dirty="0"/>
              <a:t> </a:t>
            </a:r>
            <a:r>
              <a:rPr lang="ru-RU" i="1" dirty="0" err="1"/>
              <a:t>прибуток</a:t>
            </a:r>
            <a:r>
              <a:rPr lang="ru-RU" i="1" dirty="0"/>
              <a:t> (П) при </a:t>
            </a:r>
            <a:r>
              <a:rPr lang="ru-RU" i="1" dirty="0" err="1"/>
              <a:t>обмеженні</a:t>
            </a:r>
            <a:r>
              <a:rPr lang="ru-RU" i="1" dirty="0"/>
              <a:t> </a:t>
            </a:r>
            <a:r>
              <a:rPr lang="ru-RU" i="1" dirty="0" err="1"/>
              <a:t>рівня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 (Я ) шляхом </a:t>
            </a:r>
            <a:r>
              <a:rPr lang="ru-RU" i="1" dirty="0" err="1"/>
              <a:t>встановлення</a:t>
            </a:r>
            <a:r>
              <a:rPr lang="ru-RU" i="1" dirty="0"/>
              <a:t> максимально допустимого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(Я'). </a:t>
            </a:r>
            <a:r>
              <a:rPr lang="ru-RU" i="1" dirty="0" err="1"/>
              <a:t>Означений</a:t>
            </a:r>
            <a:r>
              <a:rPr lang="ru-RU" i="1" dirty="0"/>
              <a:t> </a:t>
            </a:r>
            <a:r>
              <a:rPr lang="ru-RU" i="1" dirty="0" err="1"/>
              <a:t>підхід</a:t>
            </a:r>
            <a:r>
              <a:rPr lang="ru-RU" i="1" dirty="0"/>
              <a:t> до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називають</a:t>
            </a:r>
            <a:r>
              <a:rPr lang="ru-RU" i="1" dirty="0"/>
              <a:t> </a:t>
            </a:r>
            <a:r>
              <a:rPr lang="ru-RU" i="1" dirty="0" err="1"/>
              <a:t>стратегією</a:t>
            </a:r>
            <a:r>
              <a:rPr lang="ru-RU" i="1" dirty="0"/>
              <a:t> </a:t>
            </a:r>
            <a:r>
              <a:rPr lang="ru-RU" i="1" dirty="0" err="1"/>
              <a:t>нехеджування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реалізується</a:t>
            </a:r>
            <a:r>
              <a:rPr lang="ru-RU" i="1" dirty="0"/>
              <a:t> через </a:t>
            </a:r>
            <a:r>
              <a:rPr lang="ru-RU" i="1" dirty="0" err="1"/>
              <a:t>застосування</a:t>
            </a:r>
            <a:r>
              <a:rPr lang="ru-RU" i="1" dirty="0"/>
              <a:t> </a:t>
            </a:r>
            <a:r>
              <a:rPr lang="ru-RU" i="1" dirty="0" err="1"/>
              <a:t>незбалансованих</a:t>
            </a:r>
            <a:r>
              <a:rPr lang="ru-RU" i="1" dirty="0"/>
              <a:t> </a:t>
            </a:r>
            <a:r>
              <a:rPr lang="ru-RU" i="1" dirty="0" err="1"/>
              <a:t>прийомів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 активами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зобов'язаннями</a:t>
            </a:r>
            <a:r>
              <a:rPr lang="ru-RU" i="1" dirty="0"/>
              <a:t>, до </a:t>
            </a:r>
            <a:r>
              <a:rPr lang="ru-RU" i="1" dirty="0" err="1"/>
              <a:t>яких</a:t>
            </a:r>
            <a:r>
              <a:rPr lang="ru-RU" i="1" dirty="0"/>
              <a:t> належать </a:t>
            </a:r>
            <a:r>
              <a:rPr lang="ru-RU" i="1" dirty="0" err="1"/>
              <a:t>такі</a:t>
            </a:r>
            <a:r>
              <a:rPr lang="ru-RU" i="1" dirty="0"/>
              <a:t>:</a:t>
            </a:r>
            <a:endParaRPr lang="ru-RU" dirty="0"/>
          </a:p>
          <a:p>
            <a:pPr>
              <a:buNone/>
            </a:pPr>
            <a:r>
              <a:rPr lang="ru-RU" i="1" dirty="0"/>
              <a:t>        </a:t>
            </a:r>
            <a:r>
              <a:rPr lang="ru-RU" i="1" dirty="0" err="1"/>
              <a:t>утримання</a:t>
            </a:r>
            <a:r>
              <a:rPr lang="ru-RU" i="1" dirty="0"/>
              <a:t> </a:t>
            </a:r>
            <a:r>
              <a:rPr lang="ru-RU" i="1" dirty="0" err="1"/>
              <a:t>відкритої</a:t>
            </a:r>
            <a:r>
              <a:rPr lang="ru-RU" i="1" dirty="0"/>
              <a:t> </a:t>
            </a:r>
            <a:r>
              <a:rPr lang="ru-RU" i="1" dirty="0" err="1"/>
              <a:t>валютної</a:t>
            </a:r>
            <a:r>
              <a:rPr lang="ru-RU" i="1" dirty="0"/>
              <a:t> </a:t>
            </a:r>
            <a:r>
              <a:rPr lang="ru-RU" i="1" dirty="0" err="1"/>
              <a:t>позиції</a:t>
            </a:r>
            <a:r>
              <a:rPr lang="ru-RU" i="1" dirty="0"/>
              <a:t>;</a:t>
            </a:r>
            <a:endParaRPr lang="ru-RU" dirty="0"/>
          </a:p>
          <a:p>
            <a:pPr>
              <a:buNone/>
            </a:pPr>
            <a:r>
              <a:rPr lang="ru-RU" i="1" dirty="0"/>
              <a:t>        </a:t>
            </a:r>
            <a:r>
              <a:rPr lang="ru-RU" i="1" dirty="0" err="1"/>
              <a:t>незбалансованість</a:t>
            </a:r>
            <a:r>
              <a:rPr lang="ru-RU" i="1" dirty="0"/>
              <a:t> </a:t>
            </a:r>
            <a:r>
              <a:rPr lang="ru-RU" i="1" dirty="0" err="1"/>
              <a:t>активів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зобов'язань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чутливі</a:t>
            </a:r>
            <a:r>
              <a:rPr lang="ru-RU" i="1" dirty="0"/>
              <a:t> до </a:t>
            </a:r>
            <a:r>
              <a:rPr lang="ru-RU" i="1" dirty="0" err="1"/>
              <a:t>змін</a:t>
            </a:r>
            <a:r>
              <a:rPr lang="ru-RU" i="1" dirty="0"/>
              <a:t> </a:t>
            </a:r>
            <a:r>
              <a:rPr lang="ru-RU" i="1" dirty="0" err="1"/>
              <a:t>ринкової</a:t>
            </a:r>
            <a:r>
              <a:rPr lang="ru-RU" i="1" dirty="0"/>
              <a:t> </a:t>
            </a:r>
            <a:r>
              <a:rPr lang="ru-RU" i="1" dirty="0" err="1"/>
              <a:t>відсоткової</a:t>
            </a:r>
            <a:r>
              <a:rPr lang="ru-RU" i="1" dirty="0"/>
              <a:t> ставки, за строками та сумами;</a:t>
            </a:r>
            <a:endParaRPr lang="ru-RU" dirty="0"/>
          </a:p>
          <a:p>
            <a:pPr>
              <a:buNone/>
            </a:pPr>
            <a:r>
              <a:rPr lang="ru-RU" i="1" dirty="0"/>
              <a:t>       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високо</a:t>
            </a:r>
            <a:r>
              <a:rPr lang="ru-RU" i="1" dirty="0"/>
              <a:t> </a:t>
            </a:r>
            <a:r>
              <a:rPr lang="ru-RU" i="1" dirty="0" err="1"/>
              <a:t>ризикового</a:t>
            </a:r>
            <a:r>
              <a:rPr lang="ru-RU" i="1" dirty="0"/>
              <a:t> портфелю </a:t>
            </a:r>
            <a:r>
              <a:rPr lang="ru-RU" i="1" dirty="0" err="1"/>
              <a:t>цінних</a:t>
            </a:r>
            <a:r>
              <a:rPr lang="ru-RU" i="1" dirty="0"/>
              <a:t> </a:t>
            </a:r>
            <a:r>
              <a:rPr lang="ru-RU" i="1" dirty="0" err="1"/>
              <a:t>паперів</a:t>
            </a:r>
            <a:r>
              <a:rPr lang="ru-RU" i="1" dirty="0"/>
              <a:t>; </a:t>
            </a:r>
            <a:r>
              <a:rPr lang="ru-RU" i="1" dirty="0" err="1"/>
              <a:t>проведення</a:t>
            </a:r>
            <a:r>
              <a:rPr lang="ru-RU" i="1" dirty="0"/>
              <a:t> </a:t>
            </a:r>
            <a:r>
              <a:rPr lang="ru-RU" i="1" dirty="0" err="1"/>
              <a:t>спекулятивних</a:t>
            </a:r>
            <a:r>
              <a:rPr lang="ru-RU" i="1" dirty="0"/>
              <a:t> </a:t>
            </a:r>
            <a:r>
              <a:rPr lang="ru-RU" i="1" dirty="0" err="1"/>
              <a:t>операцій</a:t>
            </a:r>
            <a:r>
              <a:rPr lang="ru-RU" i="1" dirty="0"/>
              <a:t> з </a:t>
            </a:r>
            <a:r>
              <a:rPr lang="ru-RU" i="1" dirty="0" err="1"/>
              <a:t>фінансовими</a:t>
            </a:r>
            <a:r>
              <a:rPr lang="ru-RU" i="1" dirty="0"/>
              <a:t> </a:t>
            </a:r>
            <a:r>
              <a:rPr lang="ru-RU" i="1" dirty="0" err="1"/>
              <a:t>деривативами</a:t>
            </a:r>
            <a:r>
              <a:rPr lang="ru-RU" i="1" dirty="0"/>
              <a:t> </a:t>
            </a:r>
            <a:r>
              <a:rPr lang="ru-RU" i="1" dirty="0" err="1"/>
              <a:t>тощо</a:t>
            </a:r>
            <a:r>
              <a:rPr lang="ru-RU" i="1" dirty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Зміст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Визначення управління ризиком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Циркулювання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ризиками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Контроль за виконанням програми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Реалізація правил при розробці ПУР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використанню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процедур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ризиками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Розробка і перегляд ПУР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Узагальнюючи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Особливост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збалансованих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(СЗП). 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рамках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СЗП</a:t>
            </a:r>
          </a:p>
          <a:p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15362" name="AutoShape 2" descr="F:\%D0%A0%D0%B8%D1%81%D0%BA\%D0%98%D0%94%D0%97 %D0%A0%D0%B8%D1%81%D0%BA\ximage214.jpg.pagespeed.ic.eVbdlsZ_8m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5" name="AutoShape 5" descr="F:\%D0%A0%D0%B8%D1%81%D0%BA\%D0%98%D0%94%D0%97 %D0%A0%D0%B8%D1%81%D0%BA\ximage214.jpg.pagespeed.ic.eVbdlsZ_8m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7" name="AutoShape 7" descr="F:\%D0%A0%D0%B8%D1%81%D0%BA\%D0%98%D0%94%D0%97 %D0%A0%D0%B8%D1%81%D0%BA\ximage214.jpg.pagespeed.ic.eVbdlsZ_8m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>
                <a:solidFill>
                  <a:schemeClr val="tx1"/>
                </a:solidFill>
              </a:rPr>
              <a:t>Схема 6.  Модель </a:t>
            </a:r>
            <a:r>
              <a:rPr lang="ru-RU" sz="1800" i="1" dirty="0" err="1">
                <a:solidFill>
                  <a:schemeClr val="tx1"/>
                </a:solidFill>
              </a:rPr>
              <a:t>управління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ризиками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 </a:t>
            </a:r>
            <a:endParaRPr lang="ru-RU" dirty="0"/>
          </a:p>
        </p:txBody>
      </p:sp>
      <p:pic>
        <p:nvPicPr>
          <p:cNvPr id="4" name="Рисунок 3" descr="Модель управління ризиками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488832" cy="49685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err="1">
                <a:solidFill>
                  <a:schemeClr val="tx1"/>
                </a:solidFill>
              </a:rPr>
              <a:t>Особливост</a:t>
            </a:r>
            <a:r>
              <a:rPr lang="uk-UA" dirty="0">
                <a:solidFill>
                  <a:schemeClr val="tx1"/>
                </a:solidFill>
              </a:rPr>
              <a:t>і </a:t>
            </a:r>
            <a:r>
              <a:rPr lang="ru-RU" i="1" dirty="0" err="1">
                <a:solidFill>
                  <a:schemeClr val="tx1"/>
                </a:solidFill>
              </a:rPr>
              <a:t>системи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збалансованих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показників</a:t>
            </a:r>
            <a:r>
              <a:rPr lang="ru-RU" i="1" dirty="0">
                <a:solidFill>
                  <a:schemeClr val="tx1"/>
                </a:solidFill>
              </a:rPr>
              <a:t> (СЗП).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/>
              <a:t>   В 1991 </a:t>
            </a:r>
            <a:r>
              <a:rPr lang="ru-RU" i="1" dirty="0" err="1"/>
              <a:t>професора</a:t>
            </a:r>
            <a:r>
              <a:rPr lang="ru-RU" i="1" dirty="0"/>
              <a:t> </a:t>
            </a:r>
            <a:r>
              <a:rPr lang="ru-RU" i="1" dirty="0" err="1"/>
              <a:t>Гарвардської</a:t>
            </a:r>
            <a:r>
              <a:rPr lang="ru-RU" i="1" dirty="0"/>
              <a:t> </a:t>
            </a:r>
            <a:r>
              <a:rPr lang="ru-RU" i="1" dirty="0" err="1"/>
              <a:t>школи</a:t>
            </a:r>
            <a:r>
              <a:rPr lang="ru-RU" i="1" dirty="0"/>
              <a:t> </a:t>
            </a:r>
            <a:r>
              <a:rPr lang="ru-RU" i="1" dirty="0" err="1"/>
              <a:t>економіки</a:t>
            </a:r>
            <a:r>
              <a:rPr lang="ru-RU" i="1" dirty="0"/>
              <a:t> Д.Нортон </a:t>
            </a:r>
            <a:r>
              <a:rPr lang="ru-RU" i="1" dirty="0" err="1"/>
              <a:t>і</a:t>
            </a:r>
            <a:r>
              <a:rPr lang="ru-RU" i="1" dirty="0"/>
              <a:t> Р.Каплан на </a:t>
            </a:r>
            <a:r>
              <a:rPr lang="ru-RU" i="1" dirty="0" err="1"/>
              <a:t>основі</a:t>
            </a:r>
            <a:r>
              <a:rPr lang="ru-RU" i="1" dirty="0"/>
              <a:t> </a:t>
            </a:r>
            <a:r>
              <a:rPr lang="ru-RU" i="1" dirty="0" err="1"/>
              <a:t>досліджень</a:t>
            </a:r>
            <a:r>
              <a:rPr lang="ru-RU" i="1" dirty="0"/>
              <a:t> </a:t>
            </a:r>
            <a:r>
              <a:rPr lang="ru-RU" i="1" dirty="0" err="1"/>
              <a:t>американських</a:t>
            </a:r>
            <a:r>
              <a:rPr lang="ru-RU" i="1" dirty="0"/>
              <a:t> </a:t>
            </a:r>
            <a:r>
              <a:rPr lang="ru-RU" i="1" dirty="0" err="1"/>
              <a:t>компаній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використовуючи</a:t>
            </a:r>
            <a:r>
              <a:rPr lang="ru-RU" i="1" dirty="0"/>
              <a:t> </a:t>
            </a:r>
            <a:r>
              <a:rPr lang="ru-RU" i="1" dirty="0" err="1"/>
              <a:t>розроблену</a:t>
            </a:r>
            <a:r>
              <a:rPr lang="ru-RU" i="1" dirty="0"/>
              <a:t> в 30-х роках у </a:t>
            </a:r>
            <a:r>
              <a:rPr lang="ru-RU" i="1" dirty="0" err="1"/>
              <a:t>Франції</a:t>
            </a:r>
            <a:r>
              <a:rPr lang="ru-RU" i="1" dirty="0"/>
              <a:t> - </a:t>
            </a:r>
            <a:r>
              <a:rPr lang="ru-RU" i="1" dirty="0" err="1"/>
              <a:t>концепцію</a:t>
            </a:r>
            <a:r>
              <a:rPr lang="ru-RU" i="1" dirty="0"/>
              <a:t> </a:t>
            </a:r>
            <a:r>
              <a:rPr lang="ru-RU" i="1" dirty="0" err="1"/>
              <a:t>tableau</a:t>
            </a:r>
            <a:r>
              <a:rPr lang="ru-RU" i="1" dirty="0"/>
              <a:t> </a:t>
            </a:r>
            <a:r>
              <a:rPr lang="ru-RU" i="1" dirty="0" err="1"/>
              <a:t>de</a:t>
            </a:r>
            <a:r>
              <a:rPr lang="ru-RU" i="1" dirty="0"/>
              <a:t> </a:t>
            </a:r>
            <a:r>
              <a:rPr lang="ru-RU" i="1" dirty="0" err="1"/>
              <a:t>bord</a:t>
            </a:r>
            <a:r>
              <a:rPr lang="ru-RU" i="1" dirty="0"/>
              <a:t> </a:t>
            </a:r>
            <a:r>
              <a:rPr lang="ru-RU" i="1" dirty="0" err="1"/>
              <a:t>побудували</a:t>
            </a:r>
            <a:r>
              <a:rPr lang="ru-RU" i="1" dirty="0"/>
              <a:t> систему </a:t>
            </a:r>
            <a:r>
              <a:rPr lang="ru-RU" i="1" dirty="0" err="1"/>
              <a:t>збалансованих</a:t>
            </a:r>
            <a:r>
              <a:rPr lang="ru-RU" i="1" dirty="0"/>
              <a:t> </a:t>
            </a:r>
            <a:r>
              <a:rPr lang="ru-RU" i="1" dirty="0" err="1"/>
              <a:t>показників</a:t>
            </a:r>
            <a:r>
              <a:rPr lang="ru-RU" i="1" dirty="0"/>
              <a:t> (СЗП). СЗП </a:t>
            </a:r>
            <a:r>
              <a:rPr lang="ru-RU" i="1" dirty="0" err="1"/>
              <a:t>розроблена</a:t>
            </a:r>
            <a:r>
              <a:rPr lang="ru-RU" i="1" dirty="0"/>
              <a:t> на </a:t>
            </a:r>
            <a:r>
              <a:rPr lang="ru-RU" i="1" dirty="0" err="1"/>
              <a:t>основі</a:t>
            </a:r>
            <a:r>
              <a:rPr lang="ru-RU" i="1" dirty="0"/>
              <a:t> </a:t>
            </a:r>
            <a:r>
              <a:rPr lang="ru-RU" i="1" dirty="0" err="1"/>
              <a:t>чотиришарового</a:t>
            </a:r>
            <a:r>
              <a:rPr lang="ru-RU" i="1" dirty="0"/>
              <a:t> графа, де кожному </a:t>
            </a:r>
            <a:r>
              <a:rPr lang="ru-RU" i="1" dirty="0" err="1"/>
              <a:t>його</a:t>
            </a:r>
            <a:r>
              <a:rPr lang="ru-RU" i="1" dirty="0"/>
              <a:t> шару </a:t>
            </a:r>
            <a:r>
              <a:rPr lang="ru-RU" i="1" dirty="0" err="1"/>
              <a:t>відповідає</a:t>
            </a:r>
            <a:r>
              <a:rPr lang="ru-RU" i="1" dirty="0"/>
              <a:t> своя перспектива: </a:t>
            </a:r>
            <a:r>
              <a:rPr lang="ru-RU" i="1" dirty="0" err="1"/>
              <a:t>фінансових</a:t>
            </a:r>
            <a:r>
              <a:rPr lang="ru-RU" i="1" dirty="0"/>
              <a:t> </a:t>
            </a:r>
            <a:r>
              <a:rPr lang="ru-RU" i="1" dirty="0" err="1"/>
              <a:t>очікувань</a:t>
            </a:r>
            <a:r>
              <a:rPr lang="ru-RU" i="1" dirty="0"/>
              <a:t>; росту; </a:t>
            </a:r>
            <a:r>
              <a:rPr lang="ru-RU" i="1" dirty="0" err="1"/>
              <a:t>процесів</a:t>
            </a:r>
            <a:r>
              <a:rPr lang="ru-RU" i="1" dirty="0"/>
              <a:t>; </a:t>
            </a:r>
            <a:r>
              <a:rPr lang="ru-RU" i="1" dirty="0" err="1"/>
              <a:t>клієнта</a:t>
            </a:r>
            <a:r>
              <a:rPr lang="ru-RU" i="1" dirty="0"/>
              <a:t>. При </a:t>
            </a:r>
            <a:r>
              <a:rPr lang="ru-RU" i="1" dirty="0" err="1"/>
              <a:t>цьому</a:t>
            </a:r>
            <a:r>
              <a:rPr lang="ru-RU" i="1" dirty="0"/>
              <a:t> </a:t>
            </a:r>
            <a:r>
              <a:rPr lang="ru-RU" i="1" dirty="0" err="1"/>
              <a:t>кожній</a:t>
            </a:r>
            <a:r>
              <a:rPr lang="ru-RU" i="1" dirty="0"/>
              <a:t> </a:t>
            </a:r>
            <a:r>
              <a:rPr lang="ru-RU" i="1" dirty="0" err="1"/>
              <a:t>перспективі</a:t>
            </a:r>
            <a:r>
              <a:rPr lang="ru-RU" i="1" dirty="0"/>
              <a:t> СЗП </a:t>
            </a:r>
            <a:r>
              <a:rPr lang="ru-RU" i="1" dirty="0" err="1"/>
              <a:t>відповідає</a:t>
            </a:r>
            <a:r>
              <a:rPr lang="ru-RU" i="1" dirty="0"/>
              <a:t> </a:t>
            </a:r>
            <a:r>
              <a:rPr lang="ru-RU" i="1" dirty="0" err="1"/>
              <a:t>свій</a:t>
            </a:r>
            <a:r>
              <a:rPr lang="ru-RU" i="1" dirty="0"/>
              <a:t> </a:t>
            </a:r>
            <a:r>
              <a:rPr lang="ru-RU" i="1" dirty="0" err="1"/>
              <a:t>набір</a:t>
            </a:r>
            <a:r>
              <a:rPr lang="ru-RU" i="1" dirty="0"/>
              <a:t> </a:t>
            </a:r>
            <a:r>
              <a:rPr lang="ru-RU" i="1" dirty="0" err="1"/>
              <a:t>ключових</a:t>
            </a:r>
            <a:r>
              <a:rPr lang="ru-RU" i="1" dirty="0"/>
              <a:t> </a:t>
            </a:r>
            <a:r>
              <a:rPr lang="ru-RU" i="1" dirty="0" err="1"/>
              <a:t>показників</a:t>
            </a:r>
            <a:r>
              <a:rPr lang="ru-RU" i="1" dirty="0"/>
              <a:t> </a:t>
            </a:r>
            <a:r>
              <a:rPr lang="ru-RU" i="1" dirty="0" err="1"/>
              <a:t>ефективності</a:t>
            </a:r>
            <a:r>
              <a:rPr lang="ru-RU" i="1" dirty="0"/>
              <a:t> (KPI - </a:t>
            </a:r>
            <a:r>
              <a:rPr lang="ru-RU" i="1" dirty="0" err="1"/>
              <a:t>Key</a:t>
            </a:r>
            <a:r>
              <a:rPr lang="ru-RU" i="1" dirty="0"/>
              <a:t> </a:t>
            </a:r>
            <a:r>
              <a:rPr lang="ru-RU" i="1" dirty="0" err="1"/>
              <a:t>Performance</a:t>
            </a:r>
            <a:r>
              <a:rPr lang="ru-RU" i="1" dirty="0"/>
              <a:t> </a:t>
            </a:r>
            <a:r>
              <a:rPr lang="ru-RU" i="1" dirty="0" err="1"/>
              <a:t>Indicators</a:t>
            </a:r>
            <a:r>
              <a:rPr lang="ru-RU" i="1" dirty="0"/>
              <a:t>). </a:t>
            </a:r>
            <a:r>
              <a:rPr lang="ru-RU" i="1" dirty="0" err="1"/>
              <a:t>Усі</a:t>
            </a:r>
            <a:r>
              <a:rPr lang="ru-RU" i="1" dirty="0"/>
              <a:t> </a:t>
            </a:r>
            <a:r>
              <a:rPr lang="ru-RU" i="1" dirty="0" err="1"/>
              <a:t>набори</a:t>
            </a:r>
            <a:r>
              <a:rPr lang="ru-RU" i="1" dirty="0"/>
              <a:t> KPI </a:t>
            </a:r>
            <a:r>
              <a:rPr lang="ru-RU" i="1" dirty="0" err="1"/>
              <a:t>об'єднані</a:t>
            </a:r>
            <a:r>
              <a:rPr lang="ru-RU" i="1" dirty="0"/>
              <a:t> в </a:t>
            </a:r>
            <a:r>
              <a:rPr lang="ru-RU" i="1" dirty="0" err="1"/>
              <a:t>причинно-наслідкову</a:t>
            </a:r>
            <a:r>
              <a:rPr lang="ru-RU" i="1" dirty="0"/>
              <a:t> мережу,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утворюють</a:t>
            </a:r>
            <a:r>
              <a:rPr lang="ru-RU" i="1" dirty="0"/>
              <a:t> </a:t>
            </a:r>
            <a:r>
              <a:rPr lang="ru-RU" i="1" dirty="0" err="1"/>
              <a:t>рахункову</a:t>
            </a:r>
            <a:r>
              <a:rPr lang="ru-RU" i="1" dirty="0"/>
              <a:t> карту СЗП.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Схема 7. </a:t>
            </a:r>
            <a:r>
              <a:rPr lang="ru-RU" sz="1800" i="1" dirty="0" err="1"/>
              <a:t>Ризик-карта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</a:t>
            </a:r>
          </a:p>
        </p:txBody>
      </p:sp>
      <p:pic>
        <p:nvPicPr>
          <p:cNvPr id="4" name="Рисунок 3" descr="Ризик-карта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6192687" cy="40324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>
                <a:solidFill>
                  <a:schemeClr val="tx1"/>
                </a:solidFill>
              </a:rPr>
              <a:t>Моделювання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стратегії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підприємства</a:t>
            </a:r>
            <a:r>
              <a:rPr lang="ru-RU" i="1" dirty="0">
                <a:solidFill>
                  <a:schemeClr val="tx1"/>
                </a:solidFill>
              </a:rPr>
              <a:t> в рамках </a:t>
            </a:r>
            <a:r>
              <a:rPr lang="ru-RU" i="1" dirty="0" err="1">
                <a:solidFill>
                  <a:schemeClr val="tx1"/>
                </a:solidFill>
              </a:rPr>
              <a:t>моделі</a:t>
            </a:r>
            <a:r>
              <a:rPr lang="ru-RU" i="1" dirty="0">
                <a:solidFill>
                  <a:schemeClr val="tx1"/>
                </a:solidFill>
              </a:rPr>
              <a:t> СЗП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/>
              <a:t>   У </a:t>
            </a:r>
            <a:r>
              <a:rPr lang="ru-RU" i="1" dirty="0" err="1"/>
              <a:t>ході</a:t>
            </a:r>
            <a:r>
              <a:rPr lang="ru-RU" i="1" dirty="0"/>
              <a:t> </a:t>
            </a:r>
            <a:r>
              <a:rPr lang="ru-RU" i="1" dirty="0" err="1"/>
              <a:t>моделювання</a:t>
            </a:r>
            <a:r>
              <a:rPr lang="ru-RU" i="1" dirty="0"/>
              <a:t> </a:t>
            </a:r>
            <a:r>
              <a:rPr lang="ru-RU" i="1" dirty="0" err="1"/>
              <a:t>стратегії</a:t>
            </a:r>
            <a:r>
              <a:rPr lang="ru-RU" i="1" dirty="0"/>
              <a:t> </a:t>
            </a:r>
            <a:r>
              <a:rPr lang="ru-RU" i="1" dirty="0" err="1"/>
              <a:t>підприємства</a:t>
            </a:r>
            <a:r>
              <a:rPr lang="ru-RU" i="1" dirty="0"/>
              <a:t> в рамках </a:t>
            </a:r>
            <a:r>
              <a:rPr lang="ru-RU" i="1" dirty="0" err="1"/>
              <a:t>моделі</a:t>
            </a:r>
            <a:r>
              <a:rPr lang="ru-RU" i="1" dirty="0"/>
              <a:t> СЗП </a:t>
            </a:r>
            <a:r>
              <a:rPr lang="ru-RU" i="1" dirty="0" err="1"/>
              <a:t>визначається</a:t>
            </a:r>
            <a:r>
              <a:rPr lang="ru-RU" i="1" dirty="0"/>
              <a:t> система </a:t>
            </a:r>
            <a:r>
              <a:rPr lang="ru-RU" i="1" dirty="0" err="1"/>
              <a:t>взаємозалежних</a:t>
            </a:r>
            <a:r>
              <a:rPr lang="ru-RU" i="1" dirty="0"/>
              <a:t> </a:t>
            </a:r>
            <a:r>
              <a:rPr lang="ru-RU" i="1" dirty="0" err="1"/>
              <a:t>нормативів</a:t>
            </a:r>
            <a:r>
              <a:rPr lang="ru-RU" i="1" dirty="0"/>
              <a:t> для КРІ. </a:t>
            </a:r>
            <a:r>
              <a:rPr lang="ru-RU" i="1" dirty="0" err="1"/>
              <a:t>Вихід</a:t>
            </a:r>
            <a:r>
              <a:rPr lang="ru-RU" i="1" dirty="0"/>
              <a:t> КРІ за </a:t>
            </a:r>
            <a:r>
              <a:rPr lang="ru-RU" i="1" dirty="0" err="1"/>
              <a:t>свій</a:t>
            </a:r>
            <a:r>
              <a:rPr lang="ru-RU" i="1" dirty="0"/>
              <a:t> норматив </a:t>
            </a:r>
            <a:r>
              <a:rPr lang="ru-RU" i="1" dirty="0" err="1"/>
              <a:t>означає</a:t>
            </a:r>
            <a:r>
              <a:rPr lang="ru-RU" i="1" dirty="0"/>
              <a:t> негатив, </a:t>
            </a:r>
            <a:r>
              <a:rPr lang="ru-RU" i="1" dirty="0" err="1"/>
              <a:t>виникнення</a:t>
            </a:r>
            <a:r>
              <a:rPr lang="ru-RU" i="1" dirty="0"/>
              <a:t> </a:t>
            </a:r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свідчить</a:t>
            </a:r>
            <a:r>
              <a:rPr lang="ru-RU" i="1" dirty="0"/>
              <a:t> про </a:t>
            </a:r>
            <a:r>
              <a:rPr lang="ru-RU" i="1" dirty="0" err="1"/>
              <a:t>недосягнення</a:t>
            </a:r>
            <a:r>
              <a:rPr lang="ru-RU" i="1" dirty="0"/>
              <a:t> </a:t>
            </a:r>
            <a:r>
              <a:rPr lang="ru-RU" i="1" dirty="0" err="1"/>
              <a:t>відповідної</a:t>
            </a:r>
            <a:r>
              <a:rPr lang="ru-RU" i="1" dirty="0"/>
              <a:t> мети в рамках СЗП. </a:t>
            </a:r>
            <a:r>
              <a:rPr lang="ru-RU" i="1" dirty="0" err="1"/>
              <a:t>Позначимо</a:t>
            </a:r>
            <a:r>
              <a:rPr lang="ru-RU" i="1" dirty="0"/>
              <a:t> систему </a:t>
            </a:r>
            <a:r>
              <a:rPr lang="ru-RU" i="1" dirty="0" err="1"/>
              <a:t>цих</a:t>
            </a:r>
            <a:r>
              <a:rPr lang="ru-RU" i="1" dirty="0"/>
              <a:t> </a:t>
            </a:r>
            <a:r>
              <a:rPr lang="ru-RU" i="1" dirty="0" err="1"/>
              <a:t>нормативів</a:t>
            </a:r>
            <a:r>
              <a:rPr lang="ru-RU" i="1" dirty="0"/>
              <a:t> </a:t>
            </a:r>
            <a:r>
              <a:rPr lang="ru-RU" i="1" dirty="0" err="1"/>
              <a:t>Кріп</a:t>
            </a:r>
            <a:r>
              <a:rPr lang="ru-RU" i="1" dirty="0"/>
              <a:t>. </a:t>
            </a:r>
            <a:r>
              <a:rPr lang="ru-RU" i="1" dirty="0" err="1"/>
              <a:t>Зіставимо</a:t>
            </a:r>
            <a:r>
              <a:rPr lang="ru-RU" i="1" dirty="0"/>
              <a:t> кожному КРІ у </a:t>
            </a:r>
            <a:r>
              <a:rPr lang="ru-RU" i="1" dirty="0" err="1"/>
              <a:t>рахунковій</a:t>
            </a:r>
            <a:r>
              <a:rPr lang="ru-RU" i="1" dirty="0"/>
              <a:t> </a:t>
            </a:r>
            <a:r>
              <a:rPr lang="ru-RU" i="1" dirty="0" err="1"/>
              <a:t>карті</a:t>
            </a:r>
            <a:r>
              <a:rPr lang="ru-RU" i="1" dirty="0"/>
              <a:t> </a:t>
            </a:r>
            <a:r>
              <a:rPr lang="ru-RU" i="1" dirty="0" err="1"/>
              <a:t>окремий</a:t>
            </a:r>
            <a:r>
              <a:rPr lang="ru-RU" i="1" dirty="0"/>
              <a:t> </a:t>
            </a:r>
            <a:r>
              <a:rPr lang="ru-RU" i="1" dirty="0" err="1"/>
              <a:t>ризик</a:t>
            </a:r>
            <a:r>
              <a:rPr lang="ru-RU" i="1" dirty="0"/>
              <a:t> </a:t>
            </a:r>
            <a:r>
              <a:rPr lang="ru-RU" i="1" dirty="0" err="1"/>
              <a:t>виникнення</a:t>
            </a:r>
            <a:r>
              <a:rPr lang="ru-RU" i="1" dirty="0"/>
              <a:t> негатива - </a:t>
            </a:r>
            <a:r>
              <a:rPr lang="ru-RU" i="1" dirty="0" err="1"/>
              <a:t>тієї</a:t>
            </a:r>
            <a:r>
              <a:rPr lang="ru-RU" i="1" dirty="0"/>
              <a:t> </a:t>
            </a:r>
            <a:r>
              <a:rPr lang="ru-RU" i="1" dirty="0" err="1"/>
              <a:t>події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відповідає</a:t>
            </a:r>
            <a:r>
              <a:rPr lang="ru-RU" i="1" dirty="0"/>
              <a:t> </a:t>
            </a:r>
            <a:r>
              <a:rPr lang="ru-RU" i="1" dirty="0" err="1"/>
              <a:t>ситуації</a:t>
            </a:r>
            <a:r>
              <a:rPr lang="ru-RU" i="1" dirty="0"/>
              <a:t>, коли КРІ </a:t>
            </a:r>
            <a:r>
              <a:rPr lang="ru-RU" i="1" dirty="0" err="1"/>
              <a:t>вийде</a:t>
            </a:r>
            <a:r>
              <a:rPr lang="ru-RU" i="1" dirty="0"/>
              <a:t> за </a:t>
            </a:r>
            <a:r>
              <a:rPr lang="ru-RU" i="1" dirty="0" err="1"/>
              <a:t>своє</a:t>
            </a:r>
            <a:r>
              <a:rPr lang="ru-RU" i="1" dirty="0"/>
              <a:t> </a:t>
            </a:r>
            <a:r>
              <a:rPr lang="ru-RU" i="1" dirty="0" err="1"/>
              <a:t>нормативне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i="1" dirty="0" err="1"/>
              <a:t>Кptn</a:t>
            </a:r>
            <a:r>
              <a:rPr lang="ru-RU" i="1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Схема 8. </a:t>
            </a:r>
            <a:r>
              <a:rPr lang="ru-RU" sz="2000" i="1" dirty="0" err="1">
                <a:solidFill>
                  <a:schemeClr val="tx1"/>
                </a:solidFill>
              </a:rPr>
              <a:t>Співвідношення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рахункової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карти</a:t>
            </a:r>
            <a:r>
              <a:rPr lang="ru-RU" sz="2000" i="1" dirty="0">
                <a:solidFill>
                  <a:schemeClr val="tx1"/>
                </a:solidFill>
              </a:rPr>
              <a:t> СЗП </a:t>
            </a:r>
            <a:r>
              <a:rPr lang="ru-RU" sz="2000" i="1" dirty="0" err="1">
                <a:solidFill>
                  <a:schemeClr val="tx1"/>
                </a:solidFill>
              </a:rPr>
              <a:t>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ризик-карти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</a:t>
            </a:r>
          </a:p>
        </p:txBody>
      </p:sp>
      <p:pic>
        <p:nvPicPr>
          <p:cNvPr id="4" name="Рисунок 3" descr="Співвідношення рахункової карти СЗП і ризик-карти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7128792" cy="5078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Висновки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i="1" dirty="0"/>
              <a:t>   Таким чином, </a:t>
            </a:r>
            <a:r>
              <a:rPr lang="ru-RU" i="1" dirty="0" err="1"/>
              <a:t>комбінація</a:t>
            </a:r>
            <a:r>
              <a:rPr lang="ru-RU" i="1" dirty="0"/>
              <a:t> </a:t>
            </a:r>
            <a:r>
              <a:rPr lang="ru-RU" i="1" dirty="0" err="1"/>
              <a:t>стратегічних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нечітко-логічних</a:t>
            </a:r>
            <a:r>
              <a:rPr lang="ru-RU" i="1" dirty="0"/>
              <a:t> </a:t>
            </a:r>
            <a:r>
              <a:rPr lang="ru-RU" i="1" dirty="0" err="1"/>
              <a:t>підходів</a:t>
            </a:r>
            <a:r>
              <a:rPr lang="ru-RU" i="1" dirty="0"/>
              <a:t> до </a:t>
            </a:r>
            <a:r>
              <a:rPr lang="ru-RU" i="1" dirty="0" err="1"/>
              <a:t>оцінки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 </a:t>
            </a:r>
            <a:r>
              <a:rPr lang="ru-RU" i="1" dirty="0" err="1"/>
              <a:t>сприяє</a:t>
            </a:r>
            <a:r>
              <a:rPr lang="ru-RU" i="1" dirty="0"/>
              <a:t> </a:t>
            </a:r>
            <a:r>
              <a:rPr lang="ru-RU" i="1" dirty="0" err="1"/>
              <a:t>появі</a:t>
            </a:r>
            <a:r>
              <a:rPr lang="ru-RU" i="1" dirty="0"/>
              <a:t> </a:t>
            </a:r>
            <a:r>
              <a:rPr lang="ru-RU" i="1" dirty="0" err="1"/>
              <a:t>прямої</a:t>
            </a:r>
            <a:r>
              <a:rPr lang="ru-RU" i="1" dirty="0"/>
              <a:t> </a:t>
            </a:r>
            <a:r>
              <a:rPr lang="ru-RU" i="1" dirty="0" err="1"/>
              <a:t>можливості</a:t>
            </a:r>
            <a:r>
              <a:rPr lang="ru-RU" i="1" dirty="0"/>
              <a:t> </a:t>
            </a:r>
            <a:r>
              <a:rPr lang="ru-RU" i="1" dirty="0" err="1"/>
              <a:t>поліпшити</a:t>
            </a:r>
            <a:r>
              <a:rPr lang="ru-RU" i="1" dirty="0"/>
              <a:t> </a:t>
            </a:r>
            <a:r>
              <a:rPr lang="ru-RU" i="1" dirty="0" err="1"/>
              <a:t>ступінь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господарськими</a:t>
            </a:r>
            <a:r>
              <a:rPr lang="ru-RU" i="1" dirty="0"/>
              <a:t> </a:t>
            </a:r>
            <a:r>
              <a:rPr lang="ru-RU" i="1" dirty="0" err="1"/>
              <a:t>ризиками</a:t>
            </a:r>
            <a:r>
              <a:rPr lang="ru-RU" i="1" dirty="0"/>
              <a:t> шляхом </a:t>
            </a:r>
            <a:r>
              <a:rPr lang="ru-RU" i="1" dirty="0" err="1"/>
              <a:t>побудови</a:t>
            </a:r>
            <a:r>
              <a:rPr lang="ru-RU" i="1" dirty="0"/>
              <a:t> </a:t>
            </a:r>
            <a:r>
              <a:rPr lang="ru-RU" i="1" dirty="0" err="1"/>
              <a:t>нечітко-логічної</a:t>
            </a:r>
            <a:r>
              <a:rPr lang="ru-RU" i="1" dirty="0"/>
              <a:t> </a:t>
            </a:r>
            <a:r>
              <a:rPr lang="ru-RU" i="1" dirty="0" err="1"/>
              <a:t>моделі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заснованої</a:t>
            </a:r>
            <a:r>
              <a:rPr lang="ru-RU" i="1" dirty="0"/>
              <a:t> на </a:t>
            </a:r>
            <a:r>
              <a:rPr lang="ru-RU" i="1" dirty="0" err="1"/>
              <a:t>принципі</a:t>
            </a:r>
            <a:r>
              <a:rPr lang="ru-RU" i="1" dirty="0"/>
              <a:t> </a:t>
            </a:r>
            <a:r>
              <a:rPr lang="ru-RU" i="1" dirty="0" err="1"/>
              <a:t>віддзеркалювання</a:t>
            </a:r>
            <a:r>
              <a:rPr lang="ru-RU" i="1" dirty="0"/>
              <a:t> </a:t>
            </a:r>
            <a:r>
              <a:rPr lang="ru-RU" i="1" dirty="0" err="1"/>
              <a:t>модифікованої</a:t>
            </a:r>
            <a:r>
              <a:rPr lang="ru-RU" i="1" dirty="0"/>
              <a:t> </a:t>
            </a:r>
            <a:r>
              <a:rPr lang="ru-RU" i="1" dirty="0" err="1"/>
              <a:t>рахункової</a:t>
            </a:r>
            <a:r>
              <a:rPr lang="ru-RU" i="1" dirty="0"/>
              <a:t> </a:t>
            </a:r>
            <a:r>
              <a:rPr lang="ru-RU" i="1" dirty="0" err="1"/>
              <a:t>карти</a:t>
            </a:r>
            <a:r>
              <a:rPr lang="ru-RU" i="1" dirty="0"/>
              <a:t> СЗП. При </a:t>
            </a:r>
            <a:r>
              <a:rPr lang="ru-RU" i="1" dirty="0" err="1"/>
              <a:t>цьому</a:t>
            </a:r>
            <a:r>
              <a:rPr lang="ru-RU" i="1" dirty="0"/>
              <a:t>, </a:t>
            </a:r>
            <a:r>
              <a:rPr lang="ru-RU" i="1" dirty="0" err="1"/>
              <a:t>завдяки</a:t>
            </a:r>
            <a:r>
              <a:rPr lang="ru-RU" i="1" dirty="0"/>
              <a:t> </a:t>
            </a:r>
            <a:r>
              <a:rPr lang="ru-RU" i="1" dirty="0" err="1"/>
              <a:t>гнучкості</a:t>
            </a:r>
            <a:r>
              <a:rPr lang="ru-RU" i="1" dirty="0"/>
              <a:t> методу, </a:t>
            </a:r>
            <a:r>
              <a:rPr lang="ru-RU" i="1" dirty="0" err="1"/>
              <a:t>ступінь</a:t>
            </a:r>
            <a:r>
              <a:rPr lang="ru-RU" i="1" dirty="0"/>
              <a:t> </a:t>
            </a:r>
            <a:r>
              <a:rPr lang="ru-RU" i="1" dirty="0" err="1"/>
              <a:t>точності</a:t>
            </a:r>
            <a:r>
              <a:rPr lang="ru-RU" i="1" dirty="0"/>
              <a:t> </a:t>
            </a:r>
            <a:r>
              <a:rPr lang="ru-RU" i="1" dirty="0" err="1"/>
              <a:t>господарського</a:t>
            </a:r>
            <a:r>
              <a:rPr lang="ru-RU" i="1" dirty="0"/>
              <a:t> </a:t>
            </a:r>
            <a:r>
              <a:rPr lang="ru-RU" i="1" dirty="0" err="1"/>
              <a:t>рішення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погоджена</a:t>
            </a:r>
            <a:r>
              <a:rPr lang="ru-RU" i="1" dirty="0"/>
              <a:t> з </a:t>
            </a:r>
            <a:r>
              <a:rPr lang="ru-RU" i="1" dirty="0" err="1"/>
              <a:t>вимогами</a:t>
            </a:r>
            <a:r>
              <a:rPr lang="ru-RU" i="1" dirty="0"/>
              <a:t> </a:t>
            </a:r>
            <a:r>
              <a:rPr lang="ru-RU" i="1" dirty="0" err="1"/>
              <a:t>завдання</a:t>
            </a:r>
            <a:r>
              <a:rPr lang="ru-RU" i="1" dirty="0"/>
              <a:t> </a:t>
            </a:r>
            <a:r>
              <a:rPr lang="ru-RU" i="1" dirty="0" err="1"/>
              <a:t>й</a:t>
            </a:r>
            <a:r>
              <a:rPr lang="ru-RU" i="1" dirty="0"/>
              <a:t> </a:t>
            </a:r>
            <a:r>
              <a:rPr lang="ru-RU" i="1" dirty="0" err="1"/>
              <a:t>точністю</a:t>
            </a:r>
            <a:r>
              <a:rPr lang="ru-RU" i="1" dirty="0"/>
              <a:t> </a:t>
            </a:r>
            <a:r>
              <a:rPr lang="ru-RU" i="1" dirty="0" err="1"/>
              <a:t>наявних</a:t>
            </a:r>
            <a:r>
              <a:rPr lang="ru-RU" i="1" dirty="0"/>
              <a:t> </a:t>
            </a:r>
            <a:r>
              <a:rPr lang="ru-RU" i="1" dirty="0" err="1"/>
              <a:t>даних</a:t>
            </a:r>
            <a:r>
              <a:rPr lang="ru-RU" i="1" dirty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Визначення управління ризиком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/>
              <a:t>   </a:t>
            </a:r>
            <a:r>
              <a:rPr lang="ru-RU" i="1" dirty="0" err="1"/>
              <a:t>Кожне</a:t>
            </a:r>
            <a:r>
              <a:rPr lang="ru-RU" i="1" dirty="0"/>
              <a:t> </a:t>
            </a:r>
            <a:r>
              <a:rPr lang="ru-RU" i="1" dirty="0" err="1"/>
              <a:t>підприємство</a:t>
            </a:r>
            <a:r>
              <a:rPr lang="ru-RU" i="1" dirty="0"/>
              <a:t>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/>
              <a:t>свої</a:t>
            </a:r>
            <a:r>
              <a:rPr lang="ru-RU" i="1" dirty="0"/>
              <a:t> </a:t>
            </a:r>
            <a:r>
              <a:rPr lang="ru-RU" i="1" dirty="0" err="1"/>
              <a:t>переваги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на </a:t>
            </a:r>
            <a:r>
              <a:rPr lang="ru-RU" i="1" dirty="0" err="1"/>
              <a:t>основі</a:t>
            </a:r>
            <a:r>
              <a:rPr lang="ru-RU" i="1" dirty="0"/>
              <a:t>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err="1"/>
              <a:t>виявляє</a:t>
            </a:r>
            <a:r>
              <a:rPr lang="ru-RU" i="1" dirty="0"/>
              <a:t> </a:t>
            </a:r>
            <a:r>
              <a:rPr lang="ru-RU" i="1" dirty="0" err="1"/>
              <a:t>ризики</a:t>
            </a:r>
            <a:r>
              <a:rPr lang="ru-RU" i="1" dirty="0"/>
              <a:t>, </a:t>
            </a:r>
            <a:r>
              <a:rPr lang="ru-RU" i="1" dirty="0" err="1"/>
              <a:t>яким</a:t>
            </a:r>
            <a:r>
              <a:rPr lang="ru-RU" i="1" dirty="0"/>
              <a:t> </a:t>
            </a:r>
            <a:r>
              <a:rPr lang="ru-RU" i="1" dirty="0" err="1"/>
              <a:t>воно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піддаватися</a:t>
            </a:r>
            <a:r>
              <a:rPr lang="ru-RU" i="1" dirty="0"/>
              <a:t>. </a:t>
            </a:r>
            <a:r>
              <a:rPr lang="ru-RU" i="1" dirty="0" err="1"/>
              <a:t>Вирішує</a:t>
            </a:r>
            <a:r>
              <a:rPr lang="ru-RU" i="1" dirty="0"/>
              <a:t>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рівень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 для </a:t>
            </a:r>
            <a:r>
              <a:rPr lang="ru-RU" i="1" dirty="0" err="1"/>
              <a:t>нього</a:t>
            </a:r>
            <a:r>
              <a:rPr lang="ru-RU" i="1" dirty="0"/>
              <a:t> </a:t>
            </a:r>
            <a:r>
              <a:rPr lang="ru-RU" i="1" dirty="0" err="1"/>
              <a:t>прийнятний</a:t>
            </a:r>
            <a:r>
              <a:rPr lang="ru-RU" i="1" dirty="0"/>
              <a:t>,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шукає</a:t>
            </a:r>
            <a:r>
              <a:rPr lang="ru-RU" i="1" dirty="0"/>
              <a:t> </a:t>
            </a:r>
            <a:r>
              <a:rPr lang="ru-RU" i="1" dirty="0" err="1"/>
              <a:t>способи</a:t>
            </a:r>
            <a:r>
              <a:rPr lang="ru-RU" i="1" dirty="0"/>
              <a:t>, як </a:t>
            </a:r>
            <a:r>
              <a:rPr lang="ru-RU" i="1" dirty="0" err="1"/>
              <a:t>уникнути</a:t>
            </a:r>
            <a:r>
              <a:rPr lang="ru-RU" i="1" dirty="0"/>
              <a:t> </a:t>
            </a:r>
            <a:r>
              <a:rPr lang="ru-RU" i="1" dirty="0" err="1"/>
              <a:t>небажаних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. </a:t>
            </a:r>
            <a:r>
              <a:rPr lang="ru-RU" i="1" dirty="0" err="1"/>
              <a:t>Подібні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в </a:t>
            </a:r>
            <a:r>
              <a:rPr lang="ru-RU" i="1" dirty="0" err="1"/>
              <a:t>економічній</a:t>
            </a:r>
            <a:r>
              <a:rPr lang="ru-RU" i="1" dirty="0"/>
              <a:t> </a:t>
            </a:r>
            <a:r>
              <a:rPr lang="ru-RU" i="1" dirty="0" err="1"/>
              <a:t>науці</a:t>
            </a:r>
            <a:r>
              <a:rPr lang="ru-RU" i="1" dirty="0"/>
              <a:t> </a:t>
            </a:r>
            <a:r>
              <a:rPr lang="ru-RU" i="1" dirty="0" err="1"/>
              <a:t>називаються</a:t>
            </a:r>
            <a:r>
              <a:rPr lang="ru-RU" i="1" dirty="0"/>
              <a:t> системою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ризиками</a:t>
            </a:r>
            <a:r>
              <a:rPr lang="ru-RU" i="1" dirty="0"/>
              <a:t>. </a:t>
            </a:r>
          </a:p>
          <a:p>
            <a:pPr>
              <a:buNone/>
            </a:pPr>
            <a:r>
              <a:rPr lang="ru-RU" i="1" dirty="0"/>
              <a:t>   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особливий</a:t>
            </a:r>
            <a:r>
              <a:rPr lang="ru-RU" i="1" dirty="0"/>
              <a:t> вид </a:t>
            </a:r>
            <a:r>
              <a:rPr lang="ru-RU" i="1" dirty="0" err="1"/>
              <a:t>діяльності</a:t>
            </a:r>
            <a:r>
              <a:rPr lang="ru-RU" i="1" dirty="0"/>
              <a:t>, </a:t>
            </a:r>
            <a:r>
              <a:rPr lang="ru-RU" i="1" dirty="0" err="1"/>
              <a:t>спрямований</a:t>
            </a:r>
            <a:r>
              <a:rPr lang="ru-RU" i="1" dirty="0"/>
              <a:t> на </a:t>
            </a:r>
            <a:r>
              <a:rPr lang="ru-RU" i="1" dirty="0" err="1"/>
              <a:t>пом'якшення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 </a:t>
            </a:r>
            <a:r>
              <a:rPr lang="ru-RU" i="1" dirty="0" err="1"/>
              <a:t>на</a:t>
            </a:r>
            <a:r>
              <a:rPr lang="ru-RU" i="1" dirty="0"/>
              <a:t> </a:t>
            </a:r>
            <a:r>
              <a:rPr lang="ru-RU" i="1" dirty="0" err="1"/>
              <a:t>кінцеві</a:t>
            </a:r>
            <a:r>
              <a:rPr lang="ru-RU" i="1" dirty="0"/>
              <a:t> </a:t>
            </a:r>
            <a:r>
              <a:rPr lang="ru-RU" i="1" dirty="0" err="1"/>
              <a:t>результати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</a:t>
            </a:r>
            <a:r>
              <a:rPr lang="ru-RU" i="1" dirty="0" err="1"/>
              <a:t>підприємства</a:t>
            </a:r>
            <a:r>
              <a:rPr lang="ru-RU" i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>
                <a:solidFill>
                  <a:schemeClr val="tx1"/>
                </a:solidFill>
              </a:rPr>
              <a:t>Схема 1. </a:t>
            </a:r>
            <a:r>
              <a:rPr lang="ru-RU" sz="1800" i="1" dirty="0" err="1">
                <a:solidFill>
                  <a:schemeClr val="tx1"/>
                </a:solidFill>
              </a:rPr>
              <a:t>Підсистеми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управління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ризиками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uk-UA" dirty="0"/>
              <a:t>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1124744"/>
            <a:ext cx="41764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627784" y="141277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Система управління ризиками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47664" y="2276872"/>
            <a:ext cx="252028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20072" y="2276872"/>
            <a:ext cx="230425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87624" y="3717032"/>
            <a:ext cx="3312368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4048" y="3789040"/>
            <a:ext cx="3240360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547664" y="249289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Суб'єкт управління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220072" y="249289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Об'єкт управління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4077072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/>
              <a:t>Спеціалісти з ризиків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Менеджері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ОПР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92080" y="4005064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/>
              <a:t>Ризикові вкладення капіталу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 Відносини між суб'єктами господарювання</a:t>
            </a:r>
          </a:p>
          <a:p>
            <a:endParaRPr lang="ru-RU" dirty="0"/>
          </a:p>
        </p:txBody>
      </p:sp>
      <p:sp>
        <p:nvSpPr>
          <p:cNvPr id="32" name="Стрелка вниз 31"/>
          <p:cNvSpPr/>
          <p:nvPr/>
        </p:nvSpPr>
        <p:spPr>
          <a:xfrm>
            <a:off x="2771800" y="1916832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5940152" y="1916832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2699792" y="328498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6012160" y="3284984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Выгнутая вниз стрелка 35"/>
          <p:cNvSpPr/>
          <p:nvPr/>
        </p:nvSpPr>
        <p:spPr>
          <a:xfrm>
            <a:off x="2627784" y="6021288"/>
            <a:ext cx="4104456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r>
              <a:rPr lang="ru-RU" i="1" dirty="0" err="1">
                <a:solidFill>
                  <a:schemeClr val="tx1"/>
                </a:solidFill>
              </a:rPr>
              <a:t>Циркулювання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інформації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   Очевидно,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процес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процес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суб'єкта</a:t>
            </a:r>
            <a:r>
              <a:rPr lang="ru-RU" i="1" dirty="0"/>
              <a:t> на </a:t>
            </a:r>
            <a:r>
              <a:rPr lang="ru-RU" i="1" dirty="0" err="1"/>
              <a:t>об'єкт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,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здійснюватися</a:t>
            </a:r>
            <a:r>
              <a:rPr lang="ru-RU" i="1" dirty="0"/>
              <a:t> </a:t>
            </a:r>
            <a:r>
              <a:rPr lang="ru-RU" i="1" dirty="0" err="1"/>
              <a:t>тільки</a:t>
            </a:r>
            <a:r>
              <a:rPr lang="ru-RU" i="1" dirty="0"/>
              <a:t> за </a:t>
            </a:r>
            <a:r>
              <a:rPr lang="ru-RU" i="1" dirty="0" err="1"/>
              <a:t>умови</a:t>
            </a:r>
            <a:r>
              <a:rPr lang="ru-RU" i="1" dirty="0"/>
              <a:t> </a:t>
            </a:r>
            <a:r>
              <a:rPr lang="ru-RU" i="1" dirty="0" err="1"/>
              <a:t>циркулювання</a:t>
            </a:r>
            <a:r>
              <a:rPr lang="ru-RU" i="1" dirty="0"/>
              <a:t> </a:t>
            </a:r>
            <a:r>
              <a:rPr lang="ru-RU" i="1" dirty="0" err="1"/>
              <a:t>певної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керівною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керованою</a:t>
            </a:r>
            <a:r>
              <a:rPr lang="ru-RU" i="1" dirty="0"/>
              <a:t> </a:t>
            </a:r>
            <a:r>
              <a:rPr lang="ru-RU" i="1" dirty="0" err="1"/>
              <a:t>підсистемами</a:t>
            </a:r>
            <a:r>
              <a:rPr lang="ru-RU" i="1" dirty="0"/>
              <a:t>.</a:t>
            </a:r>
            <a:endParaRPr lang="ru-RU" dirty="0"/>
          </a:p>
          <a:p>
            <a:r>
              <a:rPr lang="ru-RU" i="1" dirty="0" err="1"/>
              <a:t>Процес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, </a:t>
            </a:r>
            <a:r>
              <a:rPr lang="ru-RU" i="1" dirty="0" err="1"/>
              <a:t>незалежно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конкретного </a:t>
            </a:r>
            <a:r>
              <a:rPr lang="ru-RU" i="1" dirty="0" err="1"/>
              <a:t>змісту</a:t>
            </a:r>
            <a:r>
              <a:rPr lang="ru-RU" i="1" dirty="0"/>
              <a:t>, </a:t>
            </a:r>
            <a:r>
              <a:rPr lang="ru-RU" i="1" dirty="0" err="1"/>
              <a:t>завжди</a:t>
            </a:r>
            <a:r>
              <a:rPr lang="ru-RU" i="1" dirty="0"/>
              <a:t> </a:t>
            </a:r>
            <a:r>
              <a:rPr lang="ru-RU" i="1" dirty="0" err="1"/>
              <a:t>припускає</a:t>
            </a:r>
            <a:r>
              <a:rPr lang="ru-RU" i="1" dirty="0"/>
              <a:t> </a:t>
            </a:r>
            <a:r>
              <a:rPr lang="ru-RU" i="1" dirty="0" err="1"/>
              <a:t>одержання</a:t>
            </a:r>
            <a:r>
              <a:rPr lang="ru-RU" i="1" dirty="0"/>
              <a:t>, передачу, </a:t>
            </a:r>
            <a:r>
              <a:rPr lang="ru-RU" i="1" dirty="0" err="1"/>
              <a:t>переробку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використання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. При </a:t>
            </a:r>
            <a:r>
              <a:rPr lang="ru-RU" i="1" dirty="0" err="1"/>
              <a:t>цьому</a:t>
            </a:r>
            <a:r>
              <a:rPr lang="ru-RU" i="1" dirty="0"/>
              <a:t> </a:t>
            </a:r>
            <a:r>
              <a:rPr lang="ru-RU" i="1" dirty="0" err="1"/>
              <a:t>одержання</a:t>
            </a:r>
            <a:r>
              <a:rPr lang="ru-RU" i="1" dirty="0"/>
              <a:t> </a:t>
            </a:r>
            <a:r>
              <a:rPr lang="ru-RU" i="1" dirty="0" err="1"/>
              <a:t>надійної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достатньої</a:t>
            </a:r>
            <a:r>
              <a:rPr lang="ru-RU" i="1" dirty="0"/>
              <a:t> у </a:t>
            </a:r>
            <a:r>
              <a:rPr lang="ru-RU" i="1" dirty="0" err="1"/>
              <a:t>даних</a:t>
            </a:r>
            <a:r>
              <a:rPr lang="ru-RU" i="1" dirty="0"/>
              <a:t> </a:t>
            </a:r>
            <a:r>
              <a:rPr lang="ru-RU" i="1" dirty="0" err="1"/>
              <a:t>умовах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 </a:t>
            </a:r>
            <a:r>
              <a:rPr lang="ru-RU" i="1" dirty="0" err="1"/>
              <a:t>відіграє</a:t>
            </a:r>
            <a:r>
              <a:rPr lang="ru-RU" i="1" dirty="0"/>
              <a:t> </a:t>
            </a:r>
            <a:r>
              <a:rPr lang="ru-RU" i="1" dirty="0" err="1"/>
              <a:t>головну</a:t>
            </a:r>
            <a:r>
              <a:rPr lang="ru-RU" i="1" dirty="0"/>
              <a:t> роль, </a:t>
            </a:r>
            <a:r>
              <a:rPr lang="ru-RU" i="1" dirty="0" err="1"/>
              <a:t>оскільки</a:t>
            </a:r>
            <a:r>
              <a:rPr lang="ru-RU" i="1" dirty="0"/>
              <a:t> </a:t>
            </a:r>
            <a:r>
              <a:rPr lang="ru-RU" i="1" dirty="0" err="1"/>
              <a:t>воно</a:t>
            </a:r>
            <a:r>
              <a:rPr lang="ru-RU" i="1" dirty="0"/>
              <a:t> </a:t>
            </a:r>
            <a:r>
              <a:rPr lang="ru-RU" i="1" dirty="0" err="1"/>
              <a:t>дозволяє</a:t>
            </a:r>
            <a:r>
              <a:rPr lang="ru-RU" i="1" dirty="0"/>
              <a:t> </a:t>
            </a:r>
            <a:r>
              <a:rPr lang="ru-RU" i="1" dirty="0" err="1"/>
              <a:t>підприємцю</a:t>
            </a:r>
            <a:r>
              <a:rPr lang="ru-RU" i="1" dirty="0"/>
              <a:t> </a:t>
            </a:r>
            <a:r>
              <a:rPr lang="ru-RU" i="1" dirty="0" err="1"/>
              <a:t>прийняти</a:t>
            </a:r>
            <a:r>
              <a:rPr lang="ru-RU" i="1" dirty="0"/>
              <a:t> </a:t>
            </a:r>
            <a:r>
              <a:rPr lang="ru-RU" i="1" dirty="0" err="1"/>
              <a:t>конкретне</a:t>
            </a:r>
            <a:r>
              <a:rPr lang="ru-RU" i="1" dirty="0"/>
              <a:t> </a:t>
            </a:r>
            <a:r>
              <a:rPr lang="ru-RU" i="1" dirty="0" err="1"/>
              <a:t>рішення</a:t>
            </a:r>
            <a:r>
              <a:rPr lang="ru-RU" i="1" dirty="0"/>
              <a:t> </a:t>
            </a:r>
            <a:r>
              <a:rPr lang="ru-RU" i="1" dirty="0" err="1"/>
              <a:t>щодо</a:t>
            </a:r>
            <a:r>
              <a:rPr lang="ru-RU" i="1" dirty="0"/>
              <a:t> </a:t>
            </a:r>
            <a:r>
              <a:rPr lang="ru-RU" i="1" dirty="0" err="1"/>
              <a:t>дій</a:t>
            </a:r>
            <a:r>
              <a:rPr lang="ru-RU" i="1" dirty="0"/>
              <a:t> в </a:t>
            </a:r>
            <a:r>
              <a:rPr lang="ru-RU" i="1" dirty="0" err="1"/>
              <a:t>умовах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6021288"/>
            <a:ext cx="7241232" cy="5246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/>
              <a:t>     Схема 2 </a:t>
            </a:r>
            <a:r>
              <a:rPr lang="ru-RU" i="1" dirty="0" err="1"/>
              <a:t>Процес</a:t>
            </a:r>
            <a:r>
              <a:rPr lang="ru-RU" i="1" dirty="0"/>
              <a:t> </a:t>
            </a:r>
            <a:r>
              <a:rPr lang="ru-RU" i="1" dirty="0" err="1"/>
              <a:t>обміну</a:t>
            </a:r>
            <a:r>
              <a:rPr lang="ru-RU" i="1" dirty="0"/>
              <a:t> </a:t>
            </a:r>
            <a:r>
              <a:rPr lang="ru-RU" i="1" dirty="0" err="1"/>
              <a:t>інформацією</a:t>
            </a:r>
            <a:r>
              <a:rPr lang="ru-RU" i="1" dirty="0"/>
              <a:t> в </a:t>
            </a:r>
            <a:r>
              <a:rPr lang="ru-RU" i="1" dirty="0" err="1"/>
              <a:t>системі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ризиком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47664" y="188640"/>
            <a:ext cx="61206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91680" y="260648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       Інформація про господарську ситуацію</a:t>
            </a:r>
          </a:p>
          <a:p>
            <a:r>
              <a:rPr lang="uk-UA" dirty="0"/>
              <a:t>                  (зовнішня інформація)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1556792"/>
            <a:ext cx="61206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691680" y="1628800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Керівна підсистема(суб'єкт)</a:t>
            </a:r>
          </a:p>
          <a:p>
            <a:r>
              <a:rPr lang="uk-UA" dirty="0"/>
              <a:t>Фінансовій менеджер, спеціаліст зі страхування  </a:t>
            </a:r>
            <a:r>
              <a:rPr lang="uk-UA" dirty="0" err="1"/>
              <a:t>ін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3212976"/>
            <a:ext cx="60486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8" y="3212976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Керована підсистема(об'єкт)</a:t>
            </a:r>
          </a:p>
          <a:p>
            <a:r>
              <a:rPr lang="uk-UA" dirty="0"/>
              <a:t>Ризик, ризикові вкладення капіталу, економічні відносини між суб'єктами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24928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Командна інформація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691680" y="4869160"/>
            <a:ext cx="59766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63688" y="501317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Інформація зворотного зв'язку (інформація про стан об'єкта управління)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84168" y="429309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Вихід</a:t>
            </a:r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283968" y="980728"/>
            <a:ext cx="432048" cy="576064"/>
          </a:xfrm>
          <a:prstGeom prst="downArrow">
            <a:avLst>
              <a:gd name="adj1" fmla="val 50000"/>
              <a:gd name="adj2" fmla="val 475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283968" y="2276872"/>
            <a:ext cx="3600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283968" y="4149080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ru-RU" i="1" dirty="0">
                <a:solidFill>
                  <a:schemeClr val="tx1"/>
                </a:solidFill>
              </a:rPr>
              <a:t>Система </a:t>
            </a:r>
            <a:r>
              <a:rPr lang="ru-RU" i="1" dirty="0" err="1">
                <a:solidFill>
                  <a:schemeClr val="tx1"/>
                </a:solidFill>
              </a:rPr>
              <a:t>управління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ризиками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/>
              <a:t>   Система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ризиками</a:t>
            </a:r>
            <a:r>
              <a:rPr lang="ru-RU" i="1" dirty="0"/>
              <a:t> </a:t>
            </a:r>
            <a:r>
              <a:rPr lang="ru-RU" i="1" dirty="0" err="1"/>
              <a:t>включає</a:t>
            </a:r>
            <a:r>
              <a:rPr lang="ru-RU" i="1" dirty="0"/>
              <a:t> широкий спектр </a:t>
            </a:r>
            <a:r>
              <a:rPr lang="ru-RU" i="1" dirty="0" err="1"/>
              <a:t>дій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бути </a:t>
            </a:r>
            <a:r>
              <a:rPr lang="ru-RU" i="1" dirty="0" err="1"/>
              <a:t>представлені</a:t>
            </a:r>
            <a:r>
              <a:rPr lang="ru-RU" i="1" dirty="0"/>
              <a:t> як </a:t>
            </a:r>
            <a:r>
              <a:rPr lang="ru-RU" i="1" dirty="0" err="1"/>
              <a:t>послідовність</a:t>
            </a:r>
            <a:r>
              <a:rPr lang="ru-RU" i="1" dirty="0"/>
              <a:t> </a:t>
            </a:r>
            <a:r>
              <a:rPr lang="ru-RU" i="1" dirty="0" err="1"/>
              <a:t>наступних</a:t>
            </a:r>
            <a:r>
              <a:rPr lang="ru-RU" i="1" dirty="0"/>
              <a:t> </a:t>
            </a:r>
            <a:r>
              <a:rPr lang="ru-RU" i="1" dirty="0" err="1"/>
              <a:t>етапів</a:t>
            </a:r>
            <a:r>
              <a:rPr lang="ru-RU" i="1" dirty="0"/>
              <a:t>:</a:t>
            </a:r>
            <a:endParaRPr lang="ru-RU" dirty="0"/>
          </a:p>
          <a:p>
            <a:r>
              <a:rPr lang="ru-RU" i="1" dirty="0" err="1"/>
              <a:t>усвідомлення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, </a:t>
            </a:r>
            <a:r>
              <a:rPr lang="ru-RU" i="1" dirty="0" err="1"/>
              <a:t>визначення</a:t>
            </a:r>
            <a:r>
              <a:rPr lang="ru-RU" i="1" dirty="0"/>
              <a:t> причин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виникнення</a:t>
            </a:r>
            <a:r>
              <a:rPr lang="ru-RU" i="1" dirty="0"/>
              <a:t> та </a:t>
            </a:r>
            <a:r>
              <a:rPr lang="ru-RU" i="1" dirty="0" err="1"/>
              <a:t>ризикових</a:t>
            </a:r>
            <a:r>
              <a:rPr lang="ru-RU" i="1" dirty="0"/>
              <a:t> сфер;</a:t>
            </a:r>
            <a:endParaRPr lang="ru-RU" dirty="0"/>
          </a:p>
          <a:p>
            <a:r>
              <a:rPr lang="ru-RU" i="1" dirty="0" err="1"/>
              <a:t>аналіз</a:t>
            </a:r>
            <a:r>
              <a:rPr lang="ru-RU" i="1" dirty="0"/>
              <a:t> та </a:t>
            </a:r>
            <a:r>
              <a:rPr lang="ru-RU" i="1" dirty="0" err="1"/>
              <a:t>оцінка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: </a:t>
            </a:r>
            <a:r>
              <a:rPr lang="ru-RU" i="1" dirty="0" err="1"/>
              <a:t>мінімізація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обмеження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 за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відповідних</a:t>
            </a:r>
            <a:r>
              <a:rPr lang="ru-RU" i="1" dirty="0"/>
              <a:t> </a:t>
            </a:r>
            <a:r>
              <a:rPr lang="ru-RU" i="1" dirty="0" err="1"/>
              <a:t>методів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;</a:t>
            </a:r>
            <a:endParaRPr lang="ru-RU" dirty="0"/>
          </a:p>
          <a:p>
            <a:r>
              <a:rPr lang="ru-RU" i="1" dirty="0" err="1"/>
              <a:t>здійснення</a:t>
            </a:r>
            <a:r>
              <a:rPr lang="ru-RU" i="1" dirty="0"/>
              <a:t> </a:t>
            </a:r>
            <a:r>
              <a:rPr lang="ru-RU" i="1" dirty="0" err="1"/>
              <a:t>постійного</a:t>
            </a:r>
            <a:r>
              <a:rPr lang="ru-RU" i="1" dirty="0"/>
              <a:t> контролю за </a:t>
            </a:r>
            <a:r>
              <a:rPr lang="ru-RU" i="1" dirty="0" err="1"/>
              <a:t>рівнем</a:t>
            </a:r>
            <a:r>
              <a:rPr lang="ru-RU" i="1" dirty="0"/>
              <a:t> </a:t>
            </a:r>
            <a:r>
              <a:rPr lang="ru-RU" i="1" dirty="0" err="1"/>
              <a:t>ризиків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застосуванням</a:t>
            </a:r>
            <a:r>
              <a:rPr lang="ru-RU" i="1" dirty="0"/>
              <a:t> </a:t>
            </a:r>
            <a:r>
              <a:rPr lang="ru-RU" i="1" dirty="0" err="1"/>
              <a:t>механізму</a:t>
            </a:r>
            <a:r>
              <a:rPr lang="ru-RU" i="1" dirty="0"/>
              <a:t> </a:t>
            </a:r>
            <a:r>
              <a:rPr lang="ru-RU" i="1" dirty="0" err="1"/>
              <a:t>зворотного</a:t>
            </a:r>
            <a:r>
              <a:rPr lang="ru-RU" i="1" dirty="0"/>
              <a:t> </a:t>
            </a:r>
            <a:r>
              <a:rPr lang="ru-RU" i="1" dirty="0" err="1"/>
              <a:t>зв'язку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7467600" cy="1143000"/>
          </a:xfrm>
        </p:spPr>
        <p:txBody>
          <a:bodyPr/>
          <a:lstStyle/>
          <a:p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260648"/>
            <a:ext cx="7467600" cy="596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/>
              <a:t>  Схема 3. </a:t>
            </a:r>
            <a:r>
              <a:rPr lang="ru-RU" sz="1800" i="1" dirty="0"/>
              <a:t>Схема </a:t>
            </a:r>
            <a:r>
              <a:rPr lang="ru-RU" sz="1800" i="1" dirty="0" err="1"/>
              <a:t>управління</a:t>
            </a:r>
            <a:r>
              <a:rPr lang="ru-RU" sz="1800" i="1" dirty="0"/>
              <a:t> </a:t>
            </a:r>
            <a:r>
              <a:rPr lang="ru-RU" sz="1800" i="1" dirty="0" err="1"/>
              <a:t>ризиком</a:t>
            </a:r>
            <a:endParaRPr lang="ru-RU" sz="1800" dirty="0"/>
          </a:p>
        </p:txBody>
      </p:sp>
      <p:pic>
        <p:nvPicPr>
          <p:cNvPr id="4" name="Рисунок 3" descr="Схема управління ризиком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272808" cy="55446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Контроль за виконанням програми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err="1"/>
              <a:t>Останный</a:t>
            </a:r>
            <a:r>
              <a:rPr lang="ru-RU" i="1" dirty="0"/>
              <a:t> </a:t>
            </a:r>
            <a:r>
              <a:rPr lang="ru-RU" i="1" dirty="0" err="1"/>
              <a:t>крок</a:t>
            </a:r>
            <a:r>
              <a:rPr lang="ru-RU" i="1" dirty="0"/>
              <a:t> - контроль за </a:t>
            </a:r>
            <a:r>
              <a:rPr lang="ru-RU" i="1" dirty="0" err="1"/>
              <a:t>виконанням</a:t>
            </a:r>
            <a:r>
              <a:rPr lang="ru-RU" i="1" dirty="0"/>
              <a:t> </a:t>
            </a:r>
            <a:r>
              <a:rPr lang="ru-RU" i="1" dirty="0" err="1"/>
              <a:t>наміченої</a:t>
            </a:r>
            <a:r>
              <a:rPr lang="ru-RU" i="1" dirty="0"/>
              <a:t> </a:t>
            </a:r>
            <a:r>
              <a:rPr lang="ru-RU" i="1" dirty="0" err="1"/>
              <a:t>програми</a:t>
            </a:r>
            <a:r>
              <a:rPr lang="ru-RU" i="1" dirty="0"/>
              <a:t>, </a:t>
            </a:r>
            <a:r>
              <a:rPr lang="ru-RU" i="1" dirty="0" err="1"/>
              <a:t>аналіз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оцінка</a:t>
            </a:r>
            <a:r>
              <a:rPr lang="ru-RU" i="1" dirty="0"/>
              <a:t> </a:t>
            </a:r>
            <a:r>
              <a:rPr lang="ru-RU" i="1" dirty="0" err="1"/>
              <a:t>результатів</a:t>
            </a:r>
            <a:r>
              <a:rPr lang="ru-RU" i="1" dirty="0"/>
              <a:t> </a:t>
            </a:r>
            <a:r>
              <a:rPr lang="ru-RU" i="1" dirty="0" err="1"/>
              <a:t>виконання</a:t>
            </a:r>
            <a:r>
              <a:rPr lang="ru-RU" i="1" dirty="0"/>
              <a:t> </a:t>
            </a:r>
            <a:r>
              <a:rPr lang="ru-RU" i="1" dirty="0" err="1"/>
              <a:t>обраного</a:t>
            </a:r>
            <a:r>
              <a:rPr lang="ru-RU" i="1" dirty="0"/>
              <a:t> </a:t>
            </a:r>
            <a:r>
              <a:rPr lang="ru-RU" i="1" dirty="0" err="1"/>
              <a:t>варіанта</a:t>
            </a:r>
            <a:r>
              <a:rPr lang="ru-RU" i="1" dirty="0"/>
              <a:t> </a:t>
            </a:r>
            <a:r>
              <a:rPr lang="ru-RU" i="1" dirty="0" err="1"/>
              <a:t>ризикованого</a:t>
            </a:r>
            <a:r>
              <a:rPr lang="ru-RU" i="1" dirty="0"/>
              <a:t> </a:t>
            </a:r>
            <a:r>
              <a:rPr lang="ru-RU" i="1" dirty="0" err="1"/>
              <a:t>рішення</a:t>
            </a:r>
            <a:r>
              <a:rPr lang="ru-RU" i="1" dirty="0"/>
              <a:t>. Для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err="1"/>
              <a:t>створюються</a:t>
            </a:r>
            <a:r>
              <a:rPr lang="ru-RU" i="1" dirty="0"/>
              <a:t> </a:t>
            </a:r>
            <a:r>
              <a:rPr lang="ru-RU" i="1" dirty="0" err="1"/>
              <a:t>органи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ризиком</a:t>
            </a:r>
            <a:r>
              <a:rPr lang="ru-RU" i="1" dirty="0"/>
              <a:t> на </a:t>
            </a:r>
            <a:r>
              <a:rPr lang="ru-RU" i="1" dirty="0" err="1"/>
              <a:t>даному</a:t>
            </a:r>
            <a:r>
              <a:rPr lang="ru-RU" i="1" dirty="0"/>
              <a:t> </a:t>
            </a:r>
            <a:r>
              <a:rPr lang="ru-RU" i="1" dirty="0" err="1"/>
              <a:t>суб'єкті</a:t>
            </a:r>
            <a:r>
              <a:rPr lang="ru-RU" i="1" dirty="0"/>
              <a:t> </a:t>
            </a:r>
            <a:r>
              <a:rPr lang="ru-RU" i="1" dirty="0" err="1"/>
              <a:t>господарювання</a:t>
            </a:r>
            <a:r>
              <a:rPr lang="ru-RU" i="1" dirty="0"/>
              <a:t>. Органом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ризиком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фінансовий</a:t>
            </a:r>
            <a:r>
              <a:rPr lang="ru-RU" i="1" dirty="0"/>
              <a:t> менеджер, менеджер по </a:t>
            </a:r>
            <a:r>
              <a:rPr lang="ru-RU" i="1" dirty="0" err="1"/>
              <a:t>ризиках</a:t>
            </a:r>
            <a:r>
              <a:rPr lang="ru-RU" i="1" dirty="0"/>
              <a:t>, </a:t>
            </a:r>
            <a:r>
              <a:rPr lang="ru-RU" i="1" dirty="0" err="1"/>
              <a:t>відповідний</a:t>
            </a:r>
            <a:r>
              <a:rPr lang="ru-RU" i="1" dirty="0"/>
              <a:t> </a:t>
            </a:r>
            <a:r>
              <a:rPr lang="ru-RU" i="1" dirty="0" err="1"/>
              <a:t>апарат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: сектор </a:t>
            </a:r>
            <a:r>
              <a:rPr lang="ru-RU" i="1" dirty="0" err="1"/>
              <a:t>страхових</a:t>
            </a:r>
            <a:r>
              <a:rPr lang="ru-RU" i="1" dirty="0"/>
              <a:t> </a:t>
            </a:r>
            <a:r>
              <a:rPr lang="ru-RU" i="1" dirty="0" err="1"/>
              <a:t>операцій</a:t>
            </a:r>
            <a:r>
              <a:rPr lang="ru-RU" i="1" dirty="0"/>
              <a:t>, </a:t>
            </a:r>
            <a:r>
              <a:rPr lang="ru-RU" i="1" dirty="0" err="1"/>
              <a:t>сектор</a:t>
            </a:r>
            <a:r>
              <a:rPr lang="ru-RU" i="1" dirty="0"/>
              <a:t> </a:t>
            </a:r>
            <a:r>
              <a:rPr lang="ru-RU" i="1" dirty="0" err="1"/>
              <a:t>венчурних</a:t>
            </a:r>
            <a:r>
              <a:rPr lang="ru-RU" i="1" dirty="0"/>
              <a:t> </a:t>
            </a:r>
            <a:r>
              <a:rPr lang="ru-RU" i="1" dirty="0" err="1"/>
              <a:t>інвестицій</a:t>
            </a:r>
            <a:r>
              <a:rPr lang="ru-RU" i="1" dirty="0"/>
              <a:t>, </a:t>
            </a:r>
            <a:r>
              <a:rPr lang="ru-RU" i="1" dirty="0" err="1"/>
              <a:t>відділ</a:t>
            </a:r>
            <a:r>
              <a:rPr lang="ru-RU" i="1" dirty="0"/>
              <a:t> </a:t>
            </a:r>
            <a:r>
              <a:rPr lang="ru-RU" i="1" dirty="0" err="1"/>
              <a:t>ризикованих</a:t>
            </a:r>
            <a:r>
              <a:rPr lang="ru-RU" i="1" dirty="0"/>
              <a:t> </a:t>
            </a:r>
            <a:r>
              <a:rPr lang="ru-RU" i="1" dirty="0" err="1"/>
              <a:t>вкладень</a:t>
            </a:r>
            <a:r>
              <a:rPr lang="ru-RU" i="1" dirty="0"/>
              <a:t> </a:t>
            </a:r>
            <a:r>
              <a:rPr lang="ru-RU" i="1" dirty="0" err="1"/>
              <a:t>капіталу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т.п.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</TotalTime>
  <Words>1347</Words>
  <Application>Microsoft Office PowerPoint</Application>
  <PresentationFormat>Экран (4:3)</PresentationFormat>
  <Paragraphs>126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Сутність та необхідність управління ризиком</vt:lpstr>
      <vt:lpstr>Зміст</vt:lpstr>
      <vt:lpstr>Визначення управління ризиком</vt:lpstr>
      <vt:lpstr>Схема 1. Підсистеми управління ризиками </vt:lpstr>
      <vt:lpstr> Циркулювання інформації</vt:lpstr>
      <vt:lpstr> </vt:lpstr>
      <vt:lpstr>Система управління ризиками</vt:lpstr>
      <vt:lpstr> </vt:lpstr>
      <vt:lpstr>Контроль за виконанням програми</vt:lpstr>
      <vt:lpstr> Схема 4.  Можливі цілі і задачі розробки програми управління ризиками (ПУР) </vt:lpstr>
      <vt:lpstr>Таблиця 1. Можливі варіанти правил управління, обумовлені стратегією підприємства, при розробці ПУР</vt:lpstr>
      <vt:lpstr>Таблиця 2. Правила, що враховуються менеджерами при розробці ПУР </vt:lpstr>
      <vt:lpstr>Реалізація правил при розробці ПУР</vt:lpstr>
      <vt:lpstr>Схема 5  - Алгоритм реалізації процедури вибору і концентрації правил управління ризиками, що враховуються при розробці і перегляді ПУР </vt:lpstr>
      <vt:lpstr>Інформація щодо використанню процедур управління ризиками</vt:lpstr>
      <vt:lpstr>Формула № 1</vt:lpstr>
      <vt:lpstr> Розробка і перегляд ПУР</vt:lpstr>
      <vt:lpstr>Таблиця 3 Функціональні обов'язки менеджера по управлінню ризиками, обумовлені попереднім вибором ризиків </vt:lpstr>
      <vt:lpstr>Узагальнюючи підходи до вирішення проблеми</vt:lpstr>
      <vt:lpstr>Схема 6.  Модель управління ризиками </vt:lpstr>
      <vt:lpstr> Особливості системи збалансованих показників (СЗП). </vt:lpstr>
      <vt:lpstr>Схема 7. Ризик-карта</vt:lpstr>
      <vt:lpstr>Моделювання стратегії підприємства в рамках моделі СЗП</vt:lpstr>
      <vt:lpstr>Схема 8. Співвідношення рахункової карти СЗП і ризик-карти </vt:lpstr>
      <vt:lpstr>Висновки: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та необхідність управління ризиком</dc:title>
  <dc:creator>HOME</dc:creator>
  <cp:lastModifiedBy>petrovich anatol</cp:lastModifiedBy>
  <cp:revision>17</cp:revision>
  <dcterms:created xsi:type="dcterms:W3CDTF">2017-05-11T16:59:35Z</dcterms:created>
  <dcterms:modified xsi:type="dcterms:W3CDTF">2017-05-15T15:03:17Z</dcterms:modified>
</cp:coreProperties>
</file>