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4" r:id="rId4"/>
    <p:sldId id="265" r:id="rId5"/>
    <p:sldId id="256" r:id="rId6"/>
    <p:sldId id="257" r:id="rId7"/>
    <p:sldId id="262" r:id="rId8"/>
    <p:sldId id="266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cademicwriting.wikidot.com/for-and-against-essay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cademicwriting.wikidot.com/opinion-essay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455" y="548680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dirty="0" smtClean="0">
                <a:solidFill>
                  <a:srgbClr val="333333"/>
                </a:solidFill>
                <a:latin typeface="Verdana"/>
                <a:ea typeface="Times New Roman"/>
              </a:rPr>
              <a:t>ESSAY</a:t>
            </a:r>
          </a:p>
          <a:p>
            <a:pPr algn="ctr">
              <a:spcAft>
                <a:spcPts val="0"/>
              </a:spcAft>
            </a:pPr>
            <a:endParaRPr lang="ru-RU" sz="5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4800" dirty="0">
                <a:solidFill>
                  <a:srgbClr val="333333"/>
                </a:solidFill>
                <a:latin typeface="Times New Roman"/>
                <a:ea typeface="Times New Roman"/>
              </a:rPr>
              <a:t>An essay is a piece of writing, usually from a writer's personal point of view on a particular topic.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42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52" y="-7002"/>
            <a:ext cx="6577652" cy="686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0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5"/>
          <a:stretch/>
        </p:blipFill>
        <p:spPr bwMode="auto">
          <a:xfrm>
            <a:off x="611560" y="1507"/>
            <a:ext cx="7509200" cy="68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2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10"/>
            <a:ext cx="7920880" cy="68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6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BB0011"/>
                </a:solidFill>
                <a:ea typeface="Calibri"/>
                <a:cs typeface="Times New Roman"/>
                <a:hlinkClick r:id="rId2"/>
              </a:rPr>
              <a:t>For and against essays</a:t>
            </a:r>
            <a:r>
              <a:rPr lang="en-US" sz="3200" dirty="0">
                <a:solidFill>
                  <a:srgbClr val="333333"/>
                </a:solidFill>
                <a:ea typeface="Calibri"/>
                <a:cs typeface="Times New Roman"/>
              </a:rPr>
              <a:t> present both sides of an issue, discussing points in </a:t>
            </a:r>
            <a:r>
              <a:rPr lang="en-US" sz="3200" dirty="0" err="1">
                <a:solidFill>
                  <a:srgbClr val="333333"/>
                </a:solidFill>
                <a:ea typeface="Calibri"/>
                <a:cs typeface="Times New Roman"/>
              </a:rPr>
              <a:t>favour</a:t>
            </a:r>
            <a:r>
              <a:rPr lang="en-US" sz="3200" dirty="0">
                <a:solidFill>
                  <a:srgbClr val="333333"/>
                </a:solidFill>
                <a:ea typeface="Calibri"/>
                <a:cs typeface="Times New Roman"/>
              </a:rPr>
              <a:t> of a particular topic as well as those against, or the advantages and disadvantages of a particular question. Each point should be supported by justifications, examples, and/or reasons. The writer's own opinion should be presented only in the final paragraph.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38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BB0011"/>
                </a:solidFill>
                <a:ea typeface="Calibri"/>
                <a:cs typeface="Times New Roman"/>
                <a:hlinkClick r:id="rId2"/>
              </a:rPr>
              <a:t>Opinion essays</a:t>
            </a:r>
            <a:r>
              <a:rPr lang="en-US" sz="3200" dirty="0">
                <a:solidFill>
                  <a:srgbClr val="333333"/>
                </a:solidFill>
                <a:ea typeface="Calibri"/>
                <a:cs typeface="Times New Roman"/>
              </a:rPr>
              <a:t> present the writers personal opinion concerning the topic, clearly stated and supported by reasons and/or examples. The opposing viewpoint and reason should be included in a separate paragraph before the dosing one, together with an argument that shows it is an unconvincing viewpoint. </a:t>
            </a:r>
            <a:endParaRPr lang="en-US" sz="3200" dirty="0" smtClean="0">
              <a:solidFill>
                <a:srgbClr val="333333"/>
              </a:solidFill>
              <a:ea typeface="Calibri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333333"/>
                </a:solidFill>
                <a:ea typeface="Calibri"/>
                <a:cs typeface="Times New Roman"/>
              </a:rPr>
              <a:t>The writer's opinion </a:t>
            </a:r>
            <a:r>
              <a:rPr lang="en-US" sz="3200" dirty="0">
                <a:solidFill>
                  <a:srgbClr val="333333"/>
                </a:solidFill>
                <a:ea typeface="Calibri"/>
                <a:cs typeface="Times New Roman"/>
              </a:rPr>
              <a:t>should be included in the introduction, and summarized/restated in the conclusion.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685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30" y="-19544"/>
            <a:ext cx="9170930" cy="687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06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0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1"/>
          <a:stretch/>
        </p:blipFill>
        <p:spPr bwMode="auto">
          <a:xfrm>
            <a:off x="1763688" y="0"/>
            <a:ext cx="5328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43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16592"/>
              </p:ext>
            </p:extLst>
          </p:nvPr>
        </p:nvGraphicFramePr>
        <p:xfrm>
          <a:off x="467544" y="260648"/>
          <a:ext cx="8424937" cy="6378125"/>
        </p:xfrm>
        <a:graphic>
          <a:graphicData uri="http://schemas.openxmlformats.org/drawingml/2006/table">
            <a:tbl>
              <a:tblPr firstRow="1" firstCol="1" bandRow="1"/>
              <a:tblGrid>
                <a:gridCol w="334067"/>
                <a:gridCol w="3744605"/>
                <a:gridCol w="4346265"/>
              </a:tblGrid>
              <a:tr h="158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Opening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 is often said that …/ Many people claim that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this day and age … / Nowadays … / These days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Welive in an age when many of us are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 is a hotly-debated topic that often divides opinion.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 is often discussed yet rarely understood.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 goes without saying that … is one of the most important issues facing us today.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following essay takes a look at both sides of the argument.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Introducing points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Firstly, let us taken a look at … / To start with, …/ First of all, it is worth considering …/ Secondly, … / Thirdly, … / Furthermore, … / In addition, … /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What is more, … / On top of that, … / Another point worth nothing is … / Another factor to consider is … / Lastly, …/ Finally, …/ Last but not least,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Presenting ideas &amp; giving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When it comes to noun /geund,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terms of noun/gerund,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With respect to noun/gerund,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 only … but also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Examples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According to experts, 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Research has found that 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There are those who argue that 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For instance…/such as…/For example…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Expressing result &amp; reason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 a result, …/ As a result of …,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 has led to …/…has resulted in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Consequently, …/ Therefore,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 account of …/ Due to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One reason behind this is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Contrasting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Although / Even though subject + verb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Despite / In spite of noun/gerund,…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Despite the fact that subject +verb,…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 the one hand … On the other hand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However … / Nevertheless, …/ Even so...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Concluding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 sum up, …/ In conclision,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 things considered,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Taking everithing into consideration...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Weighing up both sides of the argument, 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advantages of … outweigh the disadvantages…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Opinion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 far as I’m concerned, 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From my point of view, 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my opinion, 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Personally speaking, 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My own view on the matter is …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41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215"/>
            <a:ext cx="5915003" cy="685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409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2021-10-18T17:53:09Z</dcterms:created>
  <dcterms:modified xsi:type="dcterms:W3CDTF">2021-10-18T18:10:14Z</dcterms:modified>
</cp:coreProperties>
</file>