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5" r:id="rId8"/>
    <p:sldId id="266" r:id="rId9"/>
    <p:sldId id="262"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p:cViewPr>
        <p:scale>
          <a:sx n="50" d="100"/>
          <a:sy n="50" d="100"/>
        </p:scale>
        <p:origin x="-1200" y="2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19F41EC4-DEBA-4438-B0AA-4E9D14A37054}" type="datetimeFigureOut">
              <a:rPr lang="ru-RU"/>
              <a:pPr>
                <a:defRPr/>
              </a:pPr>
              <a:t>09.09.2018</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AE2170CD-B7D5-4263-93CA-297934E71E7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2F9A1D82-5565-4BB4-A17F-6622987F5A32}" type="datetimeFigureOut">
              <a:rPr lang="ru-RU"/>
              <a:pPr>
                <a:defRPr/>
              </a:pPr>
              <a:t>09.09.2018</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DBF66856-3931-496A-AB4B-45B002D8904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FBF5F14-2AAC-4C93-9E87-096F4DDADF6E}" type="datetimeFigureOut">
              <a:rPr lang="ru-RU"/>
              <a:pPr>
                <a:defRPr/>
              </a:pPr>
              <a:t>09.09.2018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F818CA-74CE-41FD-8D14-C9829FEBF17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E45A4266-F20D-40DD-88D4-D82CF2BC9EDD}" type="datetimeFigureOut">
              <a:rPr lang="ru-RU"/>
              <a:pPr>
                <a:defRPr/>
              </a:pPr>
              <a:t>09.09.2018</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A9EF5800-4238-4290-8A61-8A47C1BA2AB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4CA0F9D8-7287-4B3C-B294-AAAADE1FBC9D}" type="datetimeFigureOut">
              <a:rPr lang="ru-RU"/>
              <a:pPr>
                <a:defRPr/>
              </a:pPr>
              <a:t>09.09.2018</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30E7E9A6-8F09-413E-B885-415AB821966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74649C86-45E4-4BBA-ACDF-2477E537F77D}" type="datetimeFigureOut">
              <a:rPr lang="ru-RU"/>
              <a:pPr>
                <a:defRPr/>
              </a:pPr>
              <a:t>09.09.2018</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E277BDB-FB3A-49AB-847F-A5BF8209F18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D1C078B7-3308-45BC-B1D8-479ECAB80B33}" type="datetimeFigureOut">
              <a:rPr lang="ru-RU"/>
              <a:pPr>
                <a:defRPr/>
              </a:pPr>
              <a:t>09.09.2018</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BA798202-5E91-4FB6-AB7B-792F3CFC70B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68A5DB11-4672-4F00-A625-F523B0DBDBC5}" type="datetimeFigureOut">
              <a:rPr lang="ru-RU"/>
              <a:pPr>
                <a:defRPr/>
              </a:pPr>
              <a:t>09.09.2018</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EB71E674-96E0-4820-A559-338138D2F78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5C5E57ED-C72F-4447-B2FC-14186F064A8A}" type="datetimeFigureOut">
              <a:rPr lang="ru-RU"/>
              <a:pPr>
                <a:defRPr/>
              </a:pPr>
              <a:t>09.09.2018</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ECDA72A7-DCCB-4E0C-A7A8-78ABAEF5E43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84DE2CF8-32AF-4403-B571-57C0EF3282E9}" type="datetimeFigureOut">
              <a:rPr lang="ru-RU"/>
              <a:pPr>
                <a:defRPr/>
              </a:pPr>
              <a:t>09.09.2018</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5759752B-94DC-46EE-81D6-F55CA367209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BE393457-CC2A-4A67-8C40-DEE92D149868}" type="datetimeFigureOut">
              <a:rPr lang="ru-RU"/>
              <a:pPr>
                <a:defRPr/>
              </a:pPr>
              <a:t>09.09.2018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D6E8758-08F7-475D-8F27-F631F319AC7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84DD0E4-534C-4799-B7F1-572A670D7197}" type="datetimeFigureOut">
              <a:rPr lang="ru-RU"/>
              <a:pPr>
                <a:defRPr/>
              </a:pPr>
              <a:t>09.09.2018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535FDDBF-6105-40CE-B39D-AF8984816AB7}"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9" r:id="rId5"/>
    <p:sldLayoutId id="2147483694" r:id="rId6"/>
    <p:sldLayoutId id="2147483700" r:id="rId7"/>
    <p:sldLayoutId id="2147483701" r:id="rId8"/>
    <p:sldLayoutId id="2147483702" r:id="rId9"/>
    <p:sldLayoutId id="2147483693" r:id="rId10"/>
    <p:sldLayoutId id="214748370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ooks.efaculty.kiev.ua/men/6/t1/2.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550" y="1773238"/>
            <a:ext cx="7678738" cy="442912"/>
          </a:xfrm>
        </p:spPr>
        <p:txBody>
          <a:bodyPr>
            <a:normAutofit/>
          </a:bodyPr>
          <a:lstStyle/>
          <a:p>
            <a:pPr algn="ctr"/>
            <a:r>
              <a:rPr lang="uk-UA" sz="1800" b="1" smtClean="0">
                <a:solidFill>
                  <a:srgbClr val="443329"/>
                </a:solidFill>
                <a:latin typeface="Times New Roman" pitchFamily="18" charset="0"/>
              </a:rPr>
              <a:t>Навчальна дисципліна </a:t>
            </a:r>
          </a:p>
          <a:p>
            <a:pPr algn="ctr"/>
            <a:r>
              <a:rPr lang="uk-UA" sz="1800" b="1" smtClean="0">
                <a:solidFill>
                  <a:srgbClr val="443329"/>
                </a:solidFill>
                <a:latin typeface="Times New Roman" pitchFamily="18" charset="0"/>
              </a:rPr>
              <a:t>“Менеджмент організацій за видами господарської діяльності”</a:t>
            </a:r>
            <a:endParaRPr lang="ru-RU" sz="1800" b="1" smtClean="0">
              <a:solidFill>
                <a:srgbClr val="443329"/>
              </a:solidFill>
              <a:latin typeface="Times New Roman" pitchFamily="18" charset="0"/>
            </a:endParaRPr>
          </a:p>
        </p:txBody>
      </p:sp>
      <p:sp>
        <p:nvSpPr>
          <p:cNvPr id="13314" name="Rectangle 1"/>
          <p:cNvSpPr>
            <a:spLocks noChangeArrowheads="1"/>
          </p:cNvSpPr>
          <p:nvPr/>
        </p:nvSpPr>
        <p:spPr bwMode="auto">
          <a:xfrm>
            <a:off x="1143000" y="2505075"/>
            <a:ext cx="7389813" cy="1282700"/>
          </a:xfrm>
          <a:prstGeom prst="rect">
            <a:avLst/>
          </a:prstGeom>
          <a:noFill/>
          <a:ln w="9525">
            <a:noFill/>
            <a:miter lim="800000"/>
            <a:headEnd/>
            <a:tailEnd/>
          </a:ln>
        </p:spPr>
        <p:txBody>
          <a:bodyPr anchor="ctr">
            <a:spAutoFit/>
          </a:bodyPr>
          <a:lstStyle/>
          <a:p>
            <a:pPr algn="ctr"/>
            <a:r>
              <a:rPr lang="uk-UA" sz="2600" b="1" i="1">
                <a:latin typeface="Times New Roman" pitchFamily="18" charset="0"/>
                <a:cs typeface="Times New Roman" pitchFamily="18" charset="0"/>
              </a:rPr>
              <a:t>Лекція 1. </a:t>
            </a:r>
          </a:p>
          <a:p>
            <a:pPr algn="ctr"/>
            <a:r>
              <a:rPr lang="uk-UA" sz="2600" b="1" i="1">
                <a:latin typeface="Times New Roman" pitchFamily="18" charset="0"/>
                <a:cs typeface="Times New Roman" pitchFamily="18" charset="0"/>
              </a:rPr>
              <a:t>Поняття і сутність менеджменту організацій за видами господарської діяльності</a:t>
            </a:r>
            <a:r>
              <a:rPr lang="ru-RU"/>
              <a:t> </a:t>
            </a:r>
            <a:endParaRPr lang="uk-UA"/>
          </a:p>
        </p:txBody>
      </p:sp>
      <p:sp>
        <p:nvSpPr>
          <p:cNvPr id="13315" name="Rectangle 2"/>
          <p:cNvSpPr>
            <a:spLocks noChangeArrowheads="1"/>
          </p:cNvSpPr>
          <p:nvPr/>
        </p:nvSpPr>
        <p:spPr bwMode="auto">
          <a:xfrm>
            <a:off x="4857750" y="4357688"/>
            <a:ext cx="4143375" cy="923925"/>
          </a:xfrm>
          <a:prstGeom prst="rect">
            <a:avLst/>
          </a:prstGeom>
          <a:noFill/>
          <a:ln w="9525">
            <a:noFill/>
            <a:miter lim="800000"/>
            <a:headEnd/>
            <a:tailEnd/>
          </a:ln>
        </p:spPr>
        <p:txBody>
          <a:bodyPr anchor="ctr">
            <a:spAutoFit/>
          </a:bodyPr>
          <a:lstStyle/>
          <a:p>
            <a:pPr algn="r"/>
            <a:r>
              <a:rPr lang="uk-UA">
                <a:latin typeface="Times New Roman" pitchFamily="18" charset="0"/>
                <a:cs typeface="Times New Roman" pitchFamily="18" charset="0"/>
              </a:rPr>
              <a:t>Викладач: Клименко С.Є., к.е.н., доцент</a:t>
            </a:r>
          </a:p>
          <a:p>
            <a:pPr algn="r"/>
            <a:r>
              <a:rPr lang="uk-UA">
                <a:latin typeface="Times New Roman" pitchFamily="18" charset="0"/>
                <a:cs typeface="Times New Roman" pitchFamily="18" charset="0"/>
              </a:rPr>
              <a:t>кафедри управління фінансово-</a:t>
            </a:r>
          </a:p>
          <a:p>
            <a:pPr algn="r"/>
            <a:r>
              <a:rPr lang="uk-UA">
                <a:latin typeface="Times New Roman" pitchFamily="18" charset="0"/>
                <a:cs typeface="Times New Roman" pitchFamily="18" charset="0"/>
              </a:rPr>
              <a:t>економічною безпекою і проектами </a:t>
            </a:r>
          </a:p>
        </p:txBody>
      </p:sp>
      <p:sp>
        <p:nvSpPr>
          <p:cNvPr id="7" name="Подзаголовок 2"/>
          <p:cNvSpPr txBox="1">
            <a:spLocks/>
          </p:cNvSpPr>
          <p:nvPr/>
        </p:nvSpPr>
        <p:spPr>
          <a:xfrm>
            <a:off x="1357313" y="785813"/>
            <a:ext cx="6500812" cy="442912"/>
          </a:xfrm>
          <a:prstGeom prst="rect">
            <a:avLst/>
          </a:prstGeom>
        </p:spPr>
        <p:txBody>
          <a:bodyPr anchor="b">
            <a:normAutofit/>
          </a:bodyPr>
          <a:lstStyle/>
          <a:p>
            <a:pPr algn="ctr" fontAlgn="auto">
              <a:spcBef>
                <a:spcPct val="20000"/>
              </a:spcBef>
              <a:spcAft>
                <a:spcPts val="0"/>
              </a:spcAft>
              <a:buClr>
                <a:schemeClr val="accent1"/>
              </a:buClr>
              <a:buSzPct val="70000"/>
              <a:buFont typeface="Wingdings 2"/>
              <a:buNone/>
              <a:defRPr/>
            </a:pPr>
            <a:endParaRPr lang="ru-RU" b="1" dirty="0">
              <a:solidFill>
                <a:schemeClr val="tx2">
                  <a:shade val="75000"/>
                </a:schemeClr>
              </a:solidFill>
              <a:latin typeface="Times New Roman" pitchFamily="18" charset="0"/>
              <a:cs typeface="+mn-cs"/>
            </a:endParaRPr>
          </a:p>
        </p:txBody>
      </p:sp>
      <p:sp>
        <p:nvSpPr>
          <p:cNvPr id="2" name="Rectangle 3"/>
          <p:cNvSpPr>
            <a:spLocks noChangeArrowheads="1"/>
          </p:cNvSpPr>
          <p:nvPr/>
        </p:nvSpPr>
        <p:spPr bwMode="auto">
          <a:xfrm>
            <a:off x="1785938" y="495300"/>
            <a:ext cx="5286375" cy="923925"/>
          </a:xfrm>
          <a:prstGeom prst="rect">
            <a:avLst/>
          </a:prstGeom>
          <a:noFill/>
          <a:ln w="9525">
            <a:noFill/>
            <a:miter lim="800000"/>
            <a:headEnd/>
            <a:tailEnd/>
          </a:ln>
          <a:effectLst/>
        </p:spPr>
        <p:txBody>
          <a:bodyPr anchor="ctr">
            <a:spAutoFit/>
          </a:bodyPr>
          <a:lstStyle/>
          <a:p>
            <a:pPr algn="ctr">
              <a:defRPr/>
            </a:pPr>
            <a:r>
              <a:rPr lang="uk-UA" b="1" dirty="0">
                <a:solidFill>
                  <a:schemeClr val="tx2">
                    <a:shade val="75000"/>
                  </a:schemeClr>
                </a:solidFill>
                <a:latin typeface="Times New Roman" pitchFamily="18" charset="0"/>
                <a:cs typeface="+mn-cs"/>
              </a:rPr>
              <a:t>Міністерство освіти і науки України</a:t>
            </a:r>
            <a:endParaRPr lang="ru-RU" b="1" dirty="0">
              <a:solidFill>
                <a:schemeClr val="tx2">
                  <a:shade val="75000"/>
                </a:schemeClr>
              </a:solidFill>
              <a:latin typeface="Times New Roman" pitchFamily="18" charset="0"/>
              <a:cs typeface="+mn-cs"/>
            </a:endParaRPr>
          </a:p>
          <a:p>
            <a:pPr algn="ctr" eaLnBrk="0" hangingPunct="0">
              <a:defRPr/>
            </a:pPr>
            <a:r>
              <a:rPr lang="uk-UA" b="1" dirty="0">
                <a:solidFill>
                  <a:schemeClr val="tx2">
                    <a:shade val="75000"/>
                  </a:schemeClr>
                </a:solidFill>
                <a:latin typeface="Times New Roman" pitchFamily="18" charset="0"/>
                <a:cs typeface="+mn-cs"/>
              </a:rPr>
              <a:t>Запорізький національний університет</a:t>
            </a:r>
            <a:endParaRPr lang="ru-RU" b="1" dirty="0">
              <a:solidFill>
                <a:schemeClr val="tx2">
                  <a:shade val="75000"/>
                </a:schemeClr>
              </a:solidFill>
              <a:latin typeface="Times New Roman" pitchFamily="18" charset="0"/>
              <a:cs typeface="+mn-cs"/>
            </a:endParaRPr>
          </a:p>
          <a:p>
            <a:pPr algn="ctr" eaLnBrk="0" hangingPunct="0">
              <a:defRPr/>
            </a:pPr>
            <a:r>
              <a:rPr lang="uk-UA" b="1" dirty="0">
                <a:solidFill>
                  <a:schemeClr val="tx2">
                    <a:shade val="75000"/>
                  </a:schemeClr>
                </a:solidFill>
                <a:latin typeface="Times New Roman" pitchFamily="18" charset="0"/>
                <a:cs typeface="+mn-cs"/>
              </a:rPr>
              <a:t>Економічний факультет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a:xfrm>
            <a:off x="539750" y="1341438"/>
            <a:ext cx="8299450" cy="4525962"/>
          </a:xfrm>
        </p:spPr>
        <p:txBody>
          <a:bodyPr/>
          <a:lstStyle/>
          <a:p>
            <a:pPr marL="0" indent="441325" algn="just">
              <a:lnSpc>
                <a:spcPct val="80000"/>
              </a:lnSpc>
              <a:buFont typeface="Wingdings 2" pitchFamily="18" charset="2"/>
              <a:buNone/>
            </a:pPr>
            <a:r>
              <a:rPr lang="uk-UA" sz="2400" b="1" i="1" smtClean="0">
                <a:latin typeface="Times New Roman" pitchFamily="18" charset="0"/>
              </a:rPr>
              <a:t>Методи управління</a:t>
            </a:r>
            <a:r>
              <a:rPr lang="uk-UA" sz="2400" i="1" smtClean="0">
                <a:latin typeface="Times New Roman" pitchFamily="18" charset="0"/>
              </a:rPr>
              <a:t> - це способи цілеспрямованого впливу на окремих працівників та їх групи, що функціонують у складі організації.</a:t>
            </a:r>
            <a:endParaRPr lang="uk-UA" sz="2400" u="sng" smtClean="0">
              <a:latin typeface="Times New Roman" pitchFamily="18" charset="0"/>
            </a:endParaRPr>
          </a:p>
          <a:p>
            <a:pPr marL="0" indent="441325" algn="just">
              <a:lnSpc>
                <a:spcPct val="80000"/>
              </a:lnSpc>
              <a:buFont typeface="Wingdings 2" pitchFamily="18" charset="2"/>
              <a:buNone/>
            </a:pPr>
            <a:r>
              <a:rPr lang="uk-UA" sz="2400" u="sng" smtClean="0">
                <a:latin typeface="Times New Roman" pitchFamily="18" charset="0"/>
              </a:rPr>
              <a:t>В практиці менеджменту виділяють такі основні методи управління:</a:t>
            </a:r>
            <a:endParaRPr lang="uk-UA" sz="2400" smtClean="0">
              <a:latin typeface="Times New Roman" pitchFamily="18" charset="0"/>
            </a:endParaRPr>
          </a:p>
          <a:p>
            <a:pPr marL="0" indent="441325" algn="just">
              <a:lnSpc>
                <a:spcPct val="80000"/>
              </a:lnSpc>
              <a:buFont typeface="Wingdings 2" pitchFamily="18" charset="2"/>
              <a:buNone/>
            </a:pPr>
            <a:r>
              <a:rPr lang="uk-UA" sz="2400" smtClean="0">
                <a:latin typeface="Times New Roman" pitchFamily="18" charset="0"/>
              </a:rPr>
              <a:t>1. Організаційно-розпорядчі;</a:t>
            </a:r>
          </a:p>
          <a:p>
            <a:pPr marL="0" indent="441325" algn="just">
              <a:lnSpc>
                <a:spcPct val="80000"/>
              </a:lnSpc>
              <a:buFont typeface="Wingdings 2" pitchFamily="18" charset="2"/>
              <a:buNone/>
            </a:pPr>
            <a:r>
              <a:rPr lang="uk-UA" sz="2400" smtClean="0">
                <a:latin typeface="Times New Roman" pitchFamily="18" charset="0"/>
              </a:rPr>
              <a:t>2. Економічні;</a:t>
            </a:r>
          </a:p>
          <a:p>
            <a:pPr marL="0" indent="441325" algn="just">
              <a:lnSpc>
                <a:spcPct val="80000"/>
              </a:lnSpc>
              <a:buFont typeface="Wingdings 2" pitchFamily="18" charset="2"/>
              <a:buNone/>
            </a:pPr>
            <a:r>
              <a:rPr lang="uk-UA" sz="2400" smtClean="0">
                <a:latin typeface="Times New Roman" pitchFamily="18" charset="0"/>
              </a:rPr>
              <a:t>3. Соціально-психологічні.</a:t>
            </a:r>
            <a:endParaRPr lang="uk-UA" sz="2400" b="1" i="1" smtClean="0">
              <a:latin typeface="Times New Roman" pitchFamily="18" charset="0"/>
            </a:endParaRPr>
          </a:p>
          <a:p>
            <a:pPr marL="0" indent="441325" algn="just">
              <a:lnSpc>
                <a:spcPct val="80000"/>
              </a:lnSpc>
              <a:buFont typeface="Wingdings 2" pitchFamily="18" charset="2"/>
              <a:buNone/>
            </a:pPr>
            <a:endParaRPr lang="uk-UA" sz="2400" b="1" i="1" smtClean="0">
              <a:latin typeface="Times New Roman" pitchFamily="18" charset="0"/>
            </a:endParaRPr>
          </a:p>
          <a:p>
            <a:pPr marL="0" indent="441325" algn="just">
              <a:lnSpc>
                <a:spcPct val="80000"/>
              </a:lnSpc>
              <a:buFont typeface="Wingdings 2" pitchFamily="18" charset="2"/>
              <a:buNone/>
            </a:pPr>
            <a:r>
              <a:rPr lang="uk-UA" sz="2400" b="1" i="1" smtClean="0">
                <a:latin typeface="Times New Roman" pitchFamily="18" charset="0"/>
              </a:rPr>
              <a:t>Організаційно-розпорядчі (адміністративні) методи</a:t>
            </a:r>
            <a:r>
              <a:rPr lang="uk-UA" sz="2400" smtClean="0">
                <a:latin typeface="Times New Roman" pitchFamily="18" charset="0"/>
              </a:rPr>
              <a:t> - це способи впливу на об'єкт управління, що базуються на владі, підпорядкованості, дисципліні та передбачають тільки однозначне сприйняття та підкорення. Розпорядчі методи реалізуються у формі: наказу, постанови, розпорядження, інструкції, команд, рекомендацій.</a:t>
            </a:r>
            <a:endParaRPr lang="ru-RU" sz="2400" smtClean="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type="body" idx="4294967295"/>
          </p:nvPr>
        </p:nvSpPr>
        <p:spPr>
          <a:xfrm>
            <a:off x="395288" y="1196975"/>
            <a:ext cx="8588375" cy="4525963"/>
          </a:xfrm>
        </p:spPr>
        <p:txBody>
          <a:bodyPr/>
          <a:lstStyle/>
          <a:p>
            <a:pPr marL="0" indent="441325" algn="just">
              <a:lnSpc>
                <a:spcPct val="80000"/>
              </a:lnSpc>
              <a:buFont typeface="Wingdings 2" pitchFamily="18" charset="2"/>
              <a:buNone/>
            </a:pPr>
            <a:r>
              <a:rPr lang="uk-UA" sz="2100" b="1" i="1" smtClean="0">
                <a:latin typeface="Times New Roman" pitchFamily="18" charset="0"/>
              </a:rPr>
              <a:t>Економічні методи</a:t>
            </a:r>
            <a:r>
              <a:rPr lang="uk-UA" sz="2100" smtClean="0">
                <a:latin typeface="Times New Roman" pitchFamily="18" charset="0"/>
              </a:rPr>
              <a:t> - це способи впливу на керовану підсистему, що базуються на використання економічних законів. До них, на приклад, можна віднести: комерційний розрахунок, цінову політику, кредитування, інвестування, санкції, заробітна плата, матеріальна винагорода.</a:t>
            </a:r>
            <a:endParaRPr lang="uk-UA" sz="2100" b="1" i="1" smtClean="0">
              <a:latin typeface="Times New Roman" pitchFamily="18" charset="0"/>
            </a:endParaRPr>
          </a:p>
          <a:p>
            <a:pPr marL="0" indent="441325" algn="just">
              <a:lnSpc>
                <a:spcPct val="80000"/>
              </a:lnSpc>
              <a:buFont typeface="Wingdings 2" pitchFamily="18" charset="2"/>
              <a:buNone/>
            </a:pPr>
            <a:r>
              <a:rPr lang="uk-UA" sz="2100" b="1" i="1" smtClean="0">
                <a:latin typeface="Times New Roman" pitchFamily="18" charset="0"/>
              </a:rPr>
              <a:t>Соціальні методи </a:t>
            </a:r>
            <a:r>
              <a:rPr lang="uk-UA" sz="2100" smtClean="0">
                <a:latin typeface="Times New Roman" pitchFamily="18" charset="0"/>
              </a:rPr>
              <a:t>- способи впливу на формування і розвиток колективу, що базуються на оптимальній згуртованості його членів у процесі праці шляхом забезпечення єдності інтересів, соціальної справедливості, ініціативи і відповідальності робітників за результати їх праці. До соціальних методів відносять: колективний договір, правила внутрішнього розпорядку, моральне заохочення, захист соціальних прав та інтересів колективу, службове просування, регулювання міжособистих відносин.</a:t>
            </a:r>
            <a:endParaRPr lang="uk-UA" sz="2100" b="1" i="1" smtClean="0">
              <a:latin typeface="Times New Roman" pitchFamily="18" charset="0"/>
            </a:endParaRPr>
          </a:p>
          <a:p>
            <a:pPr marL="0" indent="441325" algn="just">
              <a:lnSpc>
                <a:spcPct val="80000"/>
              </a:lnSpc>
              <a:buFont typeface="Wingdings 2" pitchFamily="18" charset="2"/>
              <a:buNone/>
            </a:pPr>
            <a:r>
              <a:rPr lang="uk-UA" sz="2100" b="1" i="1" smtClean="0">
                <a:latin typeface="Times New Roman" pitchFamily="18" charset="0"/>
              </a:rPr>
              <a:t>Психологічні методи </a:t>
            </a:r>
            <a:r>
              <a:rPr lang="uk-UA" sz="2100" smtClean="0">
                <a:latin typeface="Times New Roman" pitchFamily="18" charset="0"/>
              </a:rPr>
              <a:t>- способи впливу на психіку і настрій людей, що дозволяють регулювати взаємозв'язки керівника та робітників, членів колективу між собою. Прикладом психологічних методів може бути: переконання, вплив, особистий приклад, критика, культура управління, етика, вдосконалення морально-психологічного мікроклімату в колективі тощо.</a:t>
            </a:r>
            <a:endParaRPr lang="ru-RU" sz="2100" smtClean="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p:cNvSpPr>
          <p:nvPr>
            <p:ph type="body" idx="4294967295"/>
          </p:nvPr>
        </p:nvSpPr>
        <p:spPr>
          <a:xfrm>
            <a:off x="395288" y="1484313"/>
            <a:ext cx="8083550" cy="4525962"/>
          </a:xfrm>
        </p:spPr>
        <p:txBody>
          <a:bodyPr/>
          <a:lstStyle/>
          <a:p>
            <a:pPr marL="0" indent="533400" algn="just">
              <a:buFont typeface="Wingdings 2" pitchFamily="18" charset="2"/>
              <a:buNone/>
            </a:pPr>
            <a:r>
              <a:rPr lang="uk-UA" sz="2400" i="1" smtClean="0">
                <a:latin typeface="Times New Roman" pitchFamily="18" charset="0"/>
              </a:rPr>
              <a:t>Інструментами менеджменту є стратегічний та оперативний менеджмент.</a:t>
            </a:r>
            <a:r>
              <a:rPr lang="uk-UA" sz="2400" smtClean="0">
                <a:latin typeface="Times New Roman" pitchFamily="18" charset="0"/>
              </a:rPr>
              <a:t> </a:t>
            </a:r>
          </a:p>
          <a:p>
            <a:pPr marL="0" indent="533400" algn="just">
              <a:buFont typeface="Wingdings 2" pitchFamily="18" charset="2"/>
              <a:buNone/>
            </a:pPr>
            <a:r>
              <a:rPr lang="uk-UA" sz="2400" b="1" i="1" smtClean="0">
                <a:latin typeface="Times New Roman" pitchFamily="18" charset="0"/>
              </a:rPr>
              <a:t>Стратегічний</a:t>
            </a:r>
            <a:r>
              <a:rPr lang="uk-UA" sz="2400" smtClean="0">
                <a:latin typeface="Times New Roman" pitchFamily="18" charset="0"/>
              </a:rPr>
              <a:t> - зосереджений на розробці цілей підприємства, прогнозуванні його розвитку та довгостроковому плануванню його діяльності.</a:t>
            </a:r>
          </a:p>
          <a:p>
            <a:pPr marL="0" indent="533400" algn="just">
              <a:buFont typeface="Wingdings 2" pitchFamily="18" charset="2"/>
              <a:buNone/>
            </a:pPr>
            <a:r>
              <a:rPr lang="uk-UA" sz="2400" smtClean="0">
                <a:latin typeface="Times New Roman" pitchFamily="18" charset="0"/>
              </a:rPr>
              <a:t> </a:t>
            </a:r>
            <a:r>
              <a:rPr lang="uk-UA" sz="2400" b="1" i="1" smtClean="0">
                <a:latin typeface="Times New Roman" pitchFamily="18" charset="0"/>
              </a:rPr>
              <a:t>Оперативний</a:t>
            </a:r>
            <a:r>
              <a:rPr lang="uk-UA" sz="2400" smtClean="0">
                <a:latin typeface="Times New Roman" pitchFamily="18" charset="0"/>
              </a:rPr>
              <a:t> - реалізує плани стратегічного менеджменту шляхом організації, керівництва та контролю за поточною діяльності підприємства.</a:t>
            </a:r>
            <a:endParaRPr lang="ru-RU" sz="2400" smtClean="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bwMode="auto">
          <a:xfrm>
            <a:off x="395288" y="188913"/>
            <a:ext cx="6130925" cy="838200"/>
          </a:xfrm>
          <a:noFill/>
        </p:spPr>
        <p:txBody>
          <a:bodyPr wrap="square" lIns="91440" tIns="45720" rIns="91440" bIns="45720" numCol="1" anchorCtr="0" compatLnSpc="1">
            <a:prstTxWarp prst="textNoShape">
              <a:avLst/>
            </a:prstTxWarp>
          </a:bodyPr>
          <a:lstStyle/>
          <a:p>
            <a:r>
              <a:rPr lang="uk-UA" sz="2400" b="1" cap="none" smtClean="0">
                <a:effectLst/>
                <a:latin typeface="Times New Roman" pitchFamily="18" charset="0"/>
                <a:cs typeface="Times New Roman" pitchFamily="18" charset="0"/>
              </a:rPr>
              <a:t>1.2. Організація як об</a:t>
            </a:r>
            <a:r>
              <a:rPr lang="en-US" sz="2400" b="1" cap="none" smtClean="0">
                <a:effectLst/>
                <a:latin typeface="Times New Roman" pitchFamily="18" charset="0"/>
                <a:cs typeface="Times New Roman" pitchFamily="18" charset="0"/>
              </a:rPr>
              <a:t>'</a:t>
            </a:r>
            <a:r>
              <a:rPr lang="uk-UA" sz="2400" b="1" cap="none" smtClean="0">
                <a:effectLst/>
                <a:latin typeface="Times New Roman" pitchFamily="18" charset="0"/>
                <a:cs typeface="Times New Roman" pitchFamily="18" charset="0"/>
              </a:rPr>
              <a:t>єкт управління</a:t>
            </a:r>
            <a:endParaRPr lang="ru-RU" sz="2400" b="1" cap="none" smtClean="0">
              <a:effectLst/>
              <a:latin typeface="Times New Roman" pitchFamily="18" charset="0"/>
              <a:cs typeface="Times New Roman" pitchFamily="18" charset="0"/>
            </a:endParaRPr>
          </a:p>
        </p:txBody>
      </p:sp>
      <p:sp>
        <p:nvSpPr>
          <p:cNvPr id="77827" name="Rectangle 3"/>
          <p:cNvSpPr>
            <a:spLocks noGrp="1"/>
          </p:cNvSpPr>
          <p:nvPr>
            <p:ph type="body" idx="4294967295"/>
          </p:nvPr>
        </p:nvSpPr>
        <p:spPr/>
        <p:txBody>
          <a:bodyPr/>
          <a:lstStyle/>
          <a:p>
            <a:pPr marL="0" indent="625475" algn="just">
              <a:lnSpc>
                <a:spcPct val="80000"/>
              </a:lnSpc>
              <a:buFont typeface="Wingdings 2" pitchFamily="18" charset="2"/>
              <a:buNone/>
            </a:pPr>
            <a:r>
              <a:rPr lang="uk-UA" sz="2000" b="1" i="1" smtClean="0">
                <a:latin typeface="Times New Roman" pitchFamily="18" charset="0"/>
              </a:rPr>
              <a:t>Під «організацією» розуміють:</a:t>
            </a:r>
            <a:endParaRPr lang="uk-UA" sz="2000" smtClean="0">
              <a:latin typeface="Times New Roman" pitchFamily="18" charset="0"/>
            </a:endParaRPr>
          </a:p>
          <a:p>
            <a:pPr marL="0" indent="625475" algn="just">
              <a:lnSpc>
                <a:spcPct val="80000"/>
              </a:lnSpc>
              <a:buFont typeface="Wingdings 2" pitchFamily="18" charset="2"/>
              <a:buNone/>
            </a:pPr>
            <a:r>
              <a:rPr lang="uk-UA" sz="2000" smtClean="0">
                <a:latin typeface="Times New Roman" pitchFamily="18" charset="0"/>
              </a:rPr>
              <a:t>1) Складова управління, суть якої полягає в координації дій окремих елементів системи, досягненні взаємної відповідності функціонування її частин. </a:t>
            </a:r>
          </a:p>
          <a:p>
            <a:pPr marL="0" indent="625475" algn="just">
              <a:lnSpc>
                <a:spcPct val="80000"/>
              </a:lnSpc>
              <a:buFont typeface="Wingdings 2" pitchFamily="18" charset="2"/>
              <a:buNone/>
            </a:pPr>
            <a:r>
              <a:rPr lang="uk-UA" sz="2000" smtClean="0">
                <a:latin typeface="Times New Roman" pitchFamily="18" charset="0"/>
              </a:rPr>
              <a:t>2) Форма об’єднання людей для спільної діяльності в межах певної структури. </a:t>
            </a:r>
          </a:p>
          <a:p>
            <a:pPr marL="0" indent="625475" algn="just">
              <a:lnSpc>
                <a:spcPct val="80000"/>
              </a:lnSpc>
              <a:buFont typeface="Wingdings 2" pitchFamily="18" charset="2"/>
              <a:buNone/>
            </a:pPr>
            <a:r>
              <a:rPr lang="uk-UA" sz="2000" smtClean="0">
                <a:latin typeface="Times New Roman" pitchFamily="18" charset="0"/>
              </a:rPr>
              <a:t>3). Установа, що покликана виконувати задані функції, вирішувати певне коло завдань (наприклад, школа, банк, інститут, урядова установа).</a:t>
            </a:r>
            <a:endParaRPr lang="uk-UA" sz="2000" b="1" i="1" u="sng" smtClean="0">
              <a:latin typeface="Times New Roman" pitchFamily="18" charset="0"/>
            </a:endParaRPr>
          </a:p>
          <a:p>
            <a:pPr marL="0" indent="625475" algn="just">
              <a:lnSpc>
                <a:spcPct val="80000"/>
              </a:lnSpc>
              <a:buFont typeface="Wingdings 2" pitchFamily="18" charset="2"/>
              <a:buNone/>
            </a:pPr>
            <a:r>
              <a:rPr lang="uk-UA" sz="2000" b="1" i="1" u="sng" smtClean="0">
                <a:latin typeface="Times New Roman" pitchFamily="18" charset="0"/>
              </a:rPr>
              <a:t>Організацією</a:t>
            </a:r>
            <a:r>
              <a:rPr lang="uk-UA" sz="2000" i="1" u="sng" smtClean="0">
                <a:latin typeface="Times New Roman" pitchFamily="18" charset="0"/>
              </a:rPr>
              <a:t> називають групу людей, діяльність яких координується для досягнення певної мети, а саме перетворення ресурсів (капіталу, матеріально-технічних, технології, трудових та інформації) у кінцеві результати за допомогою правових, економічних та інших умов.</a:t>
            </a:r>
            <a:endParaRPr lang="uk-UA" sz="2000" b="1" i="1" smtClean="0">
              <a:latin typeface="Times New Roman" pitchFamily="18" charset="0"/>
            </a:endParaRPr>
          </a:p>
          <a:p>
            <a:pPr marL="0" indent="625475" algn="just">
              <a:lnSpc>
                <a:spcPct val="80000"/>
              </a:lnSpc>
              <a:buFont typeface="Wingdings 2" pitchFamily="18" charset="2"/>
              <a:buNone/>
            </a:pPr>
            <a:r>
              <a:rPr lang="uk-UA" sz="2000" b="1" i="1" smtClean="0">
                <a:latin typeface="Times New Roman" pitchFamily="18" charset="0"/>
              </a:rPr>
              <a:t>Організація </a:t>
            </a:r>
            <a:r>
              <a:rPr lang="uk-UA" sz="2000" i="1" smtClean="0">
                <a:latin typeface="Times New Roman" pitchFamily="18" charset="0"/>
              </a:rPr>
              <a:t>- це об'єднана на основі певних правил і процедур група осіб, діяльність яких свідомо координується для досягнення спільних цілей.</a:t>
            </a:r>
            <a:endParaRPr lang="uk-UA" sz="2000" smtClean="0">
              <a:latin typeface="Times New Roman" pitchFamily="18" charset="0"/>
            </a:endParaRPr>
          </a:p>
          <a:p>
            <a:pPr marL="0" indent="625475" algn="just">
              <a:lnSpc>
                <a:spcPct val="80000"/>
              </a:lnSpc>
              <a:buFont typeface="Wingdings 2" pitchFamily="18" charset="2"/>
              <a:buNone/>
            </a:pPr>
            <a:r>
              <a:rPr lang="uk-UA" sz="2000" smtClean="0">
                <a:latin typeface="Times New Roman" pitchFamily="18" charset="0"/>
              </a:rPr>
              <a:t>Згідно з чинним законодавством організації, які володіють певним майновим комплексом для здійснення підприємницької діяльності та мають статус юридичної особи, називаються </a:t>
            </a:r>
            <a:r>
              <a:rPr lang="uk-UA" sz="2000" b="1" i="1" smtClean="0">
                <a:latin typeface="Times New Roman" pitchFamily="18" charset="0"/>
              </a:rPr>
              <a:t>підприємствами.</a:t>
            </a:r>
            <a:endParaRPr lang="ru-RU" sz="2000" b="1" i="1" smtClean="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p:cNvSpPr>
          <p:nvPr>
            <p:ph type="body" idx="4294967295"/>
          </p:nvPr>
        </p:nvSpPr>
        <p:spPr>
          <a:xfrm>
            <a:off x="611188" y="1557338"/>
            <a:ext cx="8154987" cy="4525962"/>
          </a:xfrm>
        </p:spPr>
        <p:txBody>
          <a:bodyPr/>
          <a:lstStyle/>
          <a:p>
            <a:pPr marL="0" indent="441325" algn="just">
              <a:lnSpc>
                <a:spcPct val="80000"/>
              </a:lnSpc>
              <a:buFont typeface="Wingdings 2" pitchFamily="18" charset="2"/>
              <a:buNone/>
            </a:pPr>
            <a:r>
              <a:rPr lang="uk-UA" sz="2400" b="1" i="1" smtClean="0">
                <a:latin typeface="Times New Roman" pitchFamily="18" charset="0"/>
              </a:rPr>
              <a:t>Основними вимогами до організації є:</a:t>
            </a:r>
            <a:endParaRPr lang="uk-UA" sz="2400" smtClean="0">
              <a:latin typeface="Times New Roman" pitchFamily="18" charset="0"/>
            </a:endParaRPr>
          </a:p>
          <a:p>
            <a:pPr marL="0" indent="441325" algn="just">
              <a:lnSpc>
                <a:spcPct val="80000"/>
              </a:lnSpc>
              <a:buFont typeface="Wingdings 2" pitchFamily="18" charset="2"/>
              <a:buNone/>
            </a:pPr>
            <a:r>
              <a:rPr lang="uk-UA" sz="2400" smtClean="0">
                <a:latin typeface="Times New Roman" pitchFamily="18" charset="0"/>
              </a:rPr>
              <a:t>- певна кількість учасників (наявність хоча б двох людей, які рахують себе членами групи);</a:t>
            </a:r>
          </a:p>
          <a:p>
            <a:pPr marL="0" indent="441325" algn="just">
              <a:lnSpc>
                <a:spcPct val="80000"/>
              </a:lnSpc>
              <a:buFont typeface="Wingdings 2" pitchFamily="18" charset="2"/>
              <a:buNone/>
            </a:pPr>
            <a:r>
              <a:rPr lang="uk-UA" sz="2400" smtClean="0">
                <a:latin typeface="Times New Roman" pitchFamily="18" charset="0"/>
              </a:rPr>
              <a:t>- ступінь ідентифікації всіх учасників з цілями організації, які випливають з інтересів її засновників, тобто (- наявність хоча б однієї мети, що є загальною для всіх членів групи; та - наявність членів групи, які свідомо сумісно працюють для досягнення певної мети);</a:t>
            </a:r>
          </a:p>
          <a:p>
            <a:pPr marL="0" indent="441325" algn="just">
              <a:lnSpc>
                <a:spcPct val="80000"/>
              </a:lnSpc>
              <a:buFont typeface="Wingdings 2" pitchFamily="18" charset="2"/>
              <a:buNone/>
            </a:pPr>
            <a:r>
              <a:rPr lang="uk-UA" sz="2400" smtClean="0">
                <a:latin typeface="Times New Roman" pitchFamily="18" charset="0"/>
              </a:rPr>
              <a:t>- наявність формальних та неформальних організацій;</a:t>
            </a:r>
          </a:p>
          <a:p>
            <a:pPr marL="0" indent="441325" algn="just">
              <a:lnSpc>
                <a:spcPct val="80000"/>
              </a:lnSpc>
              <a:buFont typeface="Wingdings 2" pitchFamily="18" charset="2"/>
              <a:buNone/>
            </a:pPr>
            <a:r>
              <a:rPr lang="uk-UA" sz="2400" smtClean="0">
                <a:latin typeface="Times New Roman" pitchFamily="18" charset="0"/>
              </a:rPr>
              <a:t>- формальна структура власних відносин, ієрархія.</a:t>
            </a:r>
            <a:endParaRPr lang="ru-RU" sz="2400" smtClean="0">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p:cNvSpPr>
          <p:nvPr>
            <p:ph type="body" idx="4294967295"/>
          </p:nvPr>
        </p:nvSpPr>
        <p:spPr>
          <a:xfrm>
            <a:off x="457200" y="1341438"/>
            <a:ext cx="8291513" cy="4525962"/>
          </a:xfrm>
        </p:spPr>
        <p:txBody>
          <a:bodyPr/>
          <a:lstStyle/>
          <a:p>
            <a:pPr marL="0" indent="441325" algn="just">
              <a:lnSpc>
                <a:spcPct val="80000"/>
              </a:lnSpc>
              <a:buFont typeface="Wingdings 2" pitchFamily="18" charset="2"/>
              <a:buNone/>
            </a:pPr>
            <a:r>
              <a:rPr lang="uk-UA" sz="2600" u="sng" smtClean="0">
                <a:latin typeface="Times New Roman" pitchFamily="18" charset="0"/>
              </a:rPr>
              <a:t>Організації поділяються на:</a:t>
            </a:r>
          </a:p>
          <a:p>
            <a:pPr marL="0" indent="441325" algn="just">
              <a:lnSpc>
                <a:spcPct val="80000"/>
              </a:lnSpc>
              <a:buFont typeface="Wingdings 2" pitchFamily="18" charset="2"/>
              <a:buNone/>
            </a:pPr>
            <a:r>
              <a:rPr lang="uk-UA" sz="2600" b="1" i="1" smtClean="0">
                <a:latin typeface="Times New Roman" pitchFamily="18" charset="0"/>
              </a:rPr>
              <a:t>1) формальні</a:t>
            </a:r>
            <a:r>
              <a:rPr lang="uk-UA" sz="2600" smtClean="0">
                <a:latin typeface="Times New Roman" pitchFamily="18" charset="0"/>
              </a:rPr>
              <a:t> - це групи людей, діяльність яких свідомо планується, організовується, мотивується з метою досягнення певних цілей, </a:t>
            </a:r>
          </a:p>
          <a:p>
            <a:pPr marL="0" indent="441325" algn="just">
              <a:lnSpc>
                <a:spcPct val="80000"/>
              </a:lnSpc>
              <a:buFont typeface="Wingdings 2" pitchFamily="18" charset="2"/>
              <a:buNone/>
            </a:pPr>
            <a:r>
              <a:rPr lang="uk-UA" sz="2600" smtClean="0">
                <a:latin typeface="Times New Roman" pitchFamily="18" charset="0"/>
              </a:rPr>
              <a:t>та </a:t>
            </a:r>
          </a:p>
          <a:p>
            <a:pPr marL="0" indent="441325" algn="just">
              <a:lnSpc>
                <a:spcPct val="80000"/>
              </a:lnSpc>
              <a:buFont typeface="Wingdings 2" pitchFamily="18" charset="2"/>
              <a:buNone/>
            </a:pPr>
            <a:r>
              <a:rPr lang="uk-UA" sz="2600" b="1" i="1" smtClean="0">
                <a:latin typeface="Times New Roman" pitchFamily="18" charset="0"/>
              </a:rPr>
              <a:t>2) неформальні</a:t>
            </a:r>
            <a:r>
              <a:rPr lang="uk-UA" sz="2600" smtClean="0">
                <a:latin typeface="Times New Roman" pitchFamily="18" charset="0"/>
              </a:rPr>
              <a:t> - які виникають і функціонують спонтанно, але тоді коли люди спілкуються один з одним та регулярно вступають у стосунки між собою. Їх виникнення пояснюється тим, що не всі інтереси чи соціальні потреби людей можуть бути задоволені в межах формальної організації. Неформальні групи існують майже у всіх формальних організаціях і входять в склад формальних організацій.</a:t>
            </a:r>
            <a:endParaRPr lang="ru-RU" sz="2600" smtClean="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p:cNvSpPr>
          <p:nvPr>
            <p:ph type="body" idx="4294967295"/>
          </p:nvPr>
        </p:nvSpPr>
        <p:spPr>
          <a:xfrm>
            <a:off x="468313" y="1196975"/>
            <a:ext cx="8353425" cy="4525963"/>
          </a:xfrm>
        </p:spPr>
        <p:txBody>
          <a:bodyPr/>
          <a:lstStyle/>
          <a:p>
            <a:pPr marL="0" indent="533400" algn="just">
              <a:lnSpc>
                <a:spcPct val="80000"/>
              </a:lnSpc>
              <a:buFont typeface="Wingdings 2" pitchFamily="18" charset="2"/>
              <a:buNone/>
            </a:pPr>
            <a:r>
              <a:rPr lang="uk-UA" sz="2000" i="1" u="sng" smtClean="0">
                <a:latin typeface="Times New Roman" pitchFamily="18" charset="0"/>
              </a:rPr>
              <a:t>Для досягнення своєї мети організація має </a:t>
            </a:r>
            <a:r>
              <a:rPr lang="uk-UA" sz="2000" b="1" i="1" u="sng" smtClean="0">
                <a:latin typeface="Times New Roman" pitchFamily="18" charset="0"/>
              </a:rPr>
              <a:t>свої загальні характеристики: </a:t>
            </a:r>
            <a:r>
              <a:rPr lang="uk-UA" sz="2000" i="1" u="sng" smtClean="0">
                <a:latin typeface="Times New Roman" pitchFamily="18" charset="0"/>
              </a:rPr>
              <a:t>ресурси, залежність від зовнішнього середовища, горизонтальний розподіл праці, вертикальний розподіл праці, структуру організації та необхідність управління.</a:t>
            </a:r>
            <a:endParaRPr lang="uk-UA" sz="2000" smtClean="0">
              <a:latin typeface="Times New Roman" pitchFamily="18" charset="0"/>
            </a:endParaRPr>
          </a:p>
          <a:p>
            <a:pPr marL="0" indent="533400" algn="just">
              <a:lnSpc>
                <a:spcPct val="80000"/>
              </a:lnSpc>
              <a:buFont typeface="Wingdings 2" pitchFamily="18" charset="2"/>
              <a:buNone/>
            </a:pPr>
            <a:r>
              <a:rPr lang="uk-UA" sz="2000" smtClean="0">
                <a:latin typeface="Times New Roman" pitchFamily="18" charset="0"/>
              </a:rPr>
              <a:t>Основною характеристикою діяльності організації є </a:t>
            </a:r>
            <a:r>
              <a:rPr lang="uk-UA" sz="2000" b="1" i="1" smtClean="0">
                <a:latin typeface="Times New Roman" pitchFamily="18" charset="0"/>
              </a:rPr>
              <a:t>ресурси</a:t>
            </a:r>
            <a:r>
              <a:rPr lang="uk-UA" sz="2000" smtClean="0">
                <a:latin typeface="Times New Roman" pitchFamily="18" charset="0"/>
              </a:rPr>
              <a:t>, які підлягають перетворенню в процесі виробничої діяльності, до них належать:</a:t>
            </a:r>
          </a:p>
          <a:p>
            <a:pPr marL="0" indent="533400" algn="just">
              <a:lnSpc>
                <a:spcPct val="80000"/>
              </a:lnSpc>
              <a:buFont typeface="Wingdings 2" pitchFamily="18" charset="2"/>
              <a:buNone/>
            </a:pPr>
            <a:r>
              <a:rPr lang="uk-UA" sz="2000" smtClean="0">
                <a:latin typeface="Times New Roman" pitchFamily="18" charset="0"/>
              </a:rPr>
              <a:t>- трудові ресурси - кваліфікований та демографічний склад працівників, їх здатність адаптуватися в різних виробничих умовах</a:t>
            </a:r>
          </a:p>
          <a:p>
            <a:pPr marL="0" indent="533400" algn="just">
              <a:lnSpc>
                <a:spcPct val="80000"/>
              </a:lnSpc>
              <a:buFont typeface="Wingdings 2" pitchFamily="18" charset="2"/>
              <a:buNone/>
            </a:pPr>
            <a:r>
              <a:rPr lang="uk-UA" sz="2000" smtClean="0">
                <a:latin typeface="Times New Roman" pitchFamily="18" charset="0"/>
              </a:rPr>
              <a:t>- технічні ресурси - особливості виробничого обладнання, інвентарю, основних та додаткових матеріалів</a:t>
            </a:r>
          </a:p>
          <a:p>
            <a:pPr marL="0" indent="533400" algn="just">
              <a:lnSpc>
                <a:spcPct val="80000"/>
              </a:lnSpc>
              <a:buFont typeface="Wingdings 2" pitchFamily="18" charset="2"/>
              <a:buNone/>
            </a:pPr>
            <a:r>
              <a:rPr lang="uk-UA" sz="2000" smtClean="0">
                <a:latin typeface="Times New Roman" pitchFamily="18" charset="0"/>
              </a:rPr>
              <a:t>- технологічні ресурси - гнучкість технологічних процесів, наявність конкурентноспроможних ідей, наукові розробки</a:t>
            </a:r>
          </a:p>
          <a:p>
            <a:pPr marL="0" indent="533400" algn="just">
              <a:lnSpc>
                <a:spcPct val="80000"/>
              </a:lnSpc>
              <a:buFont typeface="Wingdings 2" pitchFamily="18" charset="2"/>
              <a:buNone/>
            </a:pPr>
            <a:r>
              <a:rPr lang="uk-UA" sz="2000" smtClean="0">
                <a:latin typeface="Times New Roman" pitchFamily="18" charset="0"/>
              </a:rPr>
              <a:t>- основні фонди - території підприємства, виробничі приміщення, комунікації, можливість розширення</a:t>
            </a:r>
          </a:p>
          <a:p>
            <a:pPr marL="0" indent="533400" algn="just">
              <a:lnSpc>
                <a:spcPct val="80000"/>
              </a:lnSpc>
              <a:buFont typeface="Wingdings 2" pitchFamily="18" charset="2"/>
              <a:buNone/>
            </a:pPr>
            <a:r>
              <a:rPr lang="uk-UA" sz="2000" smtClean="0">
                <a:latin typeface="Times New Roman" pitchFamily="18" charset="0"/>
              </a:rPr>
              <a:t>- інформаційні ресурси - характер інформації про виробничу систему та зовнішнє середовище, можливість розширення виробничої системи</a:t>
            </a:r>
          </a:p>
          <a:p>
            <a:pPr marL="0" indent="533400" algn="just">
              <a:lnSpc>
                <a:spcPct val="80000"/>
              </a:lnSpc>
              <a:buFont typeface="Wingdings 2" pitchFamily="18" charset="2"/>
              <a:buNone/>
            </a:pPr>
            <a:r>
              <a:rPr lang="uk-UA" sz="2000" smtClean="0">
                <a:latin typeface="Times New Roman" pitchFamily="18" charset="0"/>
              </a:rPr>
              <a:t>- фінансові ресурси - фінансові активи, ліквідність, наявність кредитів.</a:t>
            </a:r>
            <a:endParaRPr lang="ru-RU" sz="2000" smtClean="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4294967295"/>
          </p:nvPr>
        </p:nvSpPr>
        <p:spPr>
          <a:xfrm>
            <a:off x="457200" y="1268413"/>
            <a:ext cx="8435975" cy="4525962"/>
          </a:xfrm>
        </p:spPr>
        <p:txBody>
          <a:bodyPr/>
          <a:lstStyle/>
          <a:p>
            <a:pPr marL="0" indent="365125" algn="just">
              <a:lnSpc>
                <a:spcPct val="80000"/>
              </a:lnSpc>
              <a:buFont typeface="Wingdings 2" pitchFamily="18" charset="2"/>
              <a:buNone/>
            </a:pPr>
            <a:r>
              <a:rPr lang="uk-UA" sz="1600" b="1" i="1" u="sng" smtClean="0">
                <a:latin typeface="Times New Roman" pitchFamily="18" charset="0"/>
              </a:rPr>
              <a:t>Таким чином загальними рисами організації є:</a:t>
            </a:r>
            <a:endParaRPr lang="uk-UA" sz="1600" smtClean="0">
              <a:latin typeface="Times New Roman" pitchFamily="18" charset="0"/>
            </a:endParaRPr>
          </a:p>
          <a:p>
            <a:pPr marL="0" indent="365125" algn="just">
              <a:lnSpc>
                <a:spcPct val="80000"/>
              </a:lnSpc>
              <a:buFont typeface="Wingdings 2" pitchFamily="18" charset="2"/>
              <a:buNone/>
            </a:pPr>
            <a:r>
              <a:rPr lang="uk-UA" sz="1600" smtClean="0">
                <a:latin typeface="Times New Roman" pitchFamily="18" charset="0"/>
              </a:rPr>
              <a:t>1.Наявність ресурсів - трудових, фінансових, матеріально-технічних та інформації.</a:t>
            </a:r>
          </a:p>
          <a:p>
            <a:pPr marL="0" indent="365125" algn="just">
              <a:lnSpc>
                <a:spcPct val="80000"/>
              </a:lnSpc>
              <a:buFont typeface="Wingdings 2" pitchFamily="18" charset="2"/>
              <a:buNone/>
            </a:pPr>
            <a:r>
              <a:rPr lang="uk-UA" sz="1600" smtClean="0">
                <a:latin typeface="Times New Roman" pitchFamily="18" charset="0"/>
              </a:rPr>
              <a:t>2. Залежність від зовнішнього середовища - економічних умов, громадських організацій, законодавчих актів, конкурентів, техніки, технології тощо.</a:t>
            </a:r>
          </a:p>
          <a:p>
            <a:pPr marL="0" indent="365125" algn="just">
              <a:lnSpc>
                <a:spcPct val="80000"/>
              </a:lnSpc>
              <a:buFont typeface="Wingdings 2" pitchFamily="18" charset="2"/>
              <a:buNone/>
            </a:pPr>
            <a:r>
              <a:rPr lang="uk-UA" sz="1600" smtClean="0">
                <a:latin typeface="Times New Roman" pitchFamily="18" charset="0"/>
              </a:rPr>
              <a:t>3. </a:t>
            </a:r>
            <a:r>
              <a:rPr lang="uk-UA" sz="1600" b="1" i="1" smtClean="0">
                <a:latin typeface="Times New Roman" pitchFamily="18" charset="0"/>
              </a:rPr>
              <a:t>Горизонтальний поділ праці</a:t>
            </a:r>
            <a:r>
              <a:rPr lang="uk-UA" sz="1600" smtClean="0">
                <a:latin typeface="Times New Roman" pitchFamily="18" charset="0"/>
              </a:rPr>
              <a:t> - поділ роботи на конкретні завдання, та утворення підрозділів, які виникли в результаті поділу.</a:t>
            </a:r>
          </a:p>
          <a:p>
            <a:pPr marL="0" indent="365125" algn="just">
              <a:lnSpc>
                <a:spcPct val="80000"/>
              </a:lnSpc>
              <a:buFont typeface="Wingdings 2" pitchFamily="18" charset="2"/>
              <a:buNone/>
            </a:pPr>
            <a:r>
              <a:rPr lang="uk-UA" sz="1600" smtClean="0">
                <a:latin typeface="Times New Roman" pitchFamily="18" charset="0"/>
              </a:rPr>
              <a:t>4. </a:t>
            </a:r>
            <a:r>
              <a:rPr lang="uk-UA" sz="1600" b="1" i="1" smtClean="0">
                <a:latin typeface="Times New Roman" pitchFamily="18" charset="0"/>
              </a:rPr>
              <a:t>Вертикальний поділ праці</a:t>
            </a:r>
            <a:r>
              <a:rPr lang="uk-UA" sz="1600" smtClean="0">
                <a:latin typeface="Times New Roman" pitchFamily="18" charset="0"/>
              </a:rPr>
              <a:t> - направлений на координацію роботи інших людей, тобто здійснення процесу управління.</a:t>
            </a:r>
          </a:p>
          <a:p>
            <a:pPr marL="0" indent="365125" algn="just">
              <a:lnSpc>
                <a:spcPct val="80000"/>
              </a:lnSpc>
              <a:buFont typeface="Wingdings 2" pitchFamily="18" charset="2"/>
              <a:buNone/>
            </a:pPr>
            <a:r>
              <a:rPr lang="uk-UA" sz="1600" smtClean="0">
                <a:latin typeface="Times New Roman" pitchFamily="18" charset="0"/>
              </a:rPr>
              <a:t>5. Необхідність управління - є важливою діяльністю організації, тобто щоб досягти певних результатів та реалізації своєї мети, діяльність всіх структурних елементів організації повинна бути скоординована завдяки залученню управлінців до процесу реалізації цілей працівників. За словами Файоля «керувати - означає вести підприємство до його мети, максимально використовуючи певні ресурси». П. Друкер зазначив, що «управління – це особливий вид діяльності, який перетворює неорганізований натовп в ефективну, цілеспрямовану продуктивну групу». Тому призначення управління - внести в управлінську роботу якомога більше системності, порядку, логіки, постійності у тому мінливому середовищі, в якому працює керівник.</a:t>
            </a:r>
          </a:p>
          <a:p>
            <a:pPr marL="0" indent="365125" algn="just">
              <a:lnSpc>
                <a:spcPct val="80000"/>
              </a:lnSpc>
              <a:buFont typeface="Wingdings 2" pitchFamily="18" charset="2"/>
              <a:buNone/>
            </a:pPr>
            <a:r>
              <a:rPr lang="uk-UA" sz="1600" smtClean="0">
                <a:latin typeface="Times New Roman" pitchFamily="18" charset="0"/>
              </a:rPr>
              <a:t>6. Структура організації - сукупність зв‘язків та взаємовідношень рівнів управління та функціонування галузей, побудованих у такій формі, яка дозволяє найбільш ефективно досягати мети.</a:t>
            </a:r>
          </a:p>
          <a:p>
            <a:pPr marL="0" indent="365125" algn="just">
              <a:lnSpc>
                <a:spcPct val="80000"/>
              </a:lnSpc>
              <a:buFont typeface="Wingdings 2" pitchFamily="18" charset="2"/>
              <a:buNone/>
            </a:pPr>
            <a:r>
              <a:rPr lang="uk-UA" sz="1600" smtClean="0">
                <a:latin typeface="Times New Roman" pitchFamily="18" charset="0"/>
              </a:rPr>
              <a:t>7.Здійснення певних видів діяльності - виробничої, торговельної, науково-пошукової тощо.</a:t>
            </a:r>
            <a:endParaRPr lang="ru-RU" sz="1600" smtClean="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bwMode="auto">
          <a:xfrm>
            <a:off x="250825" y="260350"/>
            <a:ext cx="8686800" cy="838200"/>
          </a:xfrm>
          <a:noFill/>
        </p:spPr>
        <p:txBody>
          <a:bodyPr wrap="square" lIns="91440" tIns="45720" rIns="91440" bIns="45720" numCol="1" anchorCtr="0" compatLnSpc="1">
            <a:prstTxWarp prst="textNoShape">
              <a:avLst/>
            </a:prstTxWarp>
          </a:bodyPr>
          <a:lstStyle/>
          <a:p>
            <a:r>
              <a:rPr lang="uk-UA" sz="2100" b="1" cap="none" smtClean="0">
                <a:effectLst/>
                <a:latin typeface="Times New Roman" pitchFamily="18" charset="0"/>
              </a:rPr>
              <a:t>2.3. Використання системного підходу до управління організацією</a:t>
            </a:r>
            <a:endParaRPr lang="ru-RU" sz="2100" b="1" cap="none" smtClean="0">
              <a:effectLst/>
              <a:latin typeface="Times New Roman" pitchFamily="18" charset="0"/>
            </a:endParaRPr>
          </a:p>
        </p:txBody>
      </p:sp>
      <p:sp>
        <p:nvSpPr>
          <p:cNvPr id="82947" name="Rectangle 3"/>
          <p:cNvSpPr>
            <a:spLocks noGrp="1"/>
          </p:cNvSpPr>
          <p:nvPr>
            <p:ph type="body" idx="4294967295"/>
          </p:nvPr>
        </p:nvSpPr>
        <p:spPr>
          <a:xfrm>
            <a:off x="304800" y="1268413"/>
            <a:ext cx="8299450" cy="4811712"/>
          </a:xfrm>
        </p:spPr>
        <p:txBody>
          <a:bodyPr/>
          <a:lstStyle/>
          <a:p>
            <a:pPr marL="0" indent="533400" algn="just">
              <a:lnSpc>
                <a:spcPct val="80000"/>
              </a:lnSpc>
              <a:buFont typeface="Wingdings 2" pitchFamily="18" charset="2"/>
              <a:buNone/>
            </a:pPr>
            <a:r>
              <a:rPr lang="uk-UA" sz="2100" u="sng" smtClean="0">
                <a:latin typeface="Times New Roman" pitchFamily="18" charset="0"/>
              </a:rPr>
              <a:t>У дослідженні систем використовують такі основні поняття:</a:t>
            </a:r>
            <a:endParaRPr lang="uk-UA" sz="2100" smtClean="0">
              <a:latin typeface="Times New Roman" pitchFamily="18" charset="0"/>
            </a:endParaRPr>
          </a:p>
          <a:p>
            <a:pPr marL="0" indent="533400" algn="just">
              <a:lnSpc>
                <a:spcPct val="80000"/>
              </a:lnSpc>
              <a:buFont typeface="Wingdings 2" pitchFamily="18" charset="2"/>
              <a:buNone/>
            </a:pPr>
            <a:r>
              <a:rPr lang="uk-UA" sz="2100" smtClean="0">
                <a:latin typeface="Times New Roman" pitchFamily="18" charset="0"/>
              </a:rPr>
              <a:t>- </a:t>
            </a:r>
            <a:r>
              <a:rPr lang="uk-UA" sz="2100" i="1" smtClean="0">
                <a:latin typeface="Times New Roman" pitchFamily="18" charset="0"/>
              </a:rPr>
              <a:t>система (</a:t>
            </a:r>
            <a:r>
              <a:rPr lang="uk-UA" sz="2100" smtClean="0">
                <a:latin typeface="Times New Roman" pitchFamily="18" charset="0"/>
              </a:rPr>
              <a:t>підсистема) - сукупність елементів і зв'язків між ними;</a:t>
            </a:r>
          </a:p>
          <a:p>
            <a:pPr marL="0" indent="533400" algn="just">
              <a:lnSpc>
                <a:spcPct val="80000"/>
              </a:lnSpc>
              <a:buFont typeface="Wingdings 2" pitchFamily="18" charset="2"/>
              <a:buNone/>
            </a:pPr>
            <a:r>
              <a:rPr lang="uk-UA" sz="2100" smtClean="0">
                <a:latin typeface="Times New Roman" pitchFamily="18" charset="0"/>
              </a:rPr>
              <a:t>- </a:t>
            </a:r>
            <a:r>
              <a:rPr lang="uk-UA" sz="2100" i="1" smtClean="0">
                <a:latin typeface="Times New Roman" pitchFamily="18" charset="0"/>
              </a:rPr>
              <a:t>елемент </a:t>
            </a:r>
            <a:r>
              <a:rPr lang="uk-UA" sz="2100" smtClean="0">
                <a:latin typeface="Times New Roman" pitchFamily="18" charset="0"/>
              </a:rPr>
              <a:t>- найпростіша частина системи, що виконує специфічну функцію;</a:t>
            </a:r>
          </a:p>
          <a:p>
            <a:pPr marL="0" indent="533400" algn="just">
              <a:lnSpc>
                <a:spcPct val="80000"/>
              </a:lnSpc>
              <a:buFont typeface="Wingdings 2" pitchFamily="18" charset="2"/>
              <a:buNone/>
            </a:pPr>
            <a:r>
              <a:rPr lang="uk-UA" sz="2100" smtClean="0">
                <a:latin typeface="Times New Roman" pitchFamily="18" charset="0"/>
              </a:rPr>
              <a:t>- </a:t>
            </a:r>
            <a:r>
              <a:rPr lang="uk-UA" sz="2100" i="1" smtClean="0">
                <a:latin typeface="Times New Roman" pitchFamily="18" charset="0"/>
              </a:rPr>
              <a:t>зв'язок</a:t>
            </a:r>
            <a:r>
              <a:rPr lang="uk-UA" sz="2100" smtClean="0">
                <a:latin typeface="Times New Roman" pitchFamily="18" charset="0"/>
              </a:rPr>
              <a:t> - з'єднання між елементами, яке впливає на поведінку окремих елементів і системи в цілому;</a:t>
            </a:r>
          </a:p>
          <a:p>
            <a:pPr marL="0" indent="533400" algn="just">
              <a:lnSpc>
                <a:spcPct val="80000"/>
              </a:lnSpc>
              <a:buFont typeface="Wingdings 2" pitchFamily="18" charset="2"/>
              <a:buNone/>
            </a:pPr>
            <a:r>
              <a:rPr lang="uk-UA" sz="2100" smtClean="0">
                <a:latin typeface="Times New Roman" pitchFamily="18" charset="0"/>
              </a:rPr>
              <a:t>- </a:t>
            </a:r>
            <a:r>
              <a:rPr lang="uk-UA" sz="2100" i="1" smtClean="0">
                <a:latin typeface="Times New Roman" pitchFamily="18" charset="0"/>
              </a:rPr>
              <a:t>ієрархія системи</a:t>
            </a:r>
            <a:r>
              <a:rPr lang="uk-UA" sz="2100" smtClean="0">
                <a:latin typeface="Times New Roman" pitchFamily="18" charset="0"/>
              </a:rPr>
              <a:t> - це розташування її підсистем або елементів за певним порядком від вищого до нижчого.</a:t>
            </a:r>
            <a:endParaRPr lang="uk-UA" sz="2100" b="1" i="1" smtClean="0">
              <a:latin typeface="Times New Roman" pitchFamily="18" charset="0"/>
            </a:endParaRPr>
          </a:p>
          <a:p>
            <a:pPr marL="0" indent="533400" algn="just">
              <a:lnSpc>
                <a:spcPct val="80000"/>
              </a:lnSpc>
              <a:buFont typeface="Wingdings 2" pitchFamily="18" charset="2"/>
              <a:buNone/>
            </a:pPr>
            <a:endParaRPr lang="uk-UA" sz="2100" b="1" i="1" smtClean="0">
              <a:latin typeface="Times New Roman" pitchFamily="18" charset="0"/>
            </a:endParaRPr>
          </a:p>
          <a:p>
            <a:pPr marL="0" indent="533400" algn="just">
              <a:lnSpc>
                <a:spcPct val="80000"/>
              </a:lnSpc>
              <a:buFont typeface="Wingdings 2" pitchFamily="18" charset="2"/>
              <a:buNone/>
            </a:pPr>
            <a:r>
              <a:rPr lang="uk-UA" sz="2100" b="1" i="1" smtClean="0">
                <a:latin typeface="Times New Roman" pitchFamily="18" charset="0"/>
              </a:rPr>
              <a:t>Системний підхід</a:t>
            </a:r>
            <a:r>
              <a:rPr lang="uk-UA" sz="2100" i="1" smtClean="0">
                <a:latin typeface="Times New Roman" pitchFamily="18" charset="0"/>
              </a:rPr>
              <a:t> - це напрям методології досліджень, який полягає в дослідженні об'єкта як цілісної множини елементів в сукупності відношень і зв'язків між ними.</a:t>
            </a:r>
            <a:r>
              <a:rPr lang="uk-UA" sz="2100" smtClean="0">
                <a:latin typeface="Times New Roman" pitchFamily="18" charset="0"/>
              </a:rPr>
              <a:t> Це певний систематизований спосіб мислення щодо прийняття рішення, який базується на визначенні загальної мети системи і послідовного підпорядкування їй діяльності підсистем, планів їхнього розвитку, показників та стандартів роботи.</a:t>
            </a:r>
            <a:endParaRPr lang="ru-RU" sz="2100" smtClean="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p:cNvSpPr>
          <p:nvPr>
            <p:ph type="body" idx="4294967295"/>
          </p:nvPr>
        </p:nvSpPr>
        <p:spPr>
          <a:xfrm>
            <a:off x="304800" y="1554163"/>
            <a:ext cx="8370888" cy="4525962"/>
          </a:xfrm>
        </p:spPr>
        <p:txBody>
          <a:bodyPr/>
          <a:lstStyle/>
          <a:p>
            <a:pPr marL="0" indent="441325" algn="just">
              <a:lnSpc>
                <a:spcPct val="80000"/>
              </a:lnSpc>
              <a:buFont typeface="Wingdings 2" pitchFamily="18" charset="2"/>
              <a:buNone/>
            </a:pPr>
            <a:r>
              <a:rPr lang="uk-UA" sz="2000" i="1" smtClean="0">
                <a:latin typeface="Times New Roman" pitchFamily="18" charset="0"/>
              </a:rPr>
              <a:t>Основне завдання використання системного підходу</a:t>
            </a:r>
            <a:r>
              <a:rPr lang="uk-UA" sz="2000" smtClean="0">
                <a:latin typeface="Times New Roman" pitchFamily="18" charset="0"/>
              </a:rPr>
              <a:t> - виявлення і вивчення зв’язків між елементами (підсистемами) будь-якого об’єкта управління. Обов’язковою умовою є чітке формулювання єдиних цілей, завдань для подальшого визначення шляхів найбільш ефективного їх розв’язання як для системи в цілому, так і для окремих її елементів.</a:t>
            </a:r>
            <a:endParaRPr lang="uk-UA" sz="2000" b="1" i="1" smtClean="0">
              <a:latin typeface="Times New Roman" pitchFamily="18" charset="0"/>
            </a:endParaRPr>
          </a:p>
          <a:p>
            <a:pPr marL="0" indent="441325" algn="just">
              <a:lnSpc>
                <a:spcPct val="80000"/>
              </a:lnSpc>
              <a:buFont typeface="Wingdings 2" pitchFamily="18" charset="2"/>
              <a:buNone/>
            </a:pPr>
            <a:endParaRPr lang="uk-UA" sz="2000" b="1" i="1" smtClean="0">
              <a:latin typeface="Times New Roman" pitchFamily="18" charset="0"/>
            </a:endParaRPr>
          </a:p>
          <a:p>
            <a:pPr marL="0" indent="441325" algn="just">
              <a:lnSpc>
                <a:spcPct val="80000"/>
              </a:lnSpc>
              <a:buFont typeface="Wingdings 2" pitchFamily="18" charset="2"/>
              <a:buNone/>
            </a:pPr>
            <a:r>
              <a:rPr lang="uk-UA" sz="2000" b="1" i="1" smtClean="0">
                <a:latin typeface="Times New Roman" pitchFamily="18" charset="0"/>
              </a:rPr>
              <a:t>Система</a:t>
            </a:r>
            <a:r>
              <a:rPr lang="uk-UA" sz="2000" i="1" smtClean="0">
                <a:latin typeface="Times New Roman" pitchFamily="18" charset="0"/>
              </a:rPr>
              <a:t> - це деяка цілість, що складається із взаємозалежних частин, кожна з яких певною мірою характеризує ціле.</a:t>
            </a:r>
            <a:r>
              <a:rPr lang="uk-UA" sz="2000" smtClean="0">
                <a:latin typeface="Times New Roman" pitchFamily="18" charset="0"/>
              </a:rPr>
              <a:t> Управління організацією як складною системою передбачає, що керівник має розглядати її як сукупність взаємопов'язаних елементів, до яких належать: люди, структура, завдання, технологія, що орієнтовані на досягнення певних цілей і щільно взаємозв'язані із зовнішнім середовищем.</a:t>
            </a:r>
            <a:endParaRPr lang="ru-RU" sz="2000" smtClean="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457200"/>
            <a:ext cx="2928958" cy="542908"/>
          </a:xfrm>
        </p:spPr>
        <p:txBody>
          <a:bodyPr/>
          <a:lstStyle/>
          <a:p>
            <a:pPr algn="ctr" eaLnBrk="1" fontAlgn="auto" hangingPunct="1">
              <a:spcAft>
                <a:spcPts val="0"/>
              </a:spcAft>
              <a:defRPr/>
            </a:pPr>
            <a:r>
              <a:rPr lang="uk-UA" sz="2800" b="1" cap="none" dirty="0" smtClean="0">
                <a:latin typeface="Times New Roman" pitchFamily="18" charset="0"/>
                <a:cs typeface="Times New Roman" pitchFamily="18" charset="0"/>
              </a:rPr>
              <a:t>План лекції</a:t>
            </a:r>
            <a:endParaRPr lang="ru-RU" sz="2800" b="1" cap="none"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554163"/>
            <a:ext cx="8482013" cy="4525962"/>
          </a:xfrm>
        </p:spPr>
        <p:txBody>
          <a:bodyPr>
            <a:normAutofit/>
          </a:bodyPr>
          <a:lstStyle/>
          <a:p>
            <a:pPr marL="177800" indent="546100">
              <a:buFont typeface="Wingdings 2" pitchFamily="18" charset="2"/>
              <a:buNone/>
            </a:pPr>
            <a:r>
              <a:rPr lang="uk-UA" sz="2600" smtClean="0">
                <a:latin typeface="Times New Roman" pitchFamily="18" charset="0"/>
                <a:cs typeface="Times New Roman" pitchFamily="18" charset="0"/>
              </a:rPr>
              <a:t>1.1. Еволюція поглядів на сутність менеджменту.</a:t>
            </a:r>
          </a:p>
          <a:p>
            <a:pPr marL="177800" indent="546100">
              <a:buFont typeface="Wingdings 2" pitchFamily="18" charset="2"/>
              <a:buNone/>
            </a:pPr>
            <a:r>
              <a:rPr lang="uk-UA" sz="2600" smtClean="0">
                <a:latin typeface="Times New Roman" pitchFamily="18" charset="0"/>
                <a:cs typeface="Times New Roman" pitchFamily="18" charset="0"/>
              </a:rPr>
              <a:t>1.2. Організація як об</a:t>
            </a:r>
            <a:r>
              <a:rPr lang="en-US" sz="2600" smtClean="0">
                <a:latin typeface="Times New Roman" pitchFamily="18" charset="0"/>
                <a:cs typeface="Times New Roman" pitchFamily="18" charset="0"/>
              </a:rPr>
              <a:t>'</a:t>
            </a:r>
            <a:r>
              <a:rPr lang="uk-UA" sz="2600" smtClean="0">
                <a:latin typeface="Times New Roman" pitchFamily="18" charset="0"/>
                <a:cs typeface="Times New Roman" pitchFamily="18" charset="0"/>
              </a:rPr>
              <a:t>єкт управління.</a:t>
            </a:r>
            <a:endParaRPr lang="uk-UA" sz="2600" smtClean="0">
              <a:latin typeface="Times New Roman" pitchFamily="18" charset="0"/>
              <a:cs typeface="Times New Roman" pitchFamily="18" charset="0"/>
              <a:hlinkClick r:id="rId2"/>
            </a:endParaRPr>
          </a:p>
          <a:p>
            <a:pPr marL="177800" indent="546100">
              <a:buFont typeface="Wingdings 2" pitchFamily="18" charset="2"/>
              <a:buNone/>
            </a:pPr>
            <a:r>
              <a:rPr lang="uk-UA" sz="2600" smtClean="0">
                <a:latin typeface="Times New Roman" pitchFamily="18" charset="0"/>
                <a:cs typeface="Times New Roman" pitchFamily="18" charset="0"/>
              </a:rPr>
              <a:t>1.3. Використання системного підходу до управління організацією.</a:t>
            </a:r>
          </a:p>
          <a:p>
            <a:pPr marL="177800" indent="546100">
              <a:buFont typeface="Wingdings 2" pitchFamily="18" charset="2"/>
              <a:buNone/>
            </a:pPr>
            <a:r>
              <a:rPr lang="uk-UA" sz="2600" smtClean="0">
                <a:latin typeface="Times New Roman" pitchFamily="18" charset="0"/>
                <a:cs typeface="Times New Roman" pitchFamily="18" charset="0"/>
              </a:rPr>
              <a:t>1.4. Зовнішнє та внутрішнє середовище організації (з позиції системного підходу).</a:t>
            </a:r>
          </a:p>
          <a:p>
            <a:pPr marL="177800" indent="546100">
              <a:buFont typeface="Wingdings 2" pitchFamily="18" charset="2"/>
              <a:buNone/>
            </a:pPr>
            <a:r>
              <a:rPr lang="uk-UA" sz="2600" smtClean="0">
                <a:latin typeface="Times New Roman" pitchFamily="18" charset="0"/>
                <a:cs typeface="Times New Roman" pitchFamily="18" charset="0"/>
              </a:rPr>
              <a:t>1.5. Характеристика основних підсистем менеджменту організації.</a:t>
            </a:r>
          </a:p>
          <a:p>
            <a:pPr marL="177800" indent="546100">
              <a:buFont typeface="Wingdings 2" pitchFamily="18" charset="2"/>
              <a:buNone/>
            </a:pPr>
            <a:r>
              <a:rPr lang="uk-UA" sz="2600" smtClean="0">
                <a:latin typeface="Times New Roman" pitchFamily="18" charset="0"/>
                <a:cs typeface="Times New Roman" pitchFamily="18" charset="0"/>
              </a:rPr>
              <a:t>1.6. Поняття та види господарської діяльності.</a:t>
            </a:r>
            <a:r>
              <a:rPr lang="ru-RU" sz="2600" smtClean="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p:cNvSpPr>
          <p:nvPr>
            <p:ph type="body" idx="4294967295"/>
          </p:nvPr>
        </p:nvSpPr>
        <p:spPr>
          <a:xfrm>
            <a:off x="304800" y="1554163"/>
            <a:ext cx="8443913" cy="4525962"/>
          </a:xfrm>
        </p:spPr>
        <p:txBody>
          <a:bodyPr/>
          <a:lstStyle/>
          <a:p>
            <a:pPr marL="92075" indent="349250" algn="just">
              <a:lnSpc>
                <a:spcPct val="80000"/>
              </a:lnSpc>
              <a:buFont typeface="Wingdings 2" pitchFamily="18" charset="2"/>
              <a:buNone/>
            </a:pPr>
            <a:r>
              <a:rPr lang="uk-UA" sz="1900" i="1" u="sng" smtClean="0">
                <a:latin typeface="Times New Roman" pitchFamily="18" charset="0"/>
              </a:rPr>
              <a:t>До основних особливостей системи можна віднести такі:</a:t>
            </a:r>
            <a:endParaRPr lang="uk-UA" sz="1900" smtClean="0">
              <a:latin typeface="Times New Roman" pitchFamily="18" charset="0"/>
            </a:endParaRPr>
          </a:p>
          <a:p>
            <a:pPr marL="92075" indent="349250" algn="just">
              <a:lnSpc>
                <a:spcPct val="80000"/>
              </a:lnSpc>
              <a:buFont typeface="Wingdings 2" pitchFamily="18" charset="2"/>
              <a:buNone/>
            </a:pPr>
            <a:r>
              <a:rPr lang="uk-UA" sz="1900" smtClean="0">
                <a:latin typeface="Times New Roman" pitchFamily="18" charset="0"/>
              </a:rPr>
              <a:t>1. Система є передусім сукупністю елементів. За певних умов елементи, відповідно, можуть розглядатись як системи.</a:t>
            </a:r>
          </a:p>
          <a:p>
            <a:pPr marL="92075" indent="349250" algn="just">
              <a:lnSpc>
                <a:spcPct val="80000"/>
              </a:lnSpc>
              <a:buFont typeface="Wingdings 2" pitchFamily="18" charset="2"/>
              <a:buNone/>
            </a:pPr>
            <a:r>
              <a:rPr lang="uk-UA" sz="1900" smtClean="0">
                <a:latin typeface="Times New Roman" pitchFamily="18" charset="0"/>
              </a:rPr>
              <a:t>2. Наявність суттєвих зв'язків між елементами та (або) їх властивостями, що переважають над зв'язками цих елементів з тими, які не входять до даної системи. Під суттєвими зв'язками розуміють лише такі, що закономірно визначають інтегративні властивості системи, і це вирізняє систему з оточуючого середовища як цілісний об'єкт.</a:t>
            </a:r>
          </a:p>
          <a:p>
            <a:pPr marL="92075" indent="349250" algn="just">
              <a:lnSpc>
                <a:spcPct val="80000"/>
              </a:lnSpc>
              <a:buFont typeface="Wingdings 2" pitchFamily="18" charset="2"/>
              <a:buNone/>
            </a:pPr>
            <a:r>
              <a:rPr lang="uk-UA" sz="1900" smtClean="0">
                <a:latin typeface="Times New Roman" pitchFamily="18" charset="0"/>
              </a:rPr>
              <a:t>3. Наявність визначеної організації, що проявляється у зменшенні ступеня ентропії (невизначеності) системи порівняно з ентропією системоутворюючих факторів. До таких факторів належать: кількість елементів системи, кількість суттєвих зв'язків, якими може володіти елемент, тощо.</a:t>
            </a:r>
          </a:p>
          <a:p>
            <a:pPr marL="92075" indent="349250" algn="just">
              <a:lnSpc>
                <a:spcPct val="80000"/>
              </a:lnSpc>
              <a:buFont typeface="Wingdings 2" pitchFamily="18" charset="2"/>
              <a:buNone/>
            </a:pPr>
            <a:r>
              <a:rPr lang="uk-UA" sz="1900" smtClean="0">
                <a:latin typeface="Times New Roman" pitchFamily="18" charset="0"/>
              </a:rPr>
              <a:t>4. Наявність інтегративних властивостей, тобто властивих системі загалом, але не властивих жодному елементу зокрема. Це свідчить про те, що хоча властивості системи і залежать від властивостей елементів, вони не визначаються ними повністю. Отже, система не зводиться до простої сукупності елементів і, розчленовуючи її на окремі частини, не можливо пізнати всі властивості системи загалом.</a:t>
            </a:r>
            <a:endParaRPr lang="ru-RU" sz="1900" smtClean="0">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type="body" idx="4294967295"/>
          </p:nvPr>
        </p:nvSpPr>
        <p:spPr>
          <a:xfrm>
            <a:off x="539750" y="1412875"/>
            <a:ext cx="8208963" cy="4525963"/>
          </a:xfrm>
        </p:spPr>
        <p:txBody>
          <a:bodyPr/>
          <a:lstStyle/>
          <a:p>
            <a:pPr marL="0" indent="533400" algn="just">
              <a:lnSpc>
                <a:spcPct val="80000"/>
              </a:lnSpc>
              <a:buFont typeface="Wingdings 2" pitchFamily="18" charset="2"/>
              <a:buNone/>
            </a:pPr>
            <a:r>
              <a:rPr lang="uk-UA" sz="2000" i="1" u="sng" smtClean="0">
                <a:latin typeface="Times New Roman" pitchFamily="18" charset="0"/>
              </a:rPr>
              <a:t>З погляду системного підходу основними властивостями організації як системи є:</a:t>
            </a:r>
            <a:endParaRPr lang="uk-UA" sz="2000" smtClean="0">
              <a:latin typeface="Times New Roman" pitchFamily="18" charset="0"/>
            </a:endParaRPr>
          </a:p>
          <a:p>
            <a:pPr marL="0" indent="533400" algn="just">
              <a:lnSpc>
                <a:spcPct val="80000"/>
              </a:lnSpc>
              <a:buFont typeface="Wingdings 2" pitchFamily="18" charset="2"/>
              <a:buNone/>
            </a:pPr>
            <a:r>
              <a:rPr lang="uk-UA" sz="2000" smtClean="0">
                <a:latin typeface="Times New Roman" pitchFamily="18" charset="0"/>
              </a:rPr>
              <a:t>- організації є цілісними системами;</a:t>
            </a:r>
          </a:p>
          <a:p>
            <a:pPr marL="0" indent="533400" algn="just">
              <a:lnSpc>
                <a:spcPct val="80000"/>
              </a:lnSpc>
              <a:buFont typeface="Wingdings 2" pitchFamily="18" charset="2"/>
              <a:buNone/>
            </a:pPr>
            <a:r>
              <a:rPr lang="uk-UA" sz="2000" smtClean="0">
                <a:latin typeface="Times New Roman" pitchFamily="18" charset="0"/>
              </a:rPr>
              <a:t>- організації складаються з окремих підсистем, що є їх складовими;</a:t>
            </a:r>
          </a:p>
          <a:p>
            <a:pPr marL="0" indent="533400" algn="just">
              <a:lnSpc>
                <a:spcPct val="80000"/>
              </a:lnSpc>
              <a:buFont typeface="Wingdings 2" pitchFamily="18" charset="2"/>
              <a:buNone/>
            </a:pPr>
            <a:r>
              <a:rPr lang="uk-UA" sz="2000" smtClean="0">
                <a:latin typeface="Times New Roman" pitchFamily="18" charset="0"/>
              </a:rPr>
              <a:t>- наявність спільної головної мети для всіх компонентів та підсистем організації;</a:t>
            </a:r>
          </a:p>
          <a:p>
            <a:pPr marL="0" indent="533400" algn="just">
              <a:lnSpc>
                <a:spcPct val="80000"/>
              </a:lnSpc>
              <a:buFont typeface="Wingdings 2" pitchFamily="18" charset="2"/>
              <a:buNone/>
            </a:pPr>
            <a:r>
              <a:rPr lang="uk-UA" sz="2000" smtClean="0">
                <a:latin typeface="Times New Roman" pitchFamily="18" charset="0"/>
              </a:rPr>
              <a:t>- підпорядкування цілей кожного компонента спільній меті системи та усвідомлення кожним виконавцем своїх завдань і загальної мети;</a:t>
            </a:r>
          </a:p>
          <a:p>
            <a:pPr marL="0" indent="533400" algn="just">
              <a:lnSpc>
                <a:spcPct val="80000"/>
              </a:lnSpc>
              <a:buFont typeface="Wingdings 2" pitchFamily="18" charset="2"/>
              <a:buNone/>
            </a:pPr>
            <a:r>
              <a:rPr lang="uk-UA" sz="2000" smtClean="0">
                <a:latin typeface="Times New Roman" pitchFamily="18" charset="0"/>
              </a:rPr>
              <a:t>- виконання кожним елементом своїх функцій, зумовлених поставленими завданнями;</a:t>
            </a:r>
          </a:p>
          <a:p>
            <a:pPr marL="0" indent="533400" algn="just">
              <a:lnSpc>
                <a:spcPct val="80000"/>
              </a:lnSpc>
              <a:buFont typeface="Wingdings 2" pitchFamily="18" charset="2"/>
              <a:buNone/>
            </a:pPr>
            <a:r>
              <a:rPr lang="uk-UA" sz="2000" smtClean="0">
                <a:latin typeface="Times New Roman" pitchFamily="18" charset="0"/>
              </a:rPr>
              <a:t>- відношення субординації та координації між компонентами системи (тобто ієрархічний принцип будови й управління);</a:t>
            </a:r>
          </a:p>
          <a:p>
            <a:pPr marL="0" indent="533400" algn="just">
              <a:lnSpc>
                <a:spcPct val="80000"/>
              </a:lnSpc>
              <a:buFont typeface="Wingdings 2" pitchFamily="18" charset="2"/>
              <a:buNone/>
            </a:pPr>
            <a:r>
              <a:rPr lang="uk-UA" sz="2000" smtClean="0">
                <a:latin typeface="Times New Roman" pitchFamily="18" charset="0"/>
              </a:rPr>
              <a:t>- наявність зворотного зв'язку між керуючою та керованою підсистемами;</a:t>
            </a:r>
          </a:p>
          <a:p>
            <a:pPr marL="0" indent="533400" algn="just">
              <a:lnSpc>
                <a:spcPct val="80000"/>
              </a:lnSpc>
              <a:buFont typeface="Wingdings 2" pitchFamily="18" charset="2"/>
              <a:buNone/>
            </a:pPr>
            <a:r>
              <a:rPr lang="uk-UA" sz="2000" smtClean="0">
                <a:latin typeface="Times New Roman" pitchFamily="18" charset="0"/>
              </a:rPr>
              <a:t>- суттєва залежність від зовнішнього середовища.</a:t>
            </a:r>
            <a:endParaRPr lang="ru-RU" sz="2000" smtClean="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p:cNvSpPr>
          <p:nvPr>
            <p:ph type="body" idx="4294967295"/>
          </p:nvPr>
        </p:nvSpPr>
        <p:spPr>
          <a:xfrm>
            <a:off x="611188" y="1557338"/>
            <a:ext cx="8228012" cy="4525962"/>
          </a:xfrm>
        </p:spPr>
        <p:txBody>
          <a:bodyPr/>
          <a:lstStyle/>
          <a:p>
            <a:pPr marL="0" indent="533400" algn="just">
              <a:lnSpc>
                <a:spcPct val="80000"/>
              </a:lnSpc>
              <a:buFont typeface="Wingdings 2" pitchFamily="18" charset="2"/>
              <a:buNone/>
            </a:pPr>
            <a:r>
              <a:rPr lang="uk-UA" sz="2000" b="1" i="1" u="sng" smtClean="0">
                <a:latin typeface="Times New Roman" pitchFamily="18" charset="0"/>
              </a:rPr>
              <a:t>Загальними характеристиками організацій як відкритих систем є:</a:t>
            </a:r>
            <a:endParaRPr lang="uk-UA" sz="2000" smtClean="0">
              <a:latin typeface="Times New Roman" pitchFamily="18" charset="0"/>
            </a:endParaRPr>
          </a:p>
          <a:p>
            <a:pPr marL="0" indent="533400" algn="just">
              <a:lnSpc>
                <a:spcPct val="80000"/>
              </a:lnSpc>
              <a:buFont typeface="Wingdings 2" pitchFamily="18" charset="2"/>
              <a:buNone/>
            </a:pPr>
            <a:r>
              <a:rPr lang="uk-UA" sz="2000" smtClean="0">
                <a:latin typeface="Times New Roman" pitchFamily="18" charset="0"/>
              </a:rPr>
              <a:t>- наявність ресурсів, які в процесі виробничої діяльності перетворюються у "виходи" організації, тобто формують основні результати її діяльності;</a:t>
            </a:r>
          </a:p>
          <a:p>
            <a:pPr marL="0" indent="533400" algn="just">
              <a:lnSpc>
                <a:spcPct val="80000"/>
              </a:lnSpc>
              <a:buFont typeface="Wingdings 2" pitchFamily="18" charset="2"/>
              <a:buNone/>
            </a:pPr>
            <a:r>
              <a:rPr lang="uk-UA" sz="2000" smtClean="0">
                <a:latin typeface="Times New Roman" pitchFamily="18" charset="0"/>
              </a:rPr>
              <a:t>- наявність спільних цілей та спільна діяльність персоналу організації;</a:t>
            </a:r>
          </a:p>
          <a:p>
            <a:pPr marL="0" indent="533400" algn="just">
              <a:lnSpc>
                <a:spcPct val="80000"/>
              </a:lnSpc>
              <a:buFont typeface="Wingdings 2" pitchFamily="18" charset="2"/>
              <a:buNone/>
            </a:pPr>
            <a:r>
              <a:rPr lang="uk-UA" sz="2000" smtClean="0">
                <a:latin typeface="Times New Roman" pitchFamily="18" charset="0"/>
              </a:rPr>
              <a:t>- взаємозв'язок із зовнішнім середовищем та залежність організації від зовнішнього середовища;</a:t>
            </a:r>
          </a:p>
          <a:p>
            <a:pPr marL="0" indent="533400" algn="just">
              <a:lnSpc>
                <a:spcPct val="80000"/>
              </a:lnSpc>
              <a:buFont typeface="Wingdings 2" pitchFamily="18" charset="2"/>
              <a:buNone/>
            </a:pPr>
            <a:r>
              <a:rPr lang="uk-UA" sz="2000" smtClean="0">
                <a:latin typeface="Times New Roman" pitchFamily="18" charset="0"/>
              </a:rPr>
              <a:t>- наявність вертикального та горизонтального поділу праці;</a:t>
            </a:r>
          </a:p>
          <a:p>
            <a:pPr marL="0" indent="533400" algn="just">
              <a:lnSpc>
                <a:spcPct val="80000"/>
              </a:lnSpc>
              <a:buFont typeface="Wingdings 2" pitchFamily="18" charset="2"/>
              <a:buNone/>
            </a:pPr>
            <a:r>
              <a:rPr lang="uk-UA" sz="2000" smtClean="0">
                <a:latin typeface="Times New Roman" pitchFamily="18" charset="0"/>
              </a:rPr>
              <a:t>- структуризація функціональних підрозділів та координація спільної діяльності;</a:t>
            </a:r>
          </a:p>
          <a:p>
            <a:pPr marL="0" indent="533400" algn="just">
              <a:lnSpc>
                <a:spcPct val="80000"/>
              </a:lnSpc>
              <a:buFont typeface="Wingdings 2" pitchFamily="18" charset="2"/>
              <a:buNone/>
            </a:pPr>
            <a:r>
              <a:rPr lang="uk-UA" sz="2000" smtClean="0">
                <a:latin typeface="Times New Roman" pitchFamily="18" charset="0"/>
              </a:rPr>
              <a:t>- необхідність системного управління організацією.</a:t>
            </a:r>
            <a:endParaRPr lang="ru-RU" sz="2000" smtClean="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bwMode="auto">
          <a:xfrm>
            <a:off x="250825" y="260350"/>
            <a:ext cx="8686800" cy="838200"/>
          </a:xfrm>
          <a:noFill/>
        </p:spPr>
        <p:txBody>
          <a:bodyPr wrap="square" lIns="91440" tIns="45720" rIns="91440" bIns="45720" numCol="1" anchorCtr="0" compatLnSpc="1">
            <a:prstTxWarp prst="textNoShape">
              <a:avLst/>
            </a:prstTxWarp>
          </a:bodyPr>
          <a:lstStyle/>
          <a:p>
            <a:r>
              <a:rPr lang="uk-UA" sz="2000" b="1" cap="none" smtClean="0">
                <a:effectLst/>
                <a:latin typeface="Times New Roman" pitchFamily="18" charset="0"/>
              </a:rPr>
              <a:t>1.4. Зовнішнє та внутрішнє середовище організації (з позиції системного підходу)</a:t>
            </a:r>
            <a:endParaRPr lang="ru-RU" sz="2000" b="1" cap="none" smtClean="0">
              <a:effectLst/>
              <a:latin typeface="Times New Roman" pitchFamily="18" charset="0"/>
            </a:endParaRPr>
          </a:p>
        </p:txBody>
      </p:sp>
      <p:sp>
        <p:nvSpPr>
          <p:cNvPr id="88067" name="Rectangle 3"/>
          <p:cNvSpPr>
            <a:spLocks noGrp="1"/>
          </p:cNvSpPr>
          <p:nvPr>
            <p:ph type="body" idx="4294967295"/>
          </p:nvPr>
        </p:nvSpPr>
        <p:spPr>
          <a:xfrm>
            <a:off x="304800" y="1554163"/>
            <a:ext cx="8443913" cy="4525962"/>
          </a:xfrm>
        </p:spPr>
        <p:txBody>
          <a:bodyPr/>
          <a:lstStyle/>
          <a:p>
            <a:pPr marL="0" indent="441325" algn="just">
              <a:lnSpc>
                <a:spcPct val="80000"/>
              </a:lnSpc>
              <a:buFont typeface="Wingdings 2" pitchFamily="18" charset="2"/>
              <a:buNone/>
            </a:pPr>
            <a:r>
              <a:rPr lang="uk-UA" sz="1900" b="1" i="1" smtClean="0">
                <a:latin typeface="Times New Roman" pitchFamily="18" charset="0"/>
              </a:rPr>
              <a:t>Внутрішні складові організації</a:t>
            </a:r>
            <a:r>
              <a:rPr lang="uk-UA" sz="1900" i="1" smtClean="0">
                <a:latin typeface="Times New Roman" pitchFamily="18" charset="0"/>
              </a:rPr>
              <a:t> - це ситуативні чинники, які є об'єктом управлінської діяльності. </a:t>
            </a:r>
            <a:r>
              <a:rPr lang="uk-UA" sz="1900" smtClean="0">
                <a:latin typeface="Times New Roman" pitchFamily="18" charset="0"/>
              </a:rPr>
              <a:t>Однак, не завжди ці чинники можуть бути повністю контрольованими зі сторони керованої підсистеми. Основні аспекти внутрішнього середовища організації, які потребують уваги керівництва, - це цілі, структура, завдання, технології та персонал.</a:t>
            </a:r>
            <a:endParaRPr lang="uk-UA" sz="1900" b="1" i="1" smtClean="0">
              <a:latin typeface="Times New Roman" pitchFamily="18" charset="0"/>
            </a:endParaRPr>
          </a:p>
          <a:p>
            <a:pPr marL="0" indent="441325" algn="just">
              <a:lnSpc>
                <a:spcPct val="80000"/>
              </a:lnSpc>
              <a:buFont typeface="Wingdings 2" pitchFamily="18" charset="2"/>
              <a:buNone/>
            </a:pPr>
            <a:endParaRPr lang="uk-UA" sz="1900" b="1" i="1" smtClean="0">
              <a:latin typeface="Times New Roman" pitchFamily="18" charset="0"/>
            </a:endParaRPr>
          </a:p>
          <a:p>
            <a:pPr marL="0" indent="441325" algn="just">
              <a:lnSpc>
                <a:spcPct val="80000"/>
              </a:lnSpc>
              <a:buFont typeface="Wingdings 2" pitchFamily="18" charset="2"/>
              <a:buNone/>
            </a:pPr>
            <a:r>
              <a:rPr lang="uk-UA" sz="1900" b="1" i="1" smtClean="0">
                <a:latin typeface="Times New Roman" pitchFamily="18" charset="0"/>
              </a:rPr>
              <a:t>Цілі </a:t>
            </a:r>
            <a:r>
              <a:rPr lang="uk-UA" sz="1900" i="1" smtClean="0">
                <a:latin typeface="Times New Roman" pitchFamily="18" charset="0"/>
              </a:rPr>
              <a:t>- це бажаний кінцевий стан окремих характеристик організації, або результати, на досягнення яких спрямована її діяльність.</a:t>
            </a:r>
            <a:r>
              <a:rPr lang="uk-UA" sz="1900" smtClean="0">
                <a:latin typeface="Times New Roman" pitchFamily="18" charset="0"/>
              </a:rPr>
              <a:t> Організацію можна розглядати як засіб, що уможливлює спільне досягнення таких результатів, яких неможливо було б досягти окремим її підрозділам та працівникам. Цей процес є потужним механізмом координації, оскільки дає можливість персоналу організації розуміти до чого їм слід прагнути.</a:t>
            </a:r>
            <a:endParaRPr lang="uk-UA" sz="1900" b="1" i="1" smtClean="0">
              <a:latin typeface="Times New Roman" pitchFamily="18" charset="0"/>
            </a:endParaRPr>
          </a:p>
          <a:p>
            <a:pPr marL="0" indent="441325" algn="just">
              <a:lnSpc>
                <a:spcPct val="80000"/>
              </a:lnSpc>
              <a:buFont typeface="Wingdings 2" pitchFamily="18" charset="2"/>
              <a:buNone/>
            </a:pPr>
            <a:endParaRPr lang="uk-UA" sz="1900" b="1" i="1" smtClean="0">
              <a:latin typeface="Times New Roman" pitchFamily="18" charset="0"/>
            </a:endParaRPr>
          </a:p>
          <a:p>
            <a:pPr marL="0" indent="441325" algn="just">
              <a:lnSpc>
                <a:spcPct val="80000"/>
              </a:lnSpc>
              <a:buFont typeface="Wingdings 2" pitchFamily="18" charset="2"/>
              <a:buNone/>
            </a:pPr>
            <a:r>
              <a:rPr lang="uk-UA" sz="1900" b="1" i="1" smtClean="0">
                <a:latin typeface="Times New Roman" pitchFamily="18" charset="0"/>
              </a:rPr>
              <a:t>Структура - </a:t>
            </a:r>
            <a:r>
              <a:rPr lang="uk-UA" sz="1900" i="1" smtClean="0">
                <a:latin typeface="Times New Roman" pitchFamily="18" charset="0"/>
              </a:rPr>
              <a:t>це логічні взаємовідносини рівнів управління, які дають змогу найефективніше досягати цілей організації.</a:t>
            </a:r>
            <a:r>
              <a:rPr lang="uk-UA" sz="1900" smtClean="0">
                <a:latin typeface="Times New Roman" pitchFamily="18" charset="0"/>
              </a:rPr>
              <a:t> Структура організації передбачає поділ праці, що є необхідною умовою виконання основних функцій.</a:t>
            </a:r>
            <a:endParaRPr lang="ru-RU" sz="1900" smtClean="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type="body" idx="4294967295"/>
          </p:nvPr>
        </p:nvSpPr>
        <p:spPr>
          <a:xfrm>
            <a:off x="539750" y="1412875"/>
            <a:ext cx="8064500" cy="4525963"/>
          </a:xfrm>
        </p:spPr>
        <p:txBody>
          <a:bodyPr/>
          <a:lstStyle/>
          <a:p>
            <a:pPr marL="0" indent="441325" algn="just">
              <a:lnSpc>
                <a:spcPct val="90000"/>
              </a:lnSpc>
              <a:buFont typeface="Wingdings 2" pitchFamily="18" charset="2"/>
              <a:buNone/>
            </a:pPr>
            <a:r>
              <a:rPr lang="uk-UA" sz="2400" smtClean="0">
                <a:latin typeface="Times New Roman" pitchFamily="18" charset="0"/>
              </a:rPr>
              <a:t>Практично в усіх організаціях існує горизонтальний поділ праці за функціональними напрямами. </a:t>
            </a:r>
          </a:p>
          <a:p>
            <a:pPr marL="0" indent="441325" algn="just">
              <a:lnSpc>
                <a:spcPct val="90000"/>
              </a:lnSpc>
              <a:buFont typeface="Wingdings 2" pitchFamily="18" charset="2"/>
              <a:buNone/>
            </a:pPr>
            <a:r>
              <a:rPr lang="uk-UA" sz="2400" b="1" i="1" smtClean="0">
                <a:latin typeface="Times New Roman" pitchFamily="18" charset="0"/>
              </a:rPr>
              <a:t>Горизонтальний поділ праці</a:t>
            </a:r>
            <a:r>
              <a:rPr lang="uk-UA" sz="2400" i="1" smtClean="0">
                <a:latin typeface="Times New Roman" pitchFamily="18" charset="0"/>
              </a:rPr>
              <a:t> характеризує переваги спеціалізації.</a:t>
            </a:r>
            <a:r>
              <a:rPr lang="uk-UA" sz="2400" smtClean="0">
                <a:latin typeface="Times New Roman" pitchFamily="18" charset="0"/>
              </a:rPr>
              <a:t> Вибір функціональних складових визначає основну структуру організації та можливості її ефективної діяльності та формування функціональних конкурентних переваг.</a:t>
            </a:r>
            <a:endParaRPr lang="uk-UA" sz="2400" b="1" i="1" smtClean="0">
              <a:latin typeface="Times New Roman" pitchFamily="18" charset="0"/>
            </a:endParaRPr>
          </a:p>
          <a:p>
            <a:pPr marL="0" indent="441325" algn="just">
              <a:lnSpc>
                <a:spcPct val="90000"/>
              </a:lnSpc>
              <a:buFont typeface="Wingdings 2" pitchFamily="18" charset="2"/>
              <a:buNone/>
            </a:pPr>
            <a:r>
              <a:rPr lang="uk-UA" sz="2400" b="1" i="1" smtClean="0">
                <a:latin typeface="Times New Roman" pitchFamily="18" charset="0"/>
              </a:rPr>
              <a:t>Вертикальний поділ праці </a:t>
            </a:r>
            <a:r>
              <a:rPr lang="uk-UA" sz="2400" i="1" smtClean="0">
                <a:latin typeface="Times New Roman" pitchFamily="18" charset="0"/>
              </a:rPr>
              <a:t>реалізується за принципом ієрархії управління зверху донизу, який передбачає підпорядкування працівників різних рівнів.</a:t>
            </a:r>
            <a:endParaRPr lang="ru-RU" sz="2400" i="1" smtClean="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p:cNvSpPr>
          <p:nvPr>
            <p:ph type="body" idx="4294967295"/>
          </p:nvPr>
        </p:nvSpPr>
        <p:spPr>
          <a:xfrm>
            <a:off x="611188" y="1412875"/>
            <a:ext cx="8370887" cy="4525963"/>
          </a:xfrm>
        </p:spPr>
        <p:txBody>
          <a:bodyPr/>
          <a:lstStyle/>
          <a:p>
            <a:pPr marL="0" indent="441325" algn="just">
              <a:lnSpc>
                <a:spcPct val="90000"/>
              </a:lnSpc>
              <a:buFont typeface="Wingdings 2" pitchFamily="18" charset="2"/>
              <a:buNone/>
              <a:tabLst>
                <a:tab pos="0" algn="l"/>
              </a:tabLst>
            </a:pPr>
            <a:r>
              <a:rPr lang="uk-UA" sz="2400" b="1" i="1" smtClean="0">
                <a:latin typeface="Times New Roman" pitchFamily="18" charset="0"/>
              </a:rPr>
              <a:t>Завдання</a:t>
            </a:r>
            <a:r>
              <a:rPr lang="uk-UA" sz="2400" i="1" smtClean="0">
                <a:latin typeface="Times New Roman" pitchFamily="18" charset="0"/>
              </a:rPr>
              <a:t> - це певна робота, її частина або етап, серія робіт, що має бути виконана у заздалегідь встановлений термін та спосіб.</a:t>
            </a:r>
            <a:r>
              <a:rPr lang="uk-UA" sz="2400" smtClean="0">
                <a:latin typeface="Times New Roman" pitchFamily="18" charset="0"/>
              </a:rPr>
              <a:t> Завдання організації поділяють на роботу з людьми, з предметами (машинами, сировиною, інструментами) чи з інформацією.</a:t>
            </a:r>
          </a:p>
          <a:p>
            <a:pPr marL="0" indent="441325" algn="just">
              <a:lnSpc>
                <a:spcPct val="90000"/>
              </a:lnSpc>
              <a:buFont typeface="Wingdings 2" pitchFamily="18" charset="2"/>
              <a:buNone/>
              <a:tabLst>
                <a:tab pos="0" algn="l"/>
              </a:tabLst>
            </a:pPr>
            <a:r>
              <a:rPr lang="uk-UA" sz="2400" smtClean="0">
                <a:latin typeface="Times New Roman" pitchFamily="18" charset="0"/>
              </a:rPr>
              <a:t>Важливим чинником ефективності виробництва є спеціалізація завдань, тобто поділ роботи на окремі операції, що сприяє підвищенню ефективності праці окремих працівників та функціонування організації в цілому.</a:t>
            </a:r>
          </a:p>
          <a:p>
            <a:pPr marL="0" indent="441325" algn="just">
              <a:lnSpc>
                <a:spcPct val="90000"/>
              </a:lnSpc>
              <a:buFont typeface="Wingdings 2" pitchFamily="18" charset="2"/>
              <a:buNone/>
              <a:tabLst>
                <a:tab pos="0" algn="l"/>
              </a:tabLst>
            </a:pPr>
            <a:r>
              <a:rPr lang="uk-UA" sz="2400" smtClean="0">
                <a:latin typeface="Times New Roman" pitchFamily="18" charset="0"/>
              </a:rPr>
              <a:t>Якщо завдання виконані відповідним чином, якісно та у чітко встановлені строки - організація суттєво підвищує свої шанси на ефективну та результативну діяльність.</a:t>
            </a:r>
            <a:endParaRPr lang="ru-RU" sz="2400" smtClean="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p:cNvSpPr>
          <p:nvPr>
            <p:ph type="body" idx="4294967295"/>
          </p:nvPr>
        </p:nvSpPr>
        <p:spPr>
          <a:xfrm>
            <a:off x="304800" y="1554163"/>
            <a:ext cx="8370888" cy="4525962"/>
          </a:xfrm>
        </p:spPr>
        <p:txBody>
          <a:bodyPr/>
          <a:lstStyle/>
          <a:p>
            <a:pPr marL="92075" indent="441325" algn="just">
              <a:lnSpc>
                <a:spcPct val="90000"/>
              </a:lnSpc>
              <a:buFont typeface="Wingdings 2" pitchFamily="18" charset="2"/>
              <a:buNone/>
            </a:pPr>
            <a:r>
              <a:rPr lang="uk-UA" sz="2400" b="1" i="1" smtClean="0">
                <a:latin typeface="Times New Roman" pitchFamily="18" charset="0"/>
              </a:rPr>
              <a:t>Персонал </a:t>
            </a:r>
            <a:r>
              <a:rPr lang="uk-UA" sz="2400" i="1" smtClean="0">
                <a:latin typeface="Times New Roman" pitchFamily="18" charset="0"/>
              </a:rPr>
              <a:t>- це сукупність усіх працівників підприємства, що виконують виробничі або управлінські операції і зайняті переробкою предметів праці із використанням засобів праці.</a:t>
            </a:r>
            <a:endParaRPr lang="uk-UA" sz="2400" i="1" u="sng" smtClean="0">
              <a:latin typeface="Times New Roman" pitchFamily="18" charset="0"/>
            </a:endParaRPr>
          </a:p>
          <a:p>
            <a:pPr marL="92075" indent="441325" algn="just">
              <a:lnSpc>
                <a:spcPct val="90000"/>
              </a:lnSpc>
              <a:buFont typeface="Wingdings 2" pitchFamily="18" charset="2"/>
              <a:buNone/>
            </a:pPr>
            <a:r>
              <a:rPr lang="uk-UA" sz="2400" i="1" u="sng" smtClean="0">
                <a:latin typeface="Times New Roman" pitchFamily="18" charset="0"/>
              </a:rPr>
              <a:t>До основних характеристик та властивостей персоналу, які мають вплив на ефективність діяльності належать:</a:t>
            </a:r>
            <a:endParaRPr lang="uk-UA" sz="2400" smtClean="0">
              <a:latin typeface="Times New Roman" pitchFamily="18" charset="0"/>
            </a:endParaRPr>
          </a:p>
          <a:p>
            <a:pPr marL="92075" indent="441325" algn="just">
              <a:lnSpc>
                <a:spcPct val="90000"/>
              </a:lnSpc>
              <a:buFont typeface="Wingdings 2" pitchFamily="18" charset="2"/>
              <a:buNone/>
            </a:pPr>
            <a:r>
              <a:rPr lang="uk-UA" sz="2400" smtClean="0">
                <a:latin typeface="Times New Roman" pitchFamily="18" charset="0"/>
              </a:rPr>
              <a:t>- розумові та фізичні здібності;</a:t>
            </a:r>
          </a:p>
          <a:p>
            <a:pPr marL="92075" indent="441325" algn="just">
              <a:lnSpc>
                <a:spcPct val="90000"/>
              </a:lnSpc>
              <a:buFont typeface="Wingdings 2" pitchFamily="18" charset="2"/>
              <a:buNone/>
            </a:pPr>
            <a:r>
              <a:rPr lang="uk-UA" sz="2400" smtClean="0">
                <a:latin typeface="Times New Roman" pitchFamily="18" charset="0"/>
              </a:rPr>
              <a:t>- цінності;</a:t>
            </a:r>
          </a:p>
          <a:p>
            <a:pPr marL="92075" indent="441325" algn="just">
              <a:lnSpc>
                <a:spcPct val="90000"/>
              </a:lnSpc>
              <a:buFont typeface="Wingdings 2" pitchFamily="18" charset="2"/>
              <a:buNone/>
            </a:pPr>
            <a:r>
              <a:rPr lang="uk-UA" sz="2400" smtClean="0">
                <a:latin typeface="Times New Roman" pitchFamily="18" charset="0"/>
              </a:rPr>
              <a:t>- потреби;</a:t>
            </a:r>
          </a:p>
          <a:p>
            <a:pPr marL="92075" indent="441325" algn="just">
              <a:lnSpc>
                <a:spcPct val="90000"/>
              </a:lnSpc>
              <a:buFont typeface="Wingdings 2" pitchFamily="18" charset="2"/>
              <a:buNone/>
            </a:pPr>
            <a:r>
              <a:rPr lang="uk-UA" sz="2400" smtClean="0">
                <a:latin typeface="Times New Roman" pitchFamily="18" charset="0"/>
              </a:rPr>
              <a:t>- очікування;</a:t>
            </a:r>
          </a:p>
          <a:p>
            <a:pPr marL="92075" indent="441325" algn="just">
              <a:lnSpc>
                <a:spcPct val="90000"/>
              </a:lnSpc>
              <a:buFont typeface="Wingdings 2" pitchFamily="18" charset="2"/>
              <a:buNone/>
            </a:pPr>
            <a:r>
              <a:rPr lang="uk-UA" sz="2400" smtClean="0">
                <a:latin typeface="Times New Roman" pitchFamily="18" charset="0"/>
              </a:rPr>
              <a:t>- продуктивність;</a:t>
            </a:r>
          </a:p>
          <a:p>
            <a:pPr marL="92075" indent="441325" algn="just">
              <a:lnSpc>
                <a:spcPct val="90000"/>
              </a:lnSpc>
              <a:buFont typeface="Wingdings 2" pitchFamily="18" charset="2"/>
              <a:buNone/>
            </a:pPr>
            <a:r>
              <a:rPr lang="uk-UA" sz="2400" smtClean="0">
                <a:latin typeface="Times New Roman" pitchFamily="18" charset="0"/>
              </a:rPr>
              <a:t>- рівень загальної та організаційної культури.</a:t>
            </a:r>
            <a:endParaRPr lang="ru-RU" sz="2400" smtClean="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type="body" idx="4294967295"/>
          </p:nvPr>
        </p:nvSpPr>
        <p:spPr>
          <a:xfrm>
            <a:off x="304800" y="1554163"/>
            <a:ext cx="8154988" cy="2235200"/>
          </a:xfrm>
        </p:spPr>
        <p:txBody>
          <a:bodyPr/>
          <a:lstStyle/>
          <a:p>
            <a:pPr indent="647700" algn="just">
              <a:buFont typeface="Wingdings 2" pitchFamily="18" charset="2"/>
              <a:buNone/>
            </a:pPr>
            <a:r>
              <a:rPr lang="uk-UA" sz="2400" b="1" i="1" smtClean="0">
                <a:latin typeface="Times New Roman" pitchFamily="18" charset="0"/>
              </a:rPr>
              <a:t>Технологія</a:t>
            </a:r>
            <a:r>
              <a:rPr lang="uk-UA" sz="2400" i="1" smtClean="0">
                <a:latin typeface="Times New Roman" pitchFamily="18" charset="0"/>
              </a:rPr>
              <a:t> - це спосіб перетворення ресурсів (матеріальних, сировинних, людських, енергетичних, фінансових, інформаційних), тобто входів системи у готові продукти або послуги.</a:t>
            </a:r>
            <a:endParaRPr lang="ru-RU" sz="2400" i="1" smtClean="0">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p:cNvSpPr>
          <p:nvPr>
            <p:ph type="body" idx="4294967295"/>
          </p:nvPr>
        </p:nvSpPr>
        <p:spPr/>
        <p:txBody>
          <a:bodyPr/>
          <a:lstStyle/>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r>
              <a:rPr lang="uk-UA" sz="2000" smtClean="0">
                <a:latin typeface="Times New Roman" pitchFamily="18" charset="0"/>
              </a:rPr>
              <a:t>Рис. 3 – Взаємозв’язок елементів внутрішнього середовища організації</a:t>
            </a:r>
          </a:p>
          <a:p>
            <a:pPr marL="0" indent="533400" algn="just">
              <a:buFont typeface="Wingdings 2" pitchFamily="18" charset="2"/>
              <a:buNone/>
            </a:pPr>
            <a:endParaRPr lang="uk-UA" sz="2000" smtClean="0">
              <a:latin typeface="Times New Roman" pitchFamily="18" charset="0"/>
            </a:endParaRPr>
          </a:p>
          <a:p>
            <a:pPr marL="0" indent="533400" algn="just">
              <a:buFont typeface="Wingdings 2" pitchFamily="18" charset="2"/>
              <a:buNone/>
            </a:pPr>
            <a:r>
              <a:rPr lang="uk-UA" sz="2000" smtClean="0">
                <a:latin typeface="Times New Roman" pitchFamily="18" charset="0"/>
              </a:rPr>
              <a:t>Отже, </a:t>
            </a:r>
            <a:r>
              <a:rPr lang="uk-UA" sz="2000" b="1" i="1" smtClean="0">
                <a:latin typeface="Times New Roman" pitchFamily="18" charset="0"/>
              </a:rPr>
              <a:t>внутрішнє середовище організації</a:t>
            </a:r>
            <a:r>
              <a:rPr lang="uk-UA" sz="2000" i="1" smtClean="0">
                <a:latin typeface="Times New Roman" pitchFamily="18" charset="0"/>
              </a:rPr>
              <a:t> - це модель взаємозв'язку цілей, структури, завдань, технології і персоналу.</a:t>
            </a:r>
            <a:endParaRPr lang="ru-RU" sz="2000" i="1" smtClean="0">
              <a:latin typeface="Times New Roman" pitchFamily="18" charset="0"/>
            </a:endParaRPr>
          </a:p>
        </p:txBody>
      </p:sp>
      <p:pic>
        <p:nvPicPr>
          <p:cNvPr id="93188" name="Picture 4"/>
          <p:cNvPicPr>
            <a:picLocks noChangeAspect="1" noChangeArrowheads="1"/>
          </p:cNvPicPr>
          <p:nvPr/>
        </p:nvPicPr>
        <p:blipFill>
          <a:blip r:embed="rId2"/>
          <a:srcRect/>
          <a:stretch>
            <a:fillRect/>
          </a:stretch>
        </p:blipFill>
        <p:spPr bwMode="auto">
          <a:xfrm>
            <a:off x="1547813" y="1330325"/>
            <a:ext cx="5976937" cy="28416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p:cNvSpPr>
          <p:nvPr>
            <p:ph type="body" idx="4294967295"/>
          </p:nvPr>
        </p:nvSpPr>
        <p:spPr>
          <a:xfrm>
            <a:off x="304800" y="1554163"/>
            <a:ext cx="8228013" cy="4525962"/>
          </a:xfrm>
        </p:spPr>
        <p:txBody>
          <a:bodyPr/>
          <a:lstStyle/>
          <a:p>
            <a:pPr marL="0" indent="441325" algn="just">
              <a:lnSpc>
                <a:spcPct val="80000"/>
              </a:lnSpc>
              <a:buFont typeface="Wingdings 2" pitchFamily="18" charset="2"/>
              <a:buNone/>
            </a:pPr>
            <a:r>
              <a:rPr lang="uk-UA" sz="1800" smtClean="0">
                <a:latin typeface="Times New Roman" pitchFamily="18" charset="0"/>
              </a:rPr>
              <a:t>Аналіз внутрішнього середовища організації дає змогу виявити ті можливості і потенціал, на який може розраховувати організація задля досягнення своїх цілей. </a:t>
            </a:r>
            <a:endParaRPr lang="uk-UA" sz="1800" i="1" u="sng" smtClean="0">
              <a:latin typeface="Times New Roman" pitchFamily="18" charset="0"/>
            </a:endParaRPr>
          </a:p>
          <a:p>
            <a:pPr marL="0" indent="441325" algn="just">
              <a:lnSpc>
                <a:spcPct val="80000"/>
              </a:lnSpc>
              <a:buFont typeface="Wingdings 2" pitchFamily="18" charset="2"/>
              <a:buNone/>
            </a:pPr>
            <a:r>
              <a:rPr lang="uk-UA" sz="1800" i="1" u="sng" smtClean="0">
                <a:latin typeface="Times New Roman" pitchFamily="18" charset="0"/>
              </a:rPr>
              <a:t>Внутрішнє середовище організації аналізується за такими напрямками:</a:t>
            </a:r>
            <a:endParaRPr lang="uk-UA" sz="1800" smtClean="0">
              <a:latin typeface="Times New Roman" pitchFamily="18" charset="0"/>
            </a:endParaRPr>
          </a:p>
          <a:p>
            <a:pPr marL="0" indent="441325" algn="just">
              <a:lnSpc>
                <a:spcPct val="80000"/>
              </a:lnSpc>
              <a:buFont typeface="Wingdings 2" pitchFamily="18" charset="2"/>
              <a:buNone/>
            </a:pPr>
            <a:r>
              <a:rPr lang="uk-UA" sz="1800" smtClean="0">
                <a:latin typeface="Times New Roman" pitchFamily="18" charset="0"/>
              </a:rPr>
              <a:t>- відповідність наявної організаційної структури цілям та завданням організації;</a:t>
            </a:r>
          </a:p>
          <a:p>
            <a:pPr marL="0" indent="441325" algn="just">
              <a:lnSpc>
                <a:spcPct val="80000"/>
              </a:lnSpc>
              <a:buFont typeface="Wingdings 2" pitchFamily="18" charset="2"/>
              <a:buNone/>
            </a:pPr>
            <a:r>
              <a:rPr lang="uk-UA" sz="1800" smtClean="0">
                <a:latin typeface="Times New Roman" pitchFamily="18" charset="0"/>
              </a:rPr>
              <a:t>- кадровий потенціал організації;</a:t>
            </a:r>
          </a:p>
          <a:p>
            <a:pPr marL="0" indent="441325" algn="just">
              <a:lnSpc>
                <a:spcPct val="80000"/>
              </a:lnSpc>
              <a:buFont typeface="Wingdings 2" pitchFamily="18" charset="2"/>
              <a:buNone/>
            </a:pPr>
            <a:r>
              <a:rPr lang="uk-UA" sz="1800" smtClean="0">
                <a:latin typeface="Times New Roman" pitchFamily="18" charset="0"/>
              </a:rPr>
              <a:t>- стан операційної діяльності організації (ступінь використання виробничих потужностей, продуктивність, трудомісткість, ефективність використання основних та оборотних фондів, асортиментний ряд та якість продукції (послуг) та інше);</a:t>
            </a:r>
          </a:p>
          <a:p>
            <a:pPr marL="0" indent="441325" algn="just">
              <a:lnSpc>
                <a:spcPct val="80000"/>
              </a:lnSpc>
              <a:buFont typeface="Wingdings 2" pitchFamily="18" charset="2"/>
              <a:buNone/>
            </a:pPr>
            <a:r>
              <a:rPr lang="uk-UA" sz="1800" smtClean="0">
                <a:latin typeface="Times New Roman" pitchFamily="18" charset="0"/>
              </a:rPr>
              <a:t>- стан маркетингової діяльності на підприємстві;</a:t>
            </a:r>
          </a:p>
          <a:p>
            <a:pPr marL="0" indent="441325" algn="just">
              <a:lnSpc>
                <a:spcPct val="80000"/>
              </a:lnSpc>
              <a:buFont typeface="Wingdings 2" pitchFamily="18" charset="2"/>
              <a:buNone/>
            </a:pPr>
            <a:r>
              <a:rPr lang="uk-UA" sz="1800" smtClean="0">
                <a:latin typeface="Times New Roman" pitchFamily="18" charset="0"/>
              </a:rPr>
              <a:t>- стан та рівень інвестиційно-інноваційної діяльності;</a:t>
            </a:r>
          </a:p>
          <a:p>
            <a:pPr marL="0" indent="441325" algn="just">
              <a:lnSpc>
                <a:spcPct val="80000"/>
              </a:lnSpc>
              <a:buFont typeface="Wingdings 2" pitchFamily="18" charset="2"/>
              <a:buNone/>
            </a:pPr>
            <a:r>
              <a:rPr lang="uk-UA" sz="1800" smtClean="0">
                <a:latin typeface="Times New Roman" pitchFamily="18" charset="0"/>
              </a:rPr>
              <a:t>- фінансовий стан організації;</a:t>
            </a:r>
          </a:p>
          <a:p>
            <a:pPr marL="0" indent="441325" algn="just">
              <a:lnSpc>
                <a:spcPct val="80000"/>
              </a:lnSpc>
              <a:buFont typeface="Wingdings 2" pitchFamily="18" charset="2"/>
              <a:buNone/>
            </a:pPr>
            <a:r>
              <a:rPr lang="uk-UA" sz="1800" smtClean="0">
                <a:latin typeface="Times New Roman" pitchFamily="18" charset="0"/>
              </a:rPr>
              <a:t>- рівень організаційної та корпоративної культури;</a:t>
            </a:r>
          </a:p>
          <a:p>
            <a:pPr marL="0" indent="441325" algn="just">
              <a:lnSpc>
                <a:spcPct val="80000"/>
              </a:lnSpc>
              <a:buFont typeface="Wingdings 2" pitchFamily="18" charset="2"/>
              <a:buNone/>
            </a:pPr>
            <a:r>
              <a:rPr lang="uk-UA" sz="1800" smtClean="0">
                <a:latin typeface="Times New Roman" pitchFamily="18" charset="0"/>
              </a:rPr>
              <a:t>- рівень конкурентоспроможності та основні конкурентні переваги організації.</a:t>
            </a:r>
            <a:endParaRPr lang="ru-RU" sz="1800" smtClean="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250825" y="1196975"/>
            <a:ext cx="8686800" cy="4464050"/>
          </a:xfrm>
        </p:spPr>
        <p:txBody>
          <a:bodyPr/>
          <a:lstStyle/>
          <a:p>
            <a:pPr marL="0" indent="444500" algn="just">
              <a:buFont typeface="Wingdings 2" pitchFamily="18" charset="2"/>
              <a:buNone/>
            </a:pPr>
            <a:r>
              <a:rPr lang="uk-UA" sz="1800" smtClean="0">
                <a:latin typeface="Times New Roman" pitchFamily="18" charset="0"/>
              </a:rPr>
              <a:t>«Менеджмент» – це поняття, яке використовують переважно для характеристики процесів управління господарськими організаціями (підприємствами). </a:t>
            </a:r>
          </a:p>
          <a:p>
            <a:pPr marL="0" indent="444500" algn="just">
              <a:buFont typeface="Wingdings 2" pitchFamily="18" charset="2"/>
              <a:buNone/>
            </a:pPr>
            <a:r>
              <a:rPr lang="uk-UA" sz="1800" smtClean="0">
                <a:latin typeface="Times New Roman" pitchFamily="18" charset="0"/>
              </a:rPr>
              <a:t>«Адміністрування» – поширюється на управління державними установами або для позначення процесів керування діяльністю апарата управління підприємства. </a:t>
            </a:r>
          </a:p>
          <a:p>
            <a:pPr marL="0" indent="444500" algn="just">
              <a:buFont typeface="Wingdings 2" pitchFamily="18" charset="2"/>
              <a:buNone/>
            </a:pPr>
            <a:r>
              <a:rPr lang="uk-UA" sz="1800" smtClean="0">
                <a:latin typeface="Times New Roman" pitchFamily="18" charset="0"/>
              </a:rPr>
              <a:t>«Керування» – поширюється на мистецтво тієї або іншої особи (менеджера) впливати на поведінку і мотиви діяльності підлеглих з метою досягнення цілей організації. </a:t>
            </a:r>
          </a:p>
          <a:p>
            <a:pPr marL="0" indent="444500" algn="just">
              <a:buFont typeface="Wingdings 2" pitchFamily="18" charset="2"/>
              <a:buNone/>
            </a:pPr>
            <a:r>
              <a:rPr lang="uk-UA" sz="1800" smtClean="0">
                <a:latin typeface="Times New Roman" pitchFamily="18" charset="0"/>
              </a:rPr>
              <a:t>«Менеджмент» – це надзвичайно широке та багатомірне поняття. Важко дати єдине абсолютно чітке та повне визначення поняття «менеджмент». Функції, сфери, рівні менеджменту та ситуації у яких вони реалізуються значно різняться між собою. Щоб з’ясувати сутність менеджменту на нього треба подивитись з різних точок зору: </a:t>
            </a:r>
          </a:p>
          <a:p>
            <a:pPr marL="0" indent="444500" algn="just"/>
            <a:r>
              <a:rPr lang="uk-UA" sz="1800" smtClean="0">
                <a:latin typeface="Times New Roman" pitchFamily="18" charset="0"/>
              </a:rPr>
              <a:t>з філологічної; </a:t>
            </a:r>
          </a:p>
          <a:p>
            <a:pPr marL="0" indent="444500" algn="just"/>
            <a:r>
              <a:rPr lang="uk-UA" sz="1800" smtClean="0">
                <a:latin typeface="Times New Roman" pitchFamily="18" charset="0"/>
              </a:rPr>
              <a:t>з емпіричної (практичної), тобто як виду професійної діяльності; </a:t>
            </a:r>
          </a:p>
          <a:p>
            <a:pPr marL="0" indent="444500" algn="just"/>
            <a:r>
              <a:rPr lang="uk-UA" sz="1800" smtClean="0">
                <a:latin typeface="Times New Roman" pitchFamily="18" charset="0"/>
              </a:rPr>
              <a:t>з точки зору системи знань, тобто виникнення та розвитку науки управління. </a:t>
            </a:r>
            <a:endParaRPr lang="ru-RU" sz="1800" smtClean="0">
              <a:latin typeface="Times New Roman" pitchFamily="18" charset="0"/>
            </a:endParaRPr>
          </a:p>
        </p:txBody>
      </p:sp>
      <p:sp>
        <p:nvSpPr>
          <p:cNvPr id="15364" name="Rectangle 4"/>
          <p:cNvSpPr>
            <a:spLocks noChangeArrowheads="1"/>
          </p:cNvSpPr>
          <p:nvPr/>
        </p:nvSpPr>
        <p:spPr bwMode="auto">
          <a:xfrm>
            <a:off x="539750" y="404813"/>
            <a:ext cx="7993063" cy="427037"/>
          </a:xfrm>
          <a:prstGeom prst="rect">
            <a:avLst/>
          </a:prstGeom>
          <a:noFill/>
          <a:ln w="9525">
            <a:noFill/>
            <a:miter lim="800000"/>
            <a:headEnd/>
            <a:tailEnd/>
          </a:ln>
          <a:effectLst/>
        </p:spPr>
        <p:txBody>
          <a:bodyPr>
            <a:spAutoFit/>
          </a:bodyPr>
          <a:lstStyle/>
          <a:p>
            <a:pPr eaLnBrk="0" hangingPunct="0">
              <a:spcBef>
                <a:spcPct val="20000"/>
              </a:spcBef>
              <a:buClr>
                <a:schemeClr val="accent1"/>
              </a:buClr>
              <a:buSzPct val="70000"/>
              <a:buFont typeface="Wingdings 2" pitchFamily="18" charset="2"/>
              <a:buNone/>
            </a:pPr>
            <a:r>
              <a:rPr lang="uk-UA" sz="2200" b="1">
                <a:solidFill>
                  <a:schemeClr val="tx2"/>
                </a:solidFill>
                <a:latin typeface="Times New Roman" pitchFamily="18" charset="0"/>
                <a:cs typeface="Times New Roman" pitchFamily="18" charset="0"/>
              </a:rPr>
              <a:t>1.1. Еволюція поглядів на сутність менеджменту</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p:cNvSpPr>
          <p:nvPr>
            <p:ph type="body" idx="4294967295"/>
          </p:nvPr>
        </p:nvSpPr>
        <p:spPr>
          <a:xfrm>
            <a:off x="468313" y="1268413"/>
            <a:ext cx="8228012" cy="4525962"/>
          </a:xfrm>
        </p:spPr>
        <p:txBody>
          <a:bodyPr/>
          <a:lstStyle/>
          <a:p>
            <a:pPr marL="0" indent="625475" algn="just">
              <a:lnSpc>
                <a:spcPct val="80000"/>
              </a:lnSpc>
              <a:buFont typeface="Wingdings 2" pitchFamily="18" charset="2"/>
              <a:buNone/>
            </a:pPr>
            <a:r>
              <a:rPr lang="uk-UA" sz="2200" smtClean="0">
                <a:latin typeface="Times New Roman" pitchFamily="18" charset="0"/>
              </a:rPr>
              <a:t>Зовнішнє середовище організації досліджується для визначення загроз та можливостей, які необхідно враховувати при визначенні та досягненні цілей та завдань організації.</a:t>
            </a:r>
            <a:endParaRPr lang="uk-UA" sz="2200" i="1" u="sng" smtClean="0">
              <a:latin typeface="Times New Roman" pitchFamily="18" charset="0"/>
            </a:endParaRPr>
          </a:p>
          <a:p>
            <a:pPr marL="0" indent="625475" algn="just">
              <a:lnSpc>
                <a:spcPct val="80000"/>
              </a:lnSpc>
              <a:buFont typeface="Wingdings 2" pitchFamily="18" charset="2"/>
              <a:buNone/>
            </a:pPr>
            <a:r>
              <a:rPr lang="uk-UA" sz="2200" i="1" u="sng" smtClean="0">
                <a:latin typeface="Times New Roman" pitchFamily="18" charset="0"/>
              </a:rPr>
              <a:t>Особливими властивостями зовнішнього середовища є:</a:t>
            </a:r>
            <a:endParaRPr lang="uk-UA" sz="2200" smtClean="0">
              <a:latin typeface="Times New Roman" pitchFamily="18" charset="0"/>
            </a:endParaRPr>
          </a:p>
          <a:p>
            <a:pPr marL="0" indent="625475" algn="just">
              <a:lnSpc>
                <a:spcPct val="80000"/>
              </a:lnSpc>
              <a:buFont typeface="Wingdings 2" pitchFamily="18" charset="2"/>
              <a:buNone/>
            </a:pPr>
            <a:r>
              <a:rPr lang="uk-UA" sz="2200" smtClean="0">
                <a:latin typeface="Times New Roman" pitchFamily="18" charset="0"/>
              </a:rPr>
              <a:t>- складність;</a:t>
            </a:r>
          </a:p>
          <a:p>
            <a:pPr marL="0" indent="625475" algn="just">
              <a:lnSpc>
                <a:spcPct val="80000"/>
              </a:lnSpc>
              <a:buFont typeface="Wingdings 2" pitchFamily="18" charset="2"/>
              <a:buNone/>
            </a:pPr>
            <a:r>
              <a:rPr lang="uk-UA" sz="2200" smtClean="0">
                <a:latin typeface="Times New Roman" pitchFamily="18" charset="0"/>
              </a:rPr>
              <a:t>- мінливість;</a:t>
            </a:r>
          </a:p>
          <a:p>
            <a:pPr marL="0" indent="625475" algn="just">
              <a:lnSpc>
                <a:spcPct val="80000"/>
              </a:lnSpc>
              <a:buFont typeface="Wingdings 2" pitchFamily="18" charset="2"/>
              <a:buNone/>
            </a:pPr>
            <a:r>
              <a:rPr lang="uk-UA" sz="2200" smtClean="0">
                <a:latin typeface="Times New Roman" pitchFamily="18" charset="0"/>
              </a:rPr>
              <a:t>- взаємозалежність та взаємозв'язок чинників;</a:t>
            </a:r>
          </a:p>
          <a:p>
            <a:pPr marL="0" indent="625475" algn="just">
              <a:lnSpc>
                <a:spcPct val="80000"/>
              </a:lnSpc>
              <a:buFont typeface="Wingdings 2" pitchFamily="18" charset="2"/>
              <a:buNone/>
            </a:pPr>
            <a:r>
              <a:rPr lang="uk-UA" sz="2200" smtClean="0">
                <a:latin typeface="Times New Roman" pitchFamily="18" charset="0"/>
              </a:rPr>
              <a:t>- невизначеність;</a:t>
            </a:r>
          </a:p>
          <a:p>
            <a:pPr marL="0" indent="625475" algn="just">
              <a:lnSpc>
                <a:spcPct val="80000"/>
              </a:lnSpc>
              <a:buFont typeface="Wingdings 2" pitchFamily="18" charset="2"/>
              <a:buNone/>
            </a:pPr>
            <a:r>
              <a:rPr lang="uk-UA" sz="2200" smtClean="0">
                <a:latin typeface="Times New Roman" pitchFamily="18" charset="0"/>
              </a:rPr>
              <a:t>- інформаційна обмеженість.</a:t>
            </a:r>
            <a:endParaRPr lang="uk-UA" sz="2200" b="1" i="1" smtClean="0">
              <a:latin typeface="Times New Roman" pitchFamily="18" charset="0"/>
            </a:endParaRPr>
          </a:p>
          <a:p>
            <a:pPr marL="0" indent="625475" algn="just">
              <a:lnSpc>
                <a:spcPct val="80000"/>
              </a:lnSpc>
              <a:buFont typeface="Wingdings 2" pitchFamily="18" charset="2"/>
              <a:buNone/>
            </a:pPr>
            <a:endParaRPr lang="uk-UA" sz="2200" b="1" i="1" smtClean="0">
              <a:latin typeface="Times New Roman" pitchFamily="18" charset="0"/>
            </a:endParaRPr>
          </a:p>
          <a:p>
            <a:pPr marL="0" indent="625475" algn="just">
              <a:lnSpc>
                <a:spcPct val="80000"/>
              </a:lnSpc>
              <a:buFont typeface="Wingdings 2" pitchFamily="18" charset="2"/>
              <a:buNone/>
            </a:pPr>
            <a:r>
              <a:rPr lang="uk-UA" sz="2200" b="1" i="1" smtClean="0">
                <a:latin typeface="Times New Roman" pitchFamily="18" charset="0"/>
              </a:rPr>
              <a:t>Зовнішнє середовище організації</a:t>
            </a:r>
            <a:r>
              <a:rPr lang="uk-UA" sz="2200" i="1" smtClean="0">
                <a:latin typeface="Times New Roman" pitchFamily="18" charset="0"/>
              </a:rPr>
              <a:t> - це сукупність чинників, що її оточують та справляють на її діяльність відповідний вплив.</a:t>
            </a:r>
            <a:r>
              <a:rPr lang="uk-UA" sz="2200" smtClean="0">
                <a:latin typeface="Times New Roman" pitchFamily="18" charset="0"/>
              </a:rPr>
              <a:t> Складність зовнішнього середовища визначається кількістю чинників, на які організація повинна реагувати, а також ступенем варіативності кожного з них.</a:t>
            </a:r>
            <a:endParaRPr lang="ru-RU" sz="2200" smtClean="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p:cNvSpPr>
          <p:nvPr>
            <p:ph type="body" idx="4294967295"/>
          </p:nvPr>
        </p:nvSpPr>
        <p:spPr>
          <a:xfrm>
            <a:off x="468313" y="1268413"/>
            <a:ext cx="8370887" cy="4525962"/>
          </a:xfrm>
        </p:spPr>
        <p:txBody>
          <a:bodyPr/>
          <a:lstStyle/>
          <a:p>
            <a:pPr marL="0" indent="441325" algn="just">
              <a:lnSpc>
                <a:spcPct val="80000"/>
              </a:lnSpc>
              <a:buFont typeface="Wingdings 2" pitchFamily="18" charset="2"/>
              <a:buNone/>
            </a:pPr>
            <a:r>
              <a:rPr lang="uk-UA" sz="2000" smtClean="0">
                <a:latin typeface="Times New Roman" pitchFamily="18" charset="0"/>
              </a:rPr>
              <a:t>Дослідження зовнішнього середовища організації передбачає аналіз мікрооточення (факторів прямого впливу) та макрооточення (факторів непрямого впливу).</a:t>
            </a:r>
          </a:p>
          <a:p>
            <a:pPr marL="0" indent="441325" algn="just">
              <a:lnSpc>
                <a:spcPct val="80000"/>
              </a:lnSpc>
              <a:buFont typeface="Wingdings 2" pitchFamily="18" charset="2"/>
              <a:buNone/>
            </a:pPr>
            <a:r>
              <a:rPr lang="uk-UA" sz="2000" smtClean="0">
                <a:latin typeface="Times New Roman" pitchFamily="18" charset="0"/>
              </a:rPr>
              <a:t>Структура факторів прямого та непрямого впливу зовнішнього середовища організації подана на рис. 4.</a:t>
            </a:r>
            <a:endParaRPr lang="uk-UA" sz="2000" i="1" u="sng" smtClean="0">
              <a:latin typeface="Times New Roman" pitchFamily="18" charset="0"/>
            </a:endParaRPr>
          </a:p>
          <a:p>
            <a:pPr marL="0" indent="441325" algn="just">
              <a:lnSpc>
                <a:spcPct val="80000"/>
              </a:lnSpc>
              <a:buFont typeface="Wingdings 2" pitchFamily="18" charset="2"/>
              <a:buNone/>
            </a:pPr>
            <a:r>
              <a:rPr lang="uk-UA" sz="2000" i="1" u="sng" smtClean="0">
                <a:latin typeface="Times New Roman" pitchFamily="18" charset="0"/>
              </a:rPr>
              <a:t>Зовнішнє мікрооточення організації містить такі чинники: постачальники, споживачі, конкуренти, державні органи та законодавчі акти, профспілки тощо.</a:t>
            </a:r>
            <a:endParaRPr lang="uk-UA" sz="2000" b="1" i="1" smtClean="0">
              <a:latin typeface="Times New Roman" pitchFamily="18" charset="0"/>
            </a:endParaRPr>
          </a:p>
          <a:p>
            <a:pPr marL="0" indent="441325" algn="just">
              <a:lnSpc>
                <a:spcPct val="80000"/>
              </a:lnSpc>
              <a:buFont typeface="Wingdings 2" pitchFamily="18" charset="2"/>
              <a:buNone/>
            </a:pPr>
            <a:r>
              <a:rPr lang="uk-UA" sz="2000" b="1" i="1" smtClean="0">
                <a:latin typeface="Times New Roman" pitchFamily="18" charset="0"/>
              </a:rPr>
              <a:t>Постачальники</a:t>
            </a:r>
            <a:r>
              <a:rPr lang="uk-UA" sz="2000" smtClean="0">
                <a:latin typeface="Times New Roman" pitchFamily="18" charset="0"/>
              </a:rPr>
              <a:t> забезпечують організацію матеріальними, фінансовими, трудовими та іншими ресурсами, необхідними для досягнення визначених цілей та завдань.</a:t>
            </a:r>
            <a:endParaRPr lang="uk-UA" sz="2000" b="1" i="1" smtClean="0">
              <a:latin typeface="Times New Roman" pitchFamily="18" charset="0"/>
            </a:endParaRPr>
          </a:p>
          <a:p>
            <a:pPr marL="0" indent="441325" algn="just">
              <a:lnSpc>
                <a:spcPct val="80000"/>
              </a:lnSpc>
              <a:buFont typeface="Wingdings 2" pitchFamily="18" charset="2"/>
              <a:buNone/>
            </a:pPr>
            <a:r>
              <a:rPr lang="uk-UA" sz="2000" b="1" i="1" smtClean="0">
                <a:latin typeface="Times New Roman" pitchFamily="18" charset="0"/>
              </a:rPr>
              <a:t>Споживачі</a:t>
            </a:r>
            <a:r>
              <a:rPr lang="uk-UA" sz="2000" smtClean="0">
                <a:latin typeface="Times New Roman" pitchFamily="18" charset="0"/>
              </a:rPr>
              <a:t> визначають основні характеристики, цінності та властивості продуктів та послуг, що виробляються.</a:t>
            </a:r>
            <a:endParaRPr lang="uk-UA" sz="2000" b="1" i="1" smtClean="0">
              <a:latin typeface="Times New Roman" pitchFamily="18" charset="0"/>
            </a:endParaRPr>
          </a:p>
          <a:p>
            <a:pPr marL="0" indent="441325" algn="just">
              <a:lnSpc>
                <a:spcPct val="80000"/>
              </a:lnSpc>
              <a:buFont typeface="Wingdings 2" pitchFamily="18" charset="2"/>
              <a:buNone/>
            </a:pPr>
            <a:r>
              <a:rPr lang="uk-UA" sz="2000" b="1" i="1" smtClean="0">
                <a:latin typeface="Times New Roman" pitchFamily="18" charset="0"/>
              </a:rPr>
              <a:t>Конкуренти</a:t>
            </a:r>
            <a:r>
              <a:rPr lang="uk-UA" sz="2000" smtClean="0">
                <a:latin typeface="Times New Roman" pitchFamily="18" charset="0"/>
              </a:rPr>
              <a:t> є одним із найважливіших чинників мікросередовища організації. Від реакції на конкурентів залежить цінова, асортиментна, економічна та соціальна політика організації.</a:t>
            </a:r>
          </a:p>
          <a:p>
            <a:pPr marL="0" indent="441325" algn="just">
              <a:lnSpc>
                <a:spcPct val="80000"/>
              </a:lnSpc>
              <a:buFont typeface="Wingdings 2" pitchFamily="18" charset="2"/>
              <a:buNone/>
            </a:pPr>
            <a:r>
              <a:rPr lang="uk-UA" sz="2000" smtClean="0">
                <a:latin typeface="Times New Roman" pitchFamily="18" charset="0"/>
              </a:rPr>
              <a:t>Вплив інших чинників мікросередовища визначається через податкову, фіскальну, законотворчо-правову та соціальну політику держави.</a:t>
            </a:r>
            <a:endParaRPr lang="ru-RU" sz="2000" smtClean="0">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type="body" idx="4294967295"/>
          </p:nvPr>
        </p:nvSpPr>
        <p:spPr/>
        <p:txBody>
          <a:bodyPr/>
          <a:lstStyle/>
          <a:p>
            <a:pPr marL="92075" indent="182563">
              <a:lnSpc>
                <a:spcPct val="90000"/>
              </a:lnSpc>
              <a:buFont typeface="Wingdings 2" pitchFamily="18" charset="2"/>
              <a:buNone/>
            </a:pPr>
            <a:endParaRPr lang="uk-UA" sz="2800" smtClean="0"/>
          </a:p>
          <a:p>
            <a:pPr marL="92075" indent="182563">
              <a:lnSpc>
                <a:spcPct val="90000"/>
              </a:lnSpc>
              <a:buFont typeface="Wingdings 2" pitchFamily="18" charset="2"/>
              <a:buNone/>
            </a:pPr>
            <a:endParaRPr lang="uk-UA" sz="2800" smtClean="0"/>
          </a:p>
          <a:p>
            <a:pPr marL="92075" indent="182563">
              <a:lnSpc>
                <a:spcPct val="90000"/>
              </a:lnSpc>
              <a:buFont typeface="Wingdings 2" pitchFamily="18" charset="2"/>
              <a:buNone/>
            </a:pPr>
            <a:endParaRPr lang="uk-UA" sz="2800" smtClean="0"/>
          </a:p>
          <a:p>
            <a:pPr marL="92075" indent="182563">
              <a:lnSpc>
                <a:spcPct val="90000"/>
              </a:lnSpc>
              <a:buFont typeface="Wingdings 2" pitchFamily="18" charset="2"/>
              <a:buNone/>
            </a:pPr>
            <a:endParaRPr lang="uk-UA" sz="2800" smtClean="0"/>
          </a:p>
          <a:p>
            <a:pPr marL="92075" indent="182563">
              <a:lnSpc>
                <a:spcPct val="90000"/>
              </a:lnSpc>
              <a:buFont typeface="Wingdings 2" pitchFamily="18" charset="2"/>
              <a:buNone/>
            </a:pPr>
            <a:endParaRPr lang="uk-UA" sz="1800" smtClean="0">
              <a:latin typeface="Times New Roman" pitchFamily="18" charset="0"/>
            </a:endParaRPr>
          </a:p>
          <a:p>
            <a:pPr marL="92075" indent="182563">
              <a:lnSpc>
                <a:spcPct val="90000"/>
              </a:lnSpc>
              <a:buFont typeface="Wingdings 2" pitchFamily="18" charset="2"/>
              <a:buNone/>
            </a:pPr>
            <a:endParaRPr lang="uk-UA" sz="1800" smtClean="0">
              <a:latin typeface="Times New Roman" pitchFamily="18" charset="0"/>
            </a:endParaRPr>
          </a:p>
          <a:p>
            <a:pPr marL="92075" indent="182563">
              <a:lnSpc>
                <a:spcPct val="90000"/>
              </a:lnSpc>
              <a:buFont typeface="Wingdings 2" pitchFamily="18" charset="2"/>
              <a:buNone/>
            </a:pPr>
            <a:endParaRPr lang="uk-UA" sz="1800" smtClean="0">
              <a:latin typeface="Times New Roman" pitchFamily="18" charset="0"/>
            </a:endParaRPr>
          </a:p>
          <a:p>
            <a:pPr marL="92075" indent="182563">
              <a:lnSpc>
                <a:spcPct val="90000"/>
              </a:lnSpc>
              <a:buFont typeface="Wingdings 2" pitchFamily="18" charset="2"/>
              <a:buNone/>
            </a:pPr>
            <a:endParaRPr lang="uk-UA" sz="1800" smtClean="0">
              <a:latin typeface="Times New Roman" pitchFamily="18" charset="0"/>
            </a:endParaRPr>
          </a:p>
          <a:p>
            <a:pPr marL="92075" indent="182563">
              <a:lnSpc>
                <a:spcPct val="90000"/>
              </a:lnSpc>
              <a:buFont typeface="Wingdings 2" pitchFamily="18" charset="2"/>
              <a:buNone/>
            </a:pPr>
            <a:endParaRPr lang="uk-UA" sz="1800" smtClean="0">
              <a:latin typeface="Times New Roman" pitchFamily="18" charset="0"/>
            </a:endParaRPr>
          </a:p>
          <a:p>
            <a:pPr marL="92075" indent="182563">
              <a:lnSpc>
                <a:spcPct val="90000"/>
              </a:lnSpc>
              <a:buFont typeface="Wingdings 2" pitchFamily="18" charset="2"/>
              <a:buNone/>
            </a:pPr>
            <a:endParaRPr lang="uk-UA" sz="1800" smtClean="0">
              <a:latin typeface="Times New Roman" pitchFamily="18" charset="0"/>
            </a:endParaRPr>
          </a:p>
          <a:p>
            <a:pPr marL="92075" indent="182563">
              <a:lnSpc>
                <a:spcPct val="90000"/>
              </a:lnSpc>
              <a:buFont typeface="Wingdings 2" pitchFamily="18" charset="2"/>
              <a:buNone/>
            </a:pPr>
            <a:r>
              <a:rPr lang="uk-UA" sz="1800" smtClean="0">
                <a:latin typeface="Times New Roman" pitchFamily="18" charset="0"/>
              </a:rPr>
              <a:t>        </a:t>
            </a:r>
          </a:p>
          <a:p>
            <a:pPr marL="92075" indent="182563">
              <a:lnSpc>
                <a:spcPct val="90000"/>
              </a:lnSpc>
              <a:buFont typeface="Wingdings 2" pitchFamily="18" charset="2"/>
              <a:buNone/>
            </a:pPr>
            <a:r>
              <a:rPr lang="uk-UA" sz="1800" smtClean="0">
                <a:latin typeface="Times New Roman" pitchFamily="18" charset="0"/>
              </a:rPr>
              <a:t> </a:t>
            </a:r>
            <a:r>
              <a:rPr lang="uk-UA" sz="2000" smtClean="0">
                <a:latin typeface="Times New Roman" pitchFamily="18" charset="0"/>
              </a:rPr>
              <a:t>Рис. 4 – Фактори впливу зовнішнього середовища організації</a:t>
            </a:r>
            <a:r>
              <a:rPr lang="uk-UA" sz="2000" smtClean="0"/>
              <a:t> </a:t>
            </a:r>
            <a:endParaRPr lang="ru-RU" sz="2000" smtClean="0"/>
          </a:p>
        </p:txBody>
      </p:sp>
      <p:pic>
        <p:nvPicPr>
          <p:cNvPr id="97284" name="Picture 4"/>
          <p:cNvPicPr>
            <a:picLocks noChangeAspect="1" noChangeArrowheads="1"/>
          </p:cNvPicPr>
          <p:nvPr/>
        </p:nvPicPr>
        <p:blipFill>
          <a:blip r:embed="rId2"/>
          <a:srcRect/>
          <a:stretch>
            <a:fillRect/>
          </a:stretch>
        </p:blipFill>
        <p:spPr bwMode="auto">
          <a:xfrm>
            <a:off x="1763713" y="1379538"/>
            <a:ext cx="6048375" cy="37274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p:cNvSpPr>
          <p:nvPr>
            <p:ph type="body" idx="4294967295"/>
          </p:nvPr>
        </p:nvSpPr>
        <p:spPr>
          <a:xfrm>
            <a:off x="539750" y="1484313"/>
            <a:ext cx="8012113" cy="4525962"/>
          </a:xfrm>
        </p:spPr>
        <p:txBody>
          <a:bodyPr/>
          <a:lstStyle/>
          <a:p>
            <a:pPr marL="92075" indent="349250" algn="just">
              <a:lnSpc>
                <a:spcPct val="90000"/>
              </a:lnSpc>
              <a:buFont typeface="Wingdings 2" pitchFamily="18" charset="2"/>
              <a:buNone/>
            </a:pPr>
            <a:r>
              <a:rPr lang="uk-UA" sz="2400" smtClean="0">
                <a:latin typeface="Times New Roman" pitchFamily="18" charset="0"/>
              </a:rPr>
              <a:t>До зовнішнього макрооточення належать чинники, які можуть не здійснювати безпосереднього та негайного впливу на діяльність організації, але які все одно мають певний (опосередкований) вплив на неї.</a:t>
            </a:r>
          </a:p>
          <a:p>
            <a:pPr marL="92075" indent="349250" algn="just">
              <a:lnSpc>
                <a:spcPct val="90000"/>
              </a:lnSpc>
              <a:buFont typeface="Wingdings 2" pitchFamily="18" charset="2"/>
              <a:buNone/>
            </a:pPr>
            <a:endParaRPr lang="uk-UA" sz="2400" smtClean="0">
              <a:latin typeface="Times New Roman" pitchFamily="18" charset="0"/>
            </a:endParaRPr>
          </a:p>
          <a:p>
            <a:pPr marL="92075" indent="349250" algn="just">
              <a:lnSpc>
                <a:spcPct val="90000"/>
              </a:lnSpc>
              <a:buFont typeface="Wingdings 2" pitchFamily="18" charset="2"/>
              <a:buNone/>
            </a:pPr>
            <a:r>
              <a:rPr lang="uk-UA" sz="2400" smtClean="0">
                <a:latin typeface="Times New Roman" pitchFamily="18" charset="0"/>
              </a:rPr>
              <a:t>Дослідження макрооточення передбачає аналіз міжнародних чинників, політичних процесів у країні, стану економіки, рівня науково-технічного та технологічного розвитку суспільства, соціально-культурних чинників, стану навколишнього середовища тощо. </a:t>
            </a:r>
            <a:r>
              <a:rPr lang="ru-RU" sz="2400" smtClean="0">
                <a:latin typeface="Times New Roman"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p:cNvSpPr>
          <p:nvPr>
            <p:ph type="body" idx="4294967295"/>
          </p:nvPr>
        </p:nvSpPr>
        <p:spPr>
          <a:xfrm>
            <a:off x="457200" y="1557338"/>
            <a:ext cx="8686800" cy="4967287"/>
          </a:xfrm>
        </p:spPr>
        <p:txBody>
          <a:bodyPr/>
          <a:lstStyle/>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endParaRPr lang="uk-UA" sz="2000" smtClean="0">
              <a:latin typeface="Times New Roman" pitchFamily="18" charset="0"/>
            </a:endParaRPr>
          </a:p>
          <a:p>
            <a:pPr>
              <a:lnSpc>
                <a:spcPct val="90000"/>
              </a:lnSpc>
              <a:buFont typeface="Wingdings 2" pitchFamily="18" charset="2"/>
              <a:buNone/>
            </a:pPr>
            <a:r>
              <a:rPr lang="uk-UA" sz="2000" smtClean="0">
                <a:latin typeface="Times New Roman" pitchFamily="18" charset="0"/>
              </a:rPr>
              <a:t>Рис. 5 – Системна модель менеджменту організації</a:t>
            </a:r>
            <a:endParaRPr lang="ru-RU" smtClean="0"/>
          </a:p>
        </p:txBody>
      </p:sp>
      <p:pic>
        <p:nvPicPr>
          <p:cNvPr id="99332" name="Picture 4"/>
          <p:cNvPicPr>
            <a:picLocks noChangeAspect="1" noChangeArrowheads="1"/>
          </p:cNvPicPr>
          <p:nvPr/>
        </p:nvPicPr>
        <p:blipFill>
          <a:blip r:embed="rId2"/>
          <a:srcRect/>
          <a:stretch>
            <a:fillRect/>
          </a:stretch>
        </p:blipFill>
        <p:spPr bwMode="auto">
          <a:xfrm>
            <a:off x="2339975" y="1196975"/>
            <a:ext cx="5256213" cy="4743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bwMode="auto">
          <a:xfrm>
            <a:off x="457200" y="188913"/>
            <a:ext cx="8291513" cy="838200"/>
          </a:xfrm>
          <a:noFill/>
        </p:spPr>
        <p:txBody>
          <a:bodyPr wrap="square" lIns="91440" tIns="45720" rIns="91440" bIns="45720" numCol="1" anchorCtr="0" compatLnSpc="1">
            <a:prstTxWarp prst="textNoShape">
              <a:avLst/>
            </a:prstTxWarp>
          </a:bodyPr>
          <a:lstStyle/>
          <a:p>
            <a:pPr indent="533400" algn="just"/>
            <a:r>
              <a:rPr lang="uk-UA" sz="2400" b="1" cap="none" smtClean="0">
                <a:effectLst/>
                <a:latin typeface="Times New Roman" pitchFamily="18" charset="0"/>
              </a:rPr>
              <a:t>2.5. Характеристика основних підсистем менеджменту організації</a:t>
            </a:r>
            <a:endParaRPr lang="ru-RU" sz="2400" b="1" cap="none" smtClean="0">
              <a:effectLst/>
              <a:latin typeface="Times New Roman" pitchFamily="18" charset="0"/>
            </a:endParaRPr>
          </a:p>
        </p:txBody>
      </p:sp>
      <p:sp>
        <p:nvSpPr>
          <p:cNvPr id="100355" name="Rectangle 3"/>
          <p:cNvSpPr>
            <a:spLocks noGrp="1"/>
          </p:cNvSpPr>
          <p:nvPr>
            <p:ph type="body" idx="4294967295"/>
          </p:nvPr>
        </p:nvSpPr>
        <p:spPr/>
        <p:txBody>
          <a:bodyPr/>
          <a:lstStyle/>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endParaRPr lang="uk-UA" sz="2000" smtClean="0">
              <a:latin typeface="Times New Roman" pitchFamily="18" charset="0"/>
            </a:endParaRPr>
          </a:p>
          <a:p>
            <a:pPr>
              <a:lnSpc>
                <a:spcPct val="80000"/>
              </a:lnSpc>
              <a:buFont typeface="Wingdings 2" pitchFamily="18" charset="2"/>
              <a:buNone/>
            </a:pPr>
            <a:r>
              <a:rPr lang="uk-UA" sz="2000" smtClean="0">
                <a:latin typeface="Times New Roman" pitchFamily="18" charset="0"/>
              </a:rPr>
              <a:t>Рис. 6 – Основні підсистеми менеджменту організації</a:t>
            </a:r>
            <a:endParaRPr lang="ru-RU" sz="2000" smtClean="0">
              <a:latin typeface="Times New Roman" pitchFamily="18" charset="0"/>
            </a:endParaRPr>
          </a:p>
        </p:txBody>
      </p:sp>
      <p:pic>
        <p:nvPicPr>
          <p:cNvPr id="100356" name="Picture 4"/>
          <p:cNvPicPr>
            <a:picLocks noChangeAspect="1" noChangeArrowheads="1"/>
          </p:cNvPicPr>
          <p:nvPr/>
        </p:nvPicPr>
        <p:blipFill>
          <a:blip r:embed="rId2"/>
          <a:srcRect/>
          <a:stretch>
            <a:fillRect/>
          </a:stretch>
        </p:blipFill>
        <p:spPr bwMode="auto">
          <a:xfrm>
            <a:off x="1979613" y="1196975"/>
            <a:ext cx="5934075" cy="41957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p:cNvSpPr>
          <p:nvPr>
            <p:ph type="body" idx="4294967295"/>
          </p:nvPr>
        </p:nvSpPr>
        <p:spPr>
          <a:xfrm>
            <a:off x="457200" y="1268413"/>
            <a:ext cx="8435975" cy="4525962"/>
          </a:xfrm>
        </p:spPr>
        <p:txBody>
          <a:bodyPr/>
          <a:lstStyle/>
          <a:p>
            <a:pPr marL="0" indent="533400" algn="just">
              <a:lnSpc>
                <a:spcPct val="90000"/>
              </a:lnSpc>
              <a:buFont typeface="Wingdings 2" pitchFamily="18" charset="2"/>
              <a:buNone/>
            </a:pPr>
            <a:r>
              <a:rPr lang="uk-UA" sz="2400" b="1" i="1" u="sng" smtClean="0">
                <a:latin typeface="Times New Roman" pitchFamily="18" charset="0"/>
              </a:rPr>
              <a:t>Управлінська підсистема.</a:t>
            </a:r>
            <a:endParaRPr lang="uk-UA" sz="2400" b="1" i="1" smtClean="0">
              <a:latin typeface="Times New Roman" pitchFamily="18" charset="0"/>
            </a:endParaRPr>
          </a:p>
          <a:p>
            <a:pPr marL="0" indent="533400" algn="just">
              <a:lnSpc>
                <a:spcPct val="90000"/>
              </a:lnSpc>
              <a:buFont typeface="Wingdings 2" pitchFamily="18" charset="2"/>
              <a:buNone/>
            </a:pPr>
            <a:r>
              <a:rPr lang="uk-UA" sz="2400" b="1" i="1" smtClean="0">
                <a:latin typeface="Times New Roman" pitchFamily="18" charset="0"/>
              </a:rPr>
              <a:t>Система управління</a:t>
            </a:r>
            <a:r>
              <a:rPr lang="uk-UA" sz="2400" i="1" smtClean="0">
                <a:latin typeface="Times New Roman" pitchFamily="18" charset="0"/>
              </a:rPr>
              <a:t> - це сукупність управлінських органів, підрозділів і виконавців, які виконують закріплені за ними функції й вирішують поставлені перед ними завдання, а також сукупність методів, за допомогою яких здійснюється управлінський вплив.</a:t>
            </a:r>
            <a:endParaRPr lang="uk-UA" sz="2400" smtClean="0">
              <a:latin typeface="Times New Roman" pitchFamily="18" charset="0"/>
            </a:endParaRPr>
          </a:p>
          <a:p>
            <a:pPr marL="0" indent="533400" algn="just">
              <a:lnSpc>
                <a:spcPct val="90000"/>
              </a:lnSpc>
              <a:buFont typeface="Wingdings 2" pitchFamily="18" charset="2"/>
              <a:buNone/>
            </a:pPr>
            <a:r>
              <a:rPr lang="uk-UA" sz="2400" smtClean="0">
                <a:latin typeface="Times New Roman" pitchFamily="18" charset="0"/>
              </a:rPr>
              <a:t>Основними структурними елементами системи управління є дві підсистеми (рис. 7 ): </a:t>
            </a:r>
            <a:r>
              <a:rPr lang="uk-UA" sz="2400" b="1" i="1" smtClean="0">
                <a:latin typeface="Times New Roman" pitchFamily="18" charset="0"/>
              </a:rPr>
              <a:t>керуюча (суб'єкт управління)</a:t>
            </a:r>
            <a:r>
              <a:rPr lang="uk-UA" sz="2400" smtClean="0">
                <a:latin typeface="Times New Roman" pitchFamily="18" charset="0"/>
              </a:rPr>
              <a:t> і </a:t>
            </a:r>
            <a:r>
              <a:rPr lang="uk-UA" sz="2400" b="1" i="1" smtClean="0">
                <a:latin typeface="Times New Roman" pitchFamily="18" charset="0"/>
              </a:rPr>
              <a:t>керована (об'єкт управління)</a:t>
            </a:r>
            <a:r>
              <a:rPr lang="uk-UA" sz="2400" smtClean="0">
                <a:latin typeface="Times New Roman" pitchFamily="18" charset="0"/>
              </a:rPr>
              <a:t>. Керуюча підсистема представлена: вищим органом управління, виконавчим органом управління і контролюючим органом. Керована підсистема - це всі види ресурсів: людські, фінансові, матеріальні та інформаційні.</a:t>
            </a:r>
            <a:endParaRPr lang="ru-RU" sz="2400" smtClean="0">
              <a:latin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type="body" idx="4294967295"/>
          </p:nvPr>
        </p:nvSpPr>
        <p:spPr/>
        <p:txBody>
          <a:bodyPr/>
          <a:lstStyle/>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endParaRPr lang="uk-UA" sz="2000" smtClean="0">
              <a:latin typeface="Times New Roman" pitchFamily="18" charset="0"/>
            </a:endParaRPr>
          </a:p>
          <a:p>
            <a:pPr>
              <a:buFont typeface="Wingdings 2" pitchFamily="18" charset="2"/>
              <a:buNone/>
            </a:pPr>
            <a:r>
              <a:rPr lang="uk-UA" sz="2000" smtClean="0">
                <a:latin typeface="Times New Roman" pitchFamily="18" charset="0"/>
              </a:rPr>
              <a:t>        Рис. 7 – Структурна схема системи управління</a:t>
            </a:r>
            <a:endParaRPr lang="ru-RU" sz="2000" smtClean="0">
              <a:latin typeface="Times New Roman" pitchFamily="18" charset="0"/>
            </a:endParaRPr>
          </a:p>
        </p:txBody>
      </p:sp>
      <p:pic>
        <p:nvPicPr>
          <p:cNvPr id="102404" name="Picture 4"/>
          <p:cNvPicPr>
            <a:picLocks noChangeAspect="1" noChangeArrowheads="1"/>
          </p:cNvPicPr>
          <p:nvPr/>
        </p:nvPicPr>
        <p:blipFill>
          <a:blip r:embed="rId2"/>
          <a:srcRect/>
          <a:stretch>
            <a:fillRect/>
          </a:stretch>
        </p:blipFill>
        <p:spPr bwMode="auto">
          <a:xfrm>
            <a:off x="1979613" y="1341438"/>
            <a:ext cx="5527675" cy="41560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bwMode="auto">
          <a:xfrm>
            <a:off x="457200" y="188913"/>
            <a:ext cx="8686800" cy="838200"/>
          </a:xfrm>
          <a:noFill/>
        </p:spPr>
        <p:txBody>
          <a:bodyPr wrap="square" lIns="91440" tIns="45720" rIns="91440" bIns="45720" numCol="1" anchorCtr="0" compatLnSpc="1">
            <a:prstTxWarp prst="textNoShape">
              <a:avLst/>
            </a:prstTxWarp>
          </a:bodyPr>
          <a:lstStyle/>
          <a:p>
            <a:pPr indent="715963" algn="just"/>
            <a:r>
              <a:rPr lang="uk-UA" sz="2000" cap="none" smtClean="0">
                <a:effectLst/>
                <a:latin typeface="Times New Roman" pitchFamily="18" charset="0"/>
              </a:rPr>
              <a:t>Таблиця 2 – Основні характеристики та напрями оцінювання управлінської підсистеми системи менеджменту організації</a:t>
            </a:r>
            <a:r>
              <a:rPr lang="ru-RU" sz="3200" cap="none" smtClean="0">
                <a:effectLst/>
              </a:rPr>
              <a:t> </a:t>
            </a:r>
          </a:p>
        </p:txBody>
      </p:sp>
      <p:graphicFrame>
        <p:nvGraphicFramePr>
          <p:cNvPr id="103427" name="Object 3"/>
          <p:cNvGraphicFramePr>
            <a:graphicFrameLocks noChangeAspect="1"/>
          </p:cNvGraphicFramePr>
          <p:nvPr>
            <p:ph idx="4294967295"/>
          </p:nvPr>
        </p:nvGraphicFramePr>
        <p:xfrm>
          <a:off x="539750" y="1268413"/>
          <a:ext cx="8067675" cy="5426075"/>
        </p:xfrm>
        <a:graphic>
          <a:graphicData uri="http://schemas.openxmlformats.org/presentationml/2006/ole">
            <p:oleObj spid="_x0000_s103427" name="Документ" r:id="rId3" imgW="8110011" imgH="5454571" progId="Word.Document.8">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uk-UA" sz="2000" i="1" cap="none" smtClean="0">
                <a:effectLst/>
                <a:latin typeface="Times New Roman" pitchFamily="18" charset="0"/>
              </a:rPr>
              <a:t>Продовження таблиці 2</a:t>
            </a:r>
            <a:endParaRPr lang="ru-RU" sz="2000" i="1" cap="none" smtClean="0">
              <a:effectLst/>
              <a:latin typeface="Times New Roman" pitchFamily="18" charset="0"/>
            </a:endParaRPr>
          </a:p>
        </p:txBody>
      </p:sp>
      <p:graphicFrame>
        <p:nvGraphicFramePr>
          <p:cNvPr id="105475" name="Object 3"/>
          <p:cNvGraphicFramePr>
            <a:graphicFrameLocks noChangeAspect="1"/>
          </p:cNvGraphicFramePr>
          <p:nvPr>
            <p:ph idx="4294967295"/>
          </p:nvPr>
        </p:nvGraphicFramePr>
        <p:xfrm>
          <a:off x="0" y="1773238"/>
          <a:ext cx="8999538" cy="4130675"/>
        </p:xfrm>
        <a:graphic>
          <a:graphicData uri="http://schemas.openxmlformats.org/presentationml/2006/ole">
            <p:oleObj spid="_x0000_s105475" name="Документ" r:id="rId3" imgW="10435790" imgH="4789081" progId="Word.Document.8">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92075" indent="533400" algn="just">
              <a:buFont typeface="Wingdings 2" pitchFamily="18" charset="2"/>
              <a:buNone/>
            </a:pPr>
            <a:r>
              <a:rPr lang="uk-UA" sz="2000" smtClean="0">
                <a:latin typeface="Times New Roman" pitchFamily="18" charset="0"/>
              </a:rPr>
              <a:t>Сучасний Оксфордський словник англійської мови тлумачить поняття «менеджмент» не однозначно, а саме: </a:t>
            </a:r>
          </a:p>
          <a:p>
            <a:pPr marL="92075" indent="533400" algn="just"/>
            <a:r>
              <a:rPr lang="uk-UA" sz="2000" smtClean="0">
                <a:latin typeface="Times New Roman" pitchFamily="18" charset="0"/>
              </a:rPr>
              <a:t>менеджмент - це спосіб, манера спілкування з людьми; </a:t>
            </a:r>
          </a:p>
          <a:p>
            <a:pPr marL="92075" indent="533400" algn="just"/>
            <a:r>
              <a:rPr lang="uk-UA" sz="2000" smtClean="0">
                <a:latin typeface="Times New Roman" pitchFamily="18" charset="0"/>
              </a:rPr>
              <a:t>менеджмент - це вміння та адміністративні навички організовувати ефективну роботу апарату організації; </a:t>
            </a:r>
          </a:p>
          <a:p>
            <a:pPr marL="92075" indent="533400" algn="just"/>
            <a:r>
              <a:rPr lang="uk-UA" sz="2000" smtClean="0">
                <a:latin typeface="Times New Roman" pitchFamily="18" charset="0"/>
              </a:rPr>
              <a:t>менеджмент - це влада та мистецтво керування; </a:t>
            </a:r>
          </a:p>
          <a:p>
            <a:pPr marL="92075" indent="533400" algn="just"/>
            <a:r>
              <a:rPr lang="uk-UA" sz="2000" smtClean="0">
                <a:latin typeface="Times New Roman" pitchFamily="18" charset="0"/>
              </a:rPr>
              <a:t>менеджмент - це органи управління, адміністративні одиниці, підрозділи. </a:t>
            </a:r>
            <a:endParaRPr lang="ru-RU" sz="2000" smtClean="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p:cNvSpPr>
          <p:nvPr>
            <p:ph type="body" idx="4294967295"/>
          </p:nvPr>
        </p:nvSpPr>
        <p:spPr>
          <a:xfrm>
            <a:off x="304800" y="1554163"/>
            <a:ext cx="8370888" cy="4525962"/>
          </a:xfrm>
        </p:spPr>
        <p:txBody>
          <a:bodyPr/>
          <a:lstStyle/>
          <a:p>
            <a:pPr marL="92075" indent="441325" algn="just">
              <a:lnSpc>
                <a:spcPct val="80000"/>
              </a:lnSpc>
              <a:buFont typeface="Wingdings 2" pitchFamily="18" charset="2"/>
              <a:buNone/>
            </a:pPr>
            <a:r>
              <a:rPr lang="uk-UA" sz="2000" b="1" i="1" u="sng" smtClean="0">
                <a:latin typeface="Times New Roman" pitchFamily="18" charset="0"/>
              </a:rPr>
              <a:t>Фінансова підсистема</a:t>
            </a:r>
            <a:endParaRPr lang="uk-UA" sz="2000" smtClean="0">
              <a:latin typeface="Times New Roman" pitchFamily="18" charset="0"/>
            </a:endParaRPr>
          </a:p>
          <a:p>
            <a:pPr marL="92075" indent="441325" algn="just">
              <a:lnSpc>
                <a:spcPct val="80000"/>
              </a:lnSpc>
              <a:buFont typeface="Wingdings 2" pitchFamily="18" charset="2"/>
              <a:buNone/>
            </a:pPr>
            <a:r>
              <a:rPr lang="uk-UA" sz="2000" smtClean="0">
                <a:latin typeface="Times New Roman" pitchFamily="18" charset="0"/>
              </a:rPr>
              <a:t>Фінансова підсистема відповідає за наявність в потрібний час і в потрібному обсязі фінансових ресурсів.</a:t>
            </a:r>
          </a:p>
          <a:p>
            <a:pPr marL="92075" indent="441325" algn="just">
              <a:lnSpc>
                <a:spcPct val="80000"/>
              </a:lnSpc>
              <a:buFont typeface="Wingdings 2" pitchFamily="18" charset="2"/>
              <a:buNone/>
            </a:pPr>
            <a:r>
              <a:rPr lang="uk-UA" sz="2000" smtClean="0">
                <a:latin typeface="Times New Roman" pitchFamily="18" charset="0"/>
              </a:rPr>
              <a:t>Фінансова підсистема будь-якої організації вступає у взаємовідносини з такими елементами внутрішнього та зовнішнього середовища:</a:t>
            </a:r>
          </a:p>
          <a:p>
            <a:pPr marL="92075" indent="441325" algn="just">
              <a:lnSpc>
                <a:spcPct val="80000"/>
              </a:lnSpc>
              <a:buFont typeface="Wingdings 2" pitchFamily="18" charset="2"/>
              <a:buNone/>
            </a:pPr>
            <a:r>
              <a:rPr lang="uk-UA" sz="2000" smtClean="0">
                <a:latin typeface="Times New Roman" pitchFamily="18" charset="0"/>
              </a:rPr>
              <a:t>- з іншими організаціями (оплата постачання сировини, товарів, інших матеріальних цінностей, реалізація продукції, під час отримання фінансових і комерційних кредитів і вкладення капіталу тощо);</a:t>
            </a:r>
          </a:p>
          <a:p>
            <a:pPr marL="92075" indent="441325" algn="just">
              <a:lnSpc>
                <a:spcPct val="80000"/>
              </a:lnSpc>
              <a:buFont typeface="Wingdings 2" pitchFamily="18" charset="2"/>
              <a:buNone/>
            </a:pPr>
            <a:r>
              <a:rPr lang="uk-UA" sz="2000" smtClean="0">
                <a:latin typeface="Times New Roman" pitchFamily="18" charset="0"/>
              </a:rPr>
              <a:t>- із засновниками (при розподілі прибутку);</a:t>
            </a:r>
          </a:p>
          <a:p>
            <a:pPr marL="92075" indent="441325" algn="just">
              <a:lnSpc>
                <a:spcPct val="80000"/>
              </a:lnSpc>
              <a:buFont typeface="Wingdings 2" pitchFamily="18" charset="2"/>
              <a:buNone/>
            </a:pPr>
            <a:r>
              <a:rPr lang="uk-UA" sz="2000" smtClean="0">
                <a:latin typeface="Times New Roman" pitchFamily="18" charset="0"/>
              </a:rPr>
              <a:t>- з трудовим колективом (оплата праці, розподіл доходів і прибутку, сплата дивідендів за акціями, відсотків за облігаціями тощо);</a:t>
            </a:r>
          </a:p>
          <a:p>
            <a:pPr marL="92075" indent="441325" algn="just">
              <a:lnSpc>
                <a:spcPct val="80000"/>
              </a:lnSpc>
              <a:buFont typeface="Wingdings 2" pitchFamily="18" charset="2"/>
              <a:buNone/>
            </a:pPr>
            <a:r>
              <a:rPr lang="uk-UA" sz="2000" smtClean="0">
                <a:latin typeface="Times New Roman" pitchFamily="18" charset="0"/>
              </a:rPr>
              <a:t>- з державними органами управління (сплата податків, обов'язковий продаж частини експортної виручки тощо).</a:t>
            </a:r>
            <a:endParaRPr lang="ru-RU" sz="2000" smtClean="0">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p:cNvSpPr>
          <p:nvPr>
            <p:ph type="body" idx="4294967295"/>
          </p:nvPr>
        </p:nvSpPr>
        <p:spPr/>
        <p:txBody>
          <a:bodyPr/>
          <a:lstStyle/>
          <a:p>
            <a:pPr marL="0" indent="441325" algn="just">
              <a:lnSpc>
                <a:spcPct val="80000"/>
              </a:lnSpc>
              <a:buFont typeface="Wingdings 2" pitchFamily="18" charset="2"/>
              <a:buNone/>
            </a:pPr>
            <a:r>
              <a:rPr lang="uk-UA" sz="2000" b="1" i="1" smtClean="0">
                <a:latin typeface="Times New Roman" pitchFamily="18" charset="0"/>
              </a:rPr>
              <a:t>Фінансова політика</a:t>
            </a:r>
            <a:r>
              <a:rPr lang="uk-UA" sz="2000" i="1" smtClean="0">
                <a:latin typeface="Times New Roman" pitchFamily="18" charset="0"/>
              </a:rPr>
              <a:t> - це сукупність фінансових (розподільчих і перерозподільчих) заходів, які забезпечують виконання фінансової стратегії.</a:t>
            </a:r>
            <a:endParaRPr lang="uk-UA" sz="2000" smtClean="0">
              <a:latin typeface="Times New Roman" pitchFamily="18" charset="0"/>
            </a:endParaRPr>
          </a:p>
          <a:p>
            <a:pPr marL="0" indent="441325" algn="just">
              <a:lnSpc>
                <a:spcPct val="80000"/>
              </a:lnSpc>
              <a:buFont typeface="Wingdings 2" pitchFamily="18" charset="2"/>
              <a:buNone/>
            </a:pPr>
            <a:r>
              <a:rPr lang="uk-UA" sz="2000" smtClean="0">
                <a:latin typeface="Times New Roman" pitchFamily="18" charset="0"/>
              </a:rPr>
              <a:t>Фінансова підсистема організації забезпечує виконання таких завдань:</a:t>
            </a:r>
          </a:p>
          <a:p>
            <a:pPr marL="0" indent="441325" algn="just">
              <a:lnSpc>
                <a:spcPct val="80000"/>
              </a:lnSpc>
              <a:buFont typeface="Wingdings 2" pitchFamily="18" charset="2"/>
              <a:buNone/>
            </a:pPr>
            <a:r>
              <a:rPr lang="uk-UA" sz="2000" smtClean="0">
                <a:latin typeface="Times New Roman" pitchFamily="18" charset="0"/>
              </a:rPr>
              <a:t>- планування та забезпечення необхідної величини і структури фінансових ресурсів та джерел їхнього фінансування;</a:t>
            </a:r>
          </a:p>
          <a:p>
            <a:pPr marL="0" indent="441325" algn="just">
              <a:lnSpc>
                <a:spcPct val="80000"/>
              </a:lnSpc>
              <a:buFont typeface="Wingdings 2" pitchFamily="18" charset="2"/>
              <a:buNone/>
            </a:pPr>
            <a:r>
              <a:rPr lang="uk-UA" sz="2000" smtClean="0">
                <a:latin typeface="Times New Roman" pitchFamily="18" charset="0"/>
              </a:rPr>
              <a:t>- розподіл фінансових ресурсів підприємства;</a:t>
            </a:r>
          </a:p>
          <a:p>
            <a:pPr marL="0" indent="441325" algn="just">
              <a:lnSpc>
                <a:spcPct val="80000"/>
              </a:lnSpc>
              <a:buFont typeface="Wingdings 2" pitchFamily="18" charset="2"/>
              <a:buNone/>
            </a:pPr>
            <a:r>
              <a:rPr lang="uk-UA" sz="2000" smtClean="0">
                <a:latin typeface="Times New Roman" pitchFamily="18" charset="0"/>
              </a:rPr>
              <a:t>- здійснення контролю за станом і ефективністю використання фінансових ресурсів;</a:t>
            </a:r>
          </a:p>
          <a:p>
            <a:pPr marL="0" indent="441325" algn="just">
              <a:lnSpc>
                <a:spcPct val="80000"/>
              </a:lnSpc>
              <a:buFont typeface="Wingdings 2" pitchFamily="18" charset="2"/>
              <a:buNone/>
            </a:pPr>
            <a:r>
              <a:rPr lang="uk-UA" sz="2000" smtClean="0">
                <a:latin typeface="Times New Roman" pitchFamily="18" charset="0"/>
              </a:rPr>
              <a:t>- здійснення оцінки ефективності використання фінансових ресурсів підприємства.</a:t>
            </a:r>
            <a:endParaRPr lang="uk-UA" sz="2000" i="1" u="sng" smtClean="0">
              <a:latin typeface="Times New Roman" pitchFamily="18" charset="0"/>
            </a:endParaRPr>
          </a:p>
          <a:p>
            <a:pPr marL="0" indent="441325" algn="just">
              <a:lnSpc>
                <a:spcPct val="80000"/>
              </a:lnSpc>
              <a:buFont typeface="Wingdings 2" pitchFamily="18" charset="2"/>
              <a:buNone/>
            </a:pPr>
            <a:r>
              <a:rPr lang="uk-UA" sz="2000" i="1" u="sng" smtClean="0">
                <a:latin typeface="Times New Roman" pitchFamily="18" charset="0"/>
              </a:rPr>
              <a:t>До основних характеристик фінансової підсистеми менеджменту організації відносять:</a:t>
            </a:r>
            <a:endParaRPr lang="uk-UA" sz="2000" smtClean="0">
              <a:latin typeface="Times New Roman" pitchFamily="18" charset="0"/>
            </a:endParaRPr>
          </a:p>
          <a:p>
            <a:pPr marL="0" indent="441325" algn="just">
              <a:lnSpc>
                <a:spcPct val="80000"/>
              </a:lnSpc>
              <a:buFont typeface="Wingdings 2" pitchFamily="18" charset="2"/>
              <a:buNone/>
            </a:pPr>
            <a:r>
              <a:rPr lang="uk-UA" sz="2000" smtClean="0">
                <a:latin typeface="Times New Roman" pitchFamily="18" charset="0"/>
              </a:rPr>
              <a:t>- показники ліквідності та платоспроможності організації;</a:t>
            </a:r>
          </a:p>
          <a:p>
            <a:pPr marL="0" indent="441325" algn="just">
              <a:lnSpc>
                <a:spcPct val="80000"/>
              </a:lnSpc>
              <a:buFont typeface="Wingdings 2" pitchFamily="18" charset="2"/>
              <a:buNone/>
            </a:pPr>
            <a:r>
              <a:rPr lang="uk-UA" sz="2000" smtClean="0">
                <a:latin typeface="Times New Roman" pitchFamily="18" charset="0"/>
              </a:rPr>
              <a:t>- рівень беззбитковості діяльності;</a:t>
            </a:r>
          </a:p>
          <a:p>
            <a:pPr marL="0" indent="441325" algn="just">
              <a:lnSpc>
                <a:spcPct val="80000"/>
              </a:lnSpc>
              <a:buFont typeface="Wingdings 2" pitchFamily="18" charset="2"/>
              <a:buNone/>
            </a:pPr>
            <a:r>
              <a:rPr lang="uk-UA" sz="2000" smtClean="0">
                <a:latin typeface="Times New Roman" pitchFamily="18" charset="0"/>
              </a:rPr>
              <a:t>- прибутковість діяльності підприємства;</a:t>
            </a:r>
          </a:p>
          <a:p>
            <a:pPr marL="0" indent="441325" algn="just">
              <a:lnSpc>
                <a:spcPct val="80000"/>
              </a:lnSpc>
              <a:buFont typeface="Wingdings 2" pitchFamily="18" charset="2"/>
              <a:buNone/>
            </a:pPr>
            <a:r>
              <a:rPr lang="uk-UA" sz="2000" smtClean="0">
                <a:latin typeface="Times New Roman" pitchFamily="18" charset="0"/>
              </a:rPr>
              <a:t>- рентабельність продукції (послуг) та діяльності організації в цілому.</a:t>
            </a:r>
            <a:endParaRPr lang="ru-RU" sz="2000" smtClean="0">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p:cNvSpPr>
          <p:nvPr>
            <p:ph type="body" idx="4294967295"/>
          </p:nvPr>
        </p:nvSpPr>
        <p:spPr>
          <a:xfrm>
            <a:off x="457200" y="1268413"/>
            <a:ext cx="8362950" cy="4525962"/>
          </a:xfrm>
        </p:spPr>
        <p:txBody>
          <a:bodyPr/>
          <a:lstStyle/>
          <a:p>
            <a:pPr marL="0" indent="533400" algn="just">
              <a:lnSpc>
                <a:spcPct val="80000"/>
              </a:lnSpc>
              <a:buFont typeface="Wingdings 2" pitchFamily="18" charset="2"/>
              <a:buNone/>
            </a:pPr>
            <a:r>
              <a:rPr lang="uk-UA" sz="1800" b="1" i="1" u="sng" smtClean="0">
                <a:latin typeface="Times New Roman" pitchFamily="18" charset="0"/>
              </a:rPr>
              <a:t>Операційна підсистема</a:t>
            </a:r>
            <a:endParaRPr lang="uk-UA" sz="1800" smtClean="0">
              <a:latin typeface="Times New Roman" pitchFamily="18" charset="0"/>
            </a:endParaRPr>
          </a:p>
          <a:p>
            <a:pPr marL="0" indent="533400" algn="just">
              <a:lnSpc>
                <a:spcPct val="80000"/>
              </a:lnSpc>
              <a:buFont typeface="Wingdings 2" pitchFamily="18" charset="2"/>
              <a:buNone/>
            </a:pPr>
            <a:r>
              <a:rPr lang="uk-UA" sz="1800" smtClean="0">
                <a:latin typeface="Times New Roman" pitchFamily="18" charset="0"/>
              </a:rPr>
              <a:t>Операційна підсистема організації охоплює всі дії, результатом яких є товари, послуги, що пропонуються організацією на ринку. Без цієї функції, зрозуміло, ніяка організація існувати не може. </a:t>
            </a:r>
          </a:p>
          <a:p>
            <a:pPr marL="0" indent="533400" algn="just">
              <a:lnSpc>
                <a:spcPct val="80000"/>
              </a:lnSpc>
              <a:buFont typeface="Wingdings 2" pitchFamily="18" charset="2"/>
              <a:buNone/>
            </a:pPr>
            <a:r>
              <a:rPr lang="uk-UA" sz="1800" smtClean="0">
                <a:latin typeface="Times New Roman" pitchFamily="18" charset="0"/>
              </a:rPr>
              <a:t>Операційна підсистема включає оперативне управління: виробничими процесами; виробничими потужностями; матеріально-технічним забезпеченням; трудовими ресурсами; якістю продукції.</a:t>
            </a:r>
          </a:p>
          <a:p>
            <a:pPr marL="0" indent="533400" algn="just">
              <a:lnSpc>
                <a:spcPct val="80000"/>
              </a:lnSpc>
              <a:buFont typeface="Wingdings 2" pitchFamily="18" charset="2"/>
              <a:buNone/>
            </a:pPr>
            <a:r>
              <a:rPr lang="uk-UA" sz="1800" smtClean="0">
                <a:latin typeface="Times New Roman" pitchFamily="18" charset="0"/>
              </a:rPr>
              <a:t>Операційна підсистема відповідає, перш за все, за оптимальне використання виробничих потужностей, наявність новітньої техніки та технології.</a:t>
            </a:r>
          </a:p>
          <a:p>
            <a:pPr marL="0" indent="533400" algn="just">
              <a:lnSpc>
                <a:spcPct val="80000"/>
              </a:lnSpc>
              <a:buFont typeface="Wingdings 2" pitchFamily="18" charset="2"/>
              <a:buNone/>
            </a:pPr>
            <a:r>
              <a:rPr lang="uk-UA" sz="1800" smtClean="0">
                <a:latin typeface="Times New Roman" pitchFamily="18" charset="0"/>
              </a:rPr>
              <a:t>Її характеристиками можуть бути:</a:t>
            </a:r>
          </a:p>
          <a:p>
            <a:pPr marL="0" indent="533400" algn="just">
              <a:lnSpc>
                <a:spcPct val="80000"/>
              </a:lnSpc>
              <a:buFont typeface="Wingdings 2" pitchFamily="18" charset="2"/>
              <a:buNone/>
            </a:pPr>
            <a:r>
              <a:rPr lang="uk-UA" sz="1800" smtClean="0">
                <a:latin typeface="Times New Roman" pitchFamily="18" charset="0"/>
              </a:rPr>
              <a:t>- рівень використання виробничих потужностей;</a:t>
            </a:r>
          </a:p>
          <a:p>
            <a:pPr marL="0" indent="533400" algn="just">
              <a:lnSpc>
                <a:spcPct val="80000"/>
              </a:lnSpc>
              <a:buFont typeface="Wingdings 2" pitchFamily="18" charset="2"/>
              <a:buNone/>
            </a:pPr>
            <a:r>
              <a:rPr lang="uk-UA" sz="1800" smtClean="0">
                <a:latin typeface="Times New Roman" pitchFamily="18" charset="0"/>
              </a:rPr>
              <a:t>- стан та ефективність використання основних засобів;</a:t>
            </a:r>
          </a:p>
          <a:p>
            <a:pPr marL="0" indent="533400" algn="just">
              <a:lnSpc>
                <a:spcPct val="80000"/>
              </a:lnSpc>
              <a:buFont typeface="Wingdings 2" pitchFamily="18" charset="2"/>
              <a:buNone/>
            </a:pPr>
            <a:r>
              <a:rPr lang="uk-UA" sz="1800" smtClean="0">
                <a:latin typeface="Times New Roman" pitchFamily="18" charset="0"/>
              </a:rPr>
              <a:t>- достатність сучасних основних засобів;</a:t>
            </a:r>
          </a:p>
          <a:p>
            <a:pPr marL="0" indent="533400" algn="just">
              <a:lnSpc>
                <a:spcPct val="80000"/>
              </a:lnSpc>
              <a:buFont typeface="Wingdings 2" pitchFamily="18" charset="2"/>
              <a:buNone/>
            </a:pPr>
            <a:r>
              <a:rPr lang="uk-UA" sz="1800" smtClean="0">
                <a:latin typeface="Times New Roman" pitchFamily="18" charset="0"/>
              </a:rPr>
              <a:t>- витрати на придбання нових технологій.</a:t>
            </a:r>
          </a:p>
          <a:p>
            <a:pPr marL="0" indent="533400" algn="just">
              <a:lnSpc>
                <a:spcPct val="80000"/>
              </a:lnSpc>
              <a:buFont typeface="Wingdings 2" pitchFamily="18" charset="2"/>
              <a:buNone/>
            </a:pPr>
            <a:r>
              <a:rPr lang="uk-UA" sz="1800" smtClean="0">
                <a:latin typeface="Times New Roman" pitchFamily="18" charset="0"/>
              </a:rPr>
              <a:t>Найчастіше операційну систему уявляють як сукупність трьох взаємопов'язаних підсистем: переробної, підсистеми забезпечення та підсистеми планування і контролю (рис. 8).</a:t>
            </a:r>
            <a:endParaRPr lang="ru-RU" sz="1800" smtClean="0">
              <a:latin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p:cNvSpPr>
          <p:nvPr>
            <p:ph type="body" idx="4294967295"/>
          </p:nvPr>
        </p:nvSpPr>
        <p:spPr>
          <a:xfrm>
            <a:off x="250825" y="1557338"/>
            <a:ext cx="8686800" cy="4967287"/>
          </a:xfrm>
        </p:spPr>
        <p:txBody>
          <a:bodyPr/>
          <a:lstStyle/>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endParaRPr lang="uk-UA" sz="1800" smtClean="0">
              <a:latin typeface="Times New Roman" pitchFamily="18" charset="0"/>
            </a:endParaRPr>
          </a:p>
          <a:p>
            <a:pPr algn="just">
              <a:lnSpc>
                <a:spcPct val="80000"/>
              </a:lnSpc>
              <a:buFont typeface="Wingdings 2" pitchFamily="18" charset="2"/>
              <a:buNone/>
            </a:pPr>
            <a:r>
              <a:rPr lang="uk-UA" sz="1800" smtClean="0">
                <a:latin typeface="Times New Roman" pitchFamily="18" charset="0"/>
              </a:rPr>
              <a:t>Рис. 8 – Складові операційної підсистеми організації</a:t>
            </a:r>
            <a:endParaRPr lang="ru-RU" sz="1800" smtClean="0">
              <a:latin typeface="Times New Roman" pitchFamily="18" charset="0"/>
            </a:endParaRPr>
          </a:p>
        </p:txBody>
      </p:sp>
      <p:pic>
        <p:nvPicPr>
          <p:cNvPr id="110596" name="Picture 4"/>
          <p:cNvPicPr>
            <a:picLocks noChangeAspect="1" noChangeArrowheads="1"/>
          </p:cNvPicPr>
          <p:nvPr/>
        </p:nvPicPr>
        <p:blipFill>
          <a:blip r:embed="rId2"/>
          <a:srcRect/>
          <a:stretch>
            <a:fillRect/>
          </a:stretch>
        </p:blipFill>
        <p:spPr bwMode="auto">
          <a:xfrm>
            <a:off x="323850" y="1557338"/>
            <a:ext cx="8528050" cy="38004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p:cNvSpPr>
          <p:nvPr>
            <p:ph type="body" idx="4294967295"/>
          </p:nvPr>
        </p:nvSpPr>
        <p:spPr>
          <a:xfrm>
            <a:off x="304800" y="1554163"/>
            <a:ext cx="8299450" cy="4525962"/>
          </a:xfrm>
        </p:spPr>
        <p:txBody>
          <a:bodyPr/>
          <a:lstStyle/>
          <a:p>
            <a:pPr marL="0" indent="533400" algn="just">
              <a:lnSpc>
                <a:spcPct val="80000"/>
              </a:lnSpc>
              <a:buFont typeface="Wingdings 2" pitchFamily="18" charset="2"/>
              <a:buNone/>
            </a:pPr>
            <a:r>
              <a:rPr lang="uk-UA" sz="2000" i="1" smtClean="0">
                <a:latin typeface="Times New Roman" pitchFamily="18" charset="0"/>
              </a:rPr>
              <a:t>Переробна підсистема </a:t>
            </a:r>
            <a:r>
              <a:rPr lang="uk-UA" sz="2000" smtClean="0">
                <a:latin typeface="Times New Roman" pitchFamily="18" charset="0"/>
              </a:rPr>
              <a:t>здійснює перетворення вхідних ресурсів у вихідні результати.</a:t>
            </a:r>
            <a:endParaRPr lang="uk-UA" sz="2000" i="1" smtClean="0">
              <a:latin typeface="Times New Roman" pitchFamily="18" charset="0"/>
            </a:endParaRPr>
          </a:p>
          <a:p>
            <a:pPr marL="0" indent="533400" algn="just">
              <a:lnSpc>
                <a:spcPct val="80000"/>
              </a:lnSpc>
              <a:buFont typeface="Wingdings 2" pitchFamily="18" charset="2"/>
              <a:buNone/>
            </a:pPr>
            <a:r>
              <a:rPr lang="uk-UA" sz="2000" i="1" smtClean="0">
                <a:latin typeface="Times New Roman" pitchFamily="18" charset="0"/>
              </a:rPr>
              <a:t>Підсистема забезпечення</a:t>
            </a:r>
            <a:r>
              <a:rPr lang="uk-UA" sz="2000" smtClean="0">
                <a:latin typeface="Times New Roman" pitchFamily="18" charset="0"/>
              </a:rPr>
              <a:t> виконує функції ресурсного забезпечення переробної підсистеми.</a:t>
            </a:r>
            <a:endParaRPr lang="uk-UA" sz="2000" i="1" smtClean="0">
              <a:latin typeface="Times New Roman" pitchFamily="18" charset="0"/>
            </a:endParaRPr>
          </a:p>
          <a:p>
            <a:pPr marL="0" indent="533400" algn="just">
              <a:lnSpc>
                <a:spcPct val="80000"/>
              </a:lnSpc>
              <a:buFont typeface="Wingdings 2" pitchFamily="18" charset="2"/>
              <a:buNone/>
            </a:pPr>
            <a:r>
              <a:rPr lang="uk-UA" sz="2000" i="1" smtClean="0">
                <a:latin typeface="Times New Roman" pitchFamily="18" charset="0"/>
              </a:rPr>
              <a:t>Підсистема планування та контролю</a:t>
            </a:r>
            <a:r>
              <a:rPr lang="uk-UA" sz="2000" smtClean="0">
                <a:latin typeface="Times New Roman" pitchFamily="18" charset="0"/>
              </a:rPr>
              <a:t> отримує від переробної системи інформацію про стан системи. Інформація надходить як із внутрішнього середовища (цілі, політика, персонал тощо), так із зовнішнього середовища (вимоги споживачів, стан конкуренції, відповідність технології та ін.).</a:t>
            </a:r>
          </a:p>
          <a:p>
            <a:pPr marL="0" indent="533400" algn="just">
              <a:lnSpc>
                <a:spcPct val="80000"/>
              </a:lnSpc>
              <a:buFont typeface="Wingdings 2" pitchFamily="18" charset="2"/>
              <a:buNone/>
            </a:pPr>
            <a:r>
              <a:rPr lang="uk-UA" sz="2000" smtClean="0">
                <a:latin typeface="Times New Roman" pitchFamily="18" charset="0"/>
              </a:rPr>
              <a:t>Основною метою управління операційною підсистемою є виробництво продукції вчасно та з мінімізацією витрат. Завдання кожного виробничого підрозділу можуть бути різними, але основна управлінська мета залишається однією для всіх: виконання заданої виробничої програми і досягнення при цьому оптимального рівня витрат сировини, матеріалів, праці, часу та грошових засобів.</a:t>
            </a:r>
            <a:r>
              <a:rPr lang="ru-RU" sz="2000" smtClean="0">
                <a:latin typeface="Times New Roman" pitchFamily="18"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p:cNvSpPr>
          <p:nvPr>
            <p:ph type="body" idx="4294967295"/>
          </p:nvPr>
        </p:nvSpPr>
        <p:spPr>
          <a:xfrm>
            <a:off x="611188" y="1268413"/>
            <a:ext cx="8291512" cy="4525962"/>
          </a:xfrm>
        </p:spPr>
        <p:txBody>
          <a:bodyPr/>
          <a:lstStyle/>
          <a:p>
            <a:pPr marL="0" indent="625475" algn="just">
              <a:lnSpc>
                <a:spcPct val="80000"/>
              </a:lnSpc>
              <a:buFont typeface="Wingdings 2" pitchFamily="18" charset="2"/>
              <a:buNone/>
            </a:pPr>
            <a:r>
              <a:rPr lang="uk-UA" sz="2400" b="1" i="1" u="sng" smtClean="0">
                <a:latin typeface="Times New Roman" pitchFamily="18" charset="0"/>
              </a:rPr>
              <a:t>Маркетингова підсистема</a:t>
            </a:r>
            <a:endParaRPr lang="uk-UA" sz="2400" smtClean="0">
              <a:latin typeface="Times New Roman" pitchFamily="18" charset="0"/>
            </a:endParaRPr>
          </a:p>
          <a:p>
            <a:pPr marL="0" indent="625475" algn="just">
              <a:lnSpc>
                <a:spcPct val="80000"/>
              </a:lnSpc>
              <a:buFont typeface="Wingdings 2" pitchFamily="18" charset="2"/>
              <a:buNone/>
            </a:pPr>
            <a:r>
              <a:rPr lang="uk-UA" sz="2400" smtClean="0">
                <a:latin typeface="Times New Roman" pitchFamily="18" charset="0"/>
              </a:rPr>
              <a:t>З позиції системного підходу маркетингова підсистема - це цілісна динамічна соціально-економічна система, яка складається з сукупності взаємопов'язаних елементів різноманітного ступеню складності та організації.</a:t>
            </a:r>
            <a:endParaRPr lang="uk-UA" sz="2400" i="1" u="sng" smtClean="0">
              <a:latin typeface="Times New Roman" pitchFamily="18" charset="0"/>
            </a:endParaRPr>
          </a:p>
          <a:p>
            <a:pPr marL="0" indent="625475" algn="just">
              <a:lnSpc>
                <a:spcPct val="80000"/>
              </a:lnSpc>
              <a:buFont typeface="Wingdings 2" pitchFamily="18" charset="2"/>
              <a:buNone/>
            </a:pPr>
            <a:r>
              <a:rPr lang="uk-UA" sz="2400" i="1" u="sng" smtClean="0">
                <a:latin typeface="Times New Roman" pitchFamily="18" charset="0"/>
              </a:rPr>
              <a:t>Елементами цієї підсистеми є </a:t>
            </a:r>
            <a:r>
              <a:rPr lang="uk-UA" sz="2400" smtClean="0">
                <a:latin typeface="Times New Roman" pitchFamily="18" charset="0"/>
              </a:rPr>
              <a:t>(рис. 9):</a:t>
            </a:r>
          </a:p>
          <a:p>
            <a:pPr marL="0" indent="625475" algn="just">
              <a:lnSpc>
                <a:spcPct val="80000"/>
              </a:lnSpc>
              <a:buFont typeface="Wingdings 2" pitchFamily="18" charset="2"/>
              <a:buNone/>
            </a:pPr>
            <a:r>
              <a:rPr lang="uk-UA" sz="2400" smtClean="0">
                <a:latin typeface="Times New Roman" pitchFamily="18" charset="0"/>
              </a:rPr>
              <a:t>- управління товарною політикою;</a:t>
            </a:r>
          </a:p>
          <a:p>
            <a:pPr marL="0" indent="625475" algn="just">
              <a:lnSpc>
                <a:spcPct val="80000"/>
              </a:lnSpc>
              <a:buFont typeface="Wingdings 2" pitchFamily="18" charset="2"/>
              <a:buNone/>
            </a:pPr>
            <a:r>
              <a:rPr lang="uk-UA" sz="2400" smtClean="0">
                <a:latin typeface="Times New Roman" pitchFamily="18" charset="0"/>
              </a:rPr>
              <a:t>- управління товарним портфелем;</a:t>
            </a:r>
          </a:p>
          <a:p>
            <a:pPr marL="0" indent="625475" algn="just">
              <a:lnSpc>
                <a:spcPct val="80000"/>
              </a:lnSpc>
              <a:buFont typeface="Wingdings 2" pitchFamily="18" charset="2"/>
              <a:buNone/>
            </a:pPr>
            <a:r>
              <a:rPr lang="uk-UA" sz="2400" smtClean="0">
                <a:latin typeface="Times New Roman" pitchFamily="18" charset="0"/>
              </a:rPr>
              <a:t>- управління ціновою політикою;</a:t>
            </a:r>
          </a:p>
          <a:p>
            <a:pPr marL="0" indent="625475" algn="just">
              <a:lnSpc>
                <a:spcPct val="80000"/>
              </a:lnSpc>
              <a:buFont typeface="Wingdings 2" pitchFamily="18" charset="2"/>
              <a:buNone/>
            </a:pPr>
            <a:r>
              <a:rPr lang="uk-UA" sz="2400" smtClean="0">
                <a:latin typeface="Times New Roman" pitchFamily="18" charset="0"/>
              </a:rPr>
              <a:t>- управління збутовою політикою;</a:t>
            </a:r>
          </a:p>
          <a:p>
            <a:pPr marL="0" indent="625475" algn="just">
              <a:lnSpc>
                <a:spcPct val="80000"/>
              </a:lnSpc>
              <a:buFont typeface="Wingdings 2" pitchFamily="18" charset="2"/>
              <a:buNone/>
            </a:pPr>
            <a:r>
              <a:rPr lang="uk-UA" sz="2400" smtClean="0">
                <a:latin typeface="Times New Roman" pitchFamily="18" charset="0"/>
              </a:rPr>
              <a:t>- управління маркетинговими комунікаціями;</a:t>
            </a:r>
          </a:p>
          <a:p>
            <a:pPr marL="0" indent="625475" algn="just">
              <a:lnSpc>
                <a:spcPct val="80000"/>
              </a:lnSpc>
              <a:buFont typeface="Wingdings 2" pitchFamily="18" charset="2"/>
              <a:buNone/>
            </a:pPr>
            <a:r>
              <a:rPr lang="uk-UA" sz="2400" smtClean="0">
                <a:latin typeface="Times New Roman" pitchFamily="18" charset="0"/>
              </a:rPr>
              <a:t>- управління інноваціями у товарній та збутовій політиці. </a:t>
            </a:r>
            <a:endParaRPr lang="ru-RU" sz="2400" smtClean="0">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p:cNvSpPr>
          <p:nvPr>
            <p:ph type="body" idx="4294967295"/>
          </p:nvPr>
        </p:nvSpPr>
        <p:spPr>
          <a:xfrm>
            <a:off x="304800" y="1554163"/>
            <a:ext cx="8686800" cy="5043487"/>
          </a:xfrm>
        </p:spPr>
        <p:txBody>
          <a:bodyPr/>
          <a:lstStyle/>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endParaRPr lang="uk-UA" sz="2000" smtClean="0">
              <a:latin typeface="Times New Roman" pitchFamily="18" charset="0"/>
            </a:endParaRPr>
          </a:p>
          <a:p>
            <a:pPr marL="92075" indent="441325">
              <a:buFont typeface="Wingdings 2" pitchFamily="18" charset="2"/>
              <a:buNone/>
            </a:pPr>
            <a:r>
              <a:rPr lang="uk-UA" sz="2000" smtClean="0">
                <a:latin typeface="Times New Roman" pitchFamily="18" charset="0"/>
              </a:rPr>
              <a:t>Рис. 9 – Основні елементи маркетингової підсистеми менеджменту організації</a:t>
            </a:r>
            <a:endParaRPr lang="ru-RU" sz="2000" smtClean="0">
              <a:latin typeface="Times New Roman" pitchFamily="18" charset="0"/>
            </a:endParaRPr>
          </a:p>
        </p:txBody>
      </p:sp>
      <p:pic>
        <p:nvPicPr>
          <p:cNvPr id="113668" name="Picture 4"/>
          <p:cNvPicPr>
            <a:picLocks noChangeAspect="1" noChangeArrowheads="1"/>
          </p:cNvPicPr>
          <p:nvPr/>
        </p:nvPicPr>
        <p:blipFill>
          <a:blip r:embed="rId2"/>
          <a:srcRect/>
          <a:stretch>
            <a:fillRect/>
          </a:stretch>
        </p:blipFill>
        <p:spPr bwMode="auto">
          <a:xfrm>
            <a:off x="827088" y="1484313"/>
            <a:ext cx="7416800" cy="381158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p:cNvSpPr>
          <p:nvPr>
            <p:ph type="body" idx="4294967295"/>
          </p:nvPr>
        </p:nvSpPr>
        <p:spPr>
          <a:xfrm>
            <a:off x="684213" y="1484313"/>
            <a:ext cx="8228012" cy="4525962"/>
          </a:xfrm>
        </p:spPr>
        <p:txBody>
          <a:bodyPr/>
          <a:lstStyle/>
          <a:p>
            <a:pPr marL="92075" indent="349250" algn="just">
              <a:lnSpc>
                <a:spcPct val="80000"/>
              </a:lnSpc>
              <a:buFont typeface="Wingdings 2" pitchFamily="18" charset="2"/>
              <a:buNone/>
            </a:pPr>
            <a:r>
              <a:rPr lang="uk-UA" sz="2000" i="1" u="sng" smtClean="0">
                <a:latin typeface="Times New Roman" pitchFamily="18" charset="0"/>
              </a:rPr>
              <a:t>Основними завданнями маркетингової підсистеми в управлінні підприємством за сучасних умов господарювання є:</a:t>
            </a:r>
            <a:endParaRPr lang="uk-UA" sz="2000" smtClean="0">
              <a:latin typeface="Times New Roman" pitchFamily="18" charset="0"/>
            </a:endParaRPr>
          </a:p>
          <a:p>
            <a:pPr marL="92075" indent="349250" algn="just">
              <a:lnSpc>
                <a:spcPct val="80000"/>
              </a:lnSpc>
              <a:buFont typeface="Wingdings 2" pitchFamily="18" charset="2"/>
              <a:buNone/>
            </a:pPr>
            <a:r>
              <a:rPr lang="uk-UA" sz="2000" smtClean="0">
                <a:latin typeface="Times New Roman" pitchFamily="18" charset="0"/>
              </a:rPr>
              <a:t>1) забезпечення оптимальних пропорцій між попитом та пропозицією продукції певного виду та асортименту шляхом гнучкого реагування на його динаміку та маневрування наявними ресурсами;</a:t>
            </a:r>
          </a:p>
          <a:p>
            <a:pPr marL="92075" indent="349250" algn="just">
              <a:lnSpc>
                <a:spcPct val="80000"/>
              </a:lnSpc>
              <a:buFont typeface="Wingdings 2" pitchFamily="18" charset="2"/>
              <a:buNone/>
            </a:pPr>
            <a:r>
              <a:rPr lang="uk-UA" sz="2000" smtClean="0">
                <a:latin typeface="Times New Roman" pitchFamily="18" charset="0"/>
              </a:rPr>
              <a:t>2) формування системи договірних та ринкових відносин із всіма елементами та структурами виробництва і споживання як на внутрішньому, так і на зовнішньому ринку;</a:t>
            </a:r>
          </a:p>
          <a:p>
            <a:pPr marL="92075" indent="349250" algn="just">
              <a:lnSpc>
                <a:spcPct val="80000"/>
              </a:lnSpc>
              <a:buFont typeface="Wingdings 2" pitchFamily="18" charset="2"/>
              <a:buNone/>
            </a:pPr>
            <a:r>
              <a:rPr lang="uk-UA" sz="2000" smtClean="0">
                <a:latin typeface="Times New Roman" pitchFamily="18" charset="0"/>
              </a:rPr>
              <a:t>3) вплив на виробничий процес з метою стимулювання, поновлення та вдосконалення асортименту і поліпшення якості продукції, що випускається;</a:t>
            </a:r>
          </a:p>
          <a:p>
            <a:pPr marL="92075" indent="349250" algn="just">
              <a:lnSpc>
                <a:spcPct val="80000"/>
              </a:lnSpc>
              <a:buFont typeface="Wingdings 2" pitchFamily="18" charset="2"/>
              <a:buNone/>
            </a:pPr>
            <a:r>
              <a:rPr lang="uk-UA" sz="2000" smtClean="0">
                <a:latin typeface="Times New Roman" pitchFamily="18" charset="0"/>
              </a:rPr>
              <a:t>4) пошук нових ринків, ринкових сегментів та збутових ніш, досягнення оптимального рівня соціально-економічної ефективності та результативності організації.</a:t>
            </a:r>
            <a:endParaRPr lang="ru-RU" sz="2000" smtClean="0">
              <a:latin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p:cNvSpPr>
          <p:nvPr>
            <p:ph type="body" idx="4294967295"/>
          </p:nvPr>
        </p:nvSpPr>
        <p:spPr>
          <a:xfrm>
            <a:off x="539750" y="1268413"/>
            <a:ext cx="8370888" cy="4525962"/>
          </a:xfrm>
        </p:spPr>
        <p:txBody>
          <a:bodyPr/>
          <a:lstStyle/>
          <a:p>
            <a:pPr marL="92075" indent="533400" algn="just">
              <a:lnSpc>
                <a:spcPct val="80000"/>
              </a:lnSpc>
              <a:buFont typeface="Wingdings 2" pitchFamily="18" charset="2"/>
              <a:buNone/>
            </a:pPr>
            <a:r>
              <a:rPr lang="uk-UA" sz="2200" b="1" i="1" u="sng" smtClean="0">
                <a:latin typeface="Times New Roman" pitchFamily="18" charset="0"/>
              </a:rPr>
              <a:t>Інформаційна підсистема</a:t>
            </a:r>
            <a:endParaRPr lang="uk-UA" sz="2200" smtClean="0">
              <a:latin typeface="Times New Roman" pitchFamily="18" charset="0"/>
            </a:endParaRPr>
          </a:p>
          <a:p>
            <a:pPr marL="92075" indent="533400" algn="just">
              <a:lnSpc>
                <a:spcPct val="80000"/>
              </a:lnSpc>
              <a:buFont typeface="Wingdings 2" pitchFamily="18" charset="2"/>
              <a:buNone/>
            </a:pPr>
            <a:r>
              <a:rPr lang="uk-UA" sz="2200" smtClean="0">
                <a:latin typeface="Times New Roman" pitchFamily="18" charset="0"/>
              </a:rPr>
              <a:t>З позиції системного підходу інформаційна підсистема менеджменту організації має охоплювати планування, організацію, координацію та контроль інформаційної діяльності і процесів, а також комунікації всередині підприємства з метою поліпшення його роботи. При цьому передбачається цілеспрямоване використання інформації як ресурсу.</a:t>
            </a:r>
            <a:endParaRPr lang="uk-UA" sz="2200" i="1" u="sng" smtClean="0">
              <a:latin typeface="Times New Roman" pitchFamily="18" charset="0"/>
            </a:endParaRPr>
          </a:p>
          <a:p>
            <a:pPr marL="92075" indent="533400" algn="just">
              <a:lnSpc>
                <a:spcPct val="80000"/>
              </a:lnSpc>
              <a:buFont typeface="Wingdings 2" pitchFamily="18" charset="2"/>
              <a:buNone/>
            </a:pPr>
            <a:r>
              <a:rPr lang="uk-UA" sz="2200" i="1" smtClean="0">
                <a:latin typeface="Times New Roman" pitchFamily="18" charset="0"/>
              </a:rPr>
              <a:t>Основними завданнями інформаційної підсистеми є:</a:t>
            </a:r>
            <a:endParaRPr lang="uk-UA" sz="2200" smtClean="0">
              <a:latin typeface="Times New Roman" pitchFamily="18" charset="0"/>
            </a:endParaRPr>
          </a:p>
          <a:p>
            <a:pPr marL="92075" indent="533400" algn="just">
              <a:lnSpc>
                <a:spcPct val="80000"/>
              </a:lnSpc>
              <a:buFont typeface="Wingdings 2" pitchFamily="18" charset="2"/>
              <a:buNone/>
            </a:pPr>
            <a:r>
              <a:rPr lang="uk-UA" sz="2200" smtClean="0">
                <a:latin typeface="Times New Roman" pitchFamily="18" charset="0"/>
              </a:rPr>
              <a:t>- аналіз інформаційної потреби та пошук можливих рішень для її задоволення;</a:t>
            </a:r>
          </a:p>
          <a:p>
            <a:pPr marL="92075" indent="533400" algn="just">
              <a:lnSpc>
                <a:spcPct val="80000"/>
              </a:lnSpc>
              <a:buFont typeface="Wingdings 2" pitchFamily="18" charset="2"/>
              <a:buNone/>
            </a:pPr>
            <a:r>
              <a:rPr lang="uk-UA" sz="2200" smtClean="0">
                <a:latin typeface="Times New Roman" pitchFamily="18" charset="0"/>
              </a:rPr>
              <a:t>- стратегічне планування інформаційної діяльності;</a:t>
            </a:r>
          </a:p>
          <a:p>
            <a:pPr marL="92075" indent="533400" algn="just">
              <a:lnSpc>
                <a:spcPct val="80000"/>
              </a:lnSpc>
              <a:buFont typeface="Wingdings 2" pitchFamily="18" charset="2"/>
              <a:buNone/>
            </a:pPr>
            <a:r>
              <a:rPr lang="uk-UA" sz="2200" smtClean="0">
                <a:latin typeface="Times New Roman" pitchFamily="18" charset="0"/>
              </a:rPr>
              <a:t>- налагодження роботи з інформацією в усіх підрозділах організації;</a:t>
            </a:r>
          </a:p>
          <a:p>
            <a:pPr marL="92075" indent="533400" algn="just">
              <a:lnSpc>
                <a:spcPct val="80000"/>
              </a:lnSpc>
              <a:buFont typeface="Wingdings 2" pitchFamily="18" charset="2"/>
              <a:buNone/>
            </a:pPr>
            <a:r>
              <a:rPr lang="uk-UA" sz="2200" smtClean="0">
                <a:latin typeface="Times New Roman" pitchFamily="18" charset="0"/>
              </a:rPr>
              <a:t>- контроль усього інформаційного процесу.</a:t>
            </a:r>
            <a:endParaRPr lang="ru-RU" sz="2200" smtClean="0">
              <a:latin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p:cNvSpPr>
          <p:nvPr>
            <p:ph type="body" idx="4294967295"/>
          </p:nvPr>
        </p:nvSpPr>
        <p:spPr>
          <a:xfrm>
            <a:off x="395288" y="1268413"/>
            <a:ext cx="8370887" cy="4525962"/>
          </a:xfrm>
        </p:spPr>
        <p:txBody>
          <a:bodyPr/>
          <a:lstStyle/>
          <a:p>
            <a:pPr marL="92075" indent="441325" algn="just">
              <a:lnSpc>
                <a:spcPct val="80000"/>
              </a:lnSpc>
              <a:buFont typeface="Wingdings 2" pitchFamily="18" charset="2"/>
              <a:buNone/>
            </a:pPr>
            <a:r>
              <a:rPr lang="uk-UA" sz="2000" b="1" i="1" u="sng" smtClean="0">
                <a:latin typeface="Times New Roman" pitchFamily="18" charset="0"/>
              </a:rPr>
              <a:t>Підсистема логістики.</a:t>
            </a:r>
            <a:endParaRPr lang="uk-UA" sz="2000" smtClean="0">
              <a:latin typeface="Times New Roman" pitchFamily="18" charset="0"/>
            </a:endParaRPr>
          </a:p>
          <a:p>
            <a:pPr marL="92075" indent="441325" algn="just">
              <a:lnSpc>
                <a:spcPct val="80000"/>
              </a:lnSpc>
              <a:buFont typeface="Wingdings 2" pitchFamily="18" charset="2"/>
              <a:buNone/>
            </a:pPr>
            <a:r>
              <a:rPr lang="uk-UA" sz="2000" smtClean="0">
                <a:latin typeface="Times New Roman" pitchFamily="18" charset="0"/>
              </a:rPr>
              <a:t>Підсистема логістики забезпечує інтеграцію всіх функціональних сфер, пов'язаних із проходженням матеріального потоку від виробника до споживача в єдиний комплекс, який називається комплексом логістики.</a:t>
            </a:r>
          </a:p>
          <a:p>
            <a:pPr marL="92075" indent="441325" algn="just">
              <a:lnSpc>
                <a:spcPct val="80000"/>
              </a:lnSpc>
              <a:buFont typeface="Wingdings 2" pitchFamily="18" charset="2"/>
              <a:buNone/>
            </a:pPr>
            <a:r>
              <a:rPr lang="uk-UA" sz="2000" i="1" u="sng" smtClean="0">
                <a:latin typeface="Times New Roman" pitchFamily="18" charset="0"/>
              </a:rPr>
              <a:t>Логістична підсистема може характеризуватись наступними показниками:</a:t>
            </a:r>
            <a:endParaRPr lang="uk-UA" sz="2000" smtClean="0">
              <a:latin typeface="Times New Roman" pitchFamily="18" charset="0"/>
            </a:endParaRPr>
          </a:p>
          <a:p>
            <a:pPr marL="92075" indent="441325" algn="just">
              <a:lnSpc>
                <a:spcPct val="80000"/>
              </a:lnSpc>
              <a:buFont typeface="Wingdings 2" pitchFamily="18" charset="2"/>
              <a:buNone/>
            </a:pPr>
            <a:r>
              <a:rPr lang="uk-UA" sz="2000" smtClean="0">
                <a:latin typeface="Times New Roman" pitchFamily="18" charset="0"/>
              </a:rPr>
              <a:t>- кількість та якість постачальників;</a:t>
            </a:r>
          </a:p>
          <a:p>
            <a:pPr marL="92075" indent="441325" algn="just">
              <a:lnSpc>
                <a:spcPct val="80000"/>
              </a:lnSpc>
              <a:buFont typeface="Wingdings 2" pitchFamily="18" charset="2"/>
              <a:buNone/>
            </a:pPr>
            <a:r>
              <a:rPr lang="uk-UA" sz="2000" smtClean="0">
                <a:latin typeface="Times New Roman" pitchFamily="18" charset="0"/>
              </a:rPr>
              <a:t>- витрати на збереження матеріалів, комплектуючих та готової продукції (послуг);</a:t>
            </a:r>
          </a:p>
          <a:p>
            <a:pPr marL="92075" indent="441325" algn="just">
              <a:lnSpc>
                <a:spcPct val="80000"/>
              </a:lnSpc>
              <a:buFont typeface="Wingdings 2" pitchFamily="18" charset="2"/>
              <a:buNone/>
            </a:pPr>
            <a:r>
              <a:rPr lang="uk-UA" sz="2000" smtClean="0">
                <a:latin typeface="Times New Roman" pitchFamily="18" charset="0"/>
              </a:rPr>
              <a:t>- ритмічність поставок ресурсів;</a:t>
            </a:r>
          </a:p>
          <a:p>
            <a:pPr marL="92075" indent="441325" algn="just">
              <a:lnSpc>
                <a:spcPct val="80000"/>
              </a:lnSpc>
              <a:buFont typeface="Wingdings 2" pitchFamily="18" charset="2"/>
              <a:buNone/>
            </a:pPr>
            <a:r>
              <a:rPr lang="uk-UA" sz="2000" smtClean="0">
                <a:latin typeface="Times New Roman" pitchFamily="18" charset="0"/>
              </a:rPr>
              <a:t>- ефективність політики збуту.</a:t>
            </a:r>
          </a:p>
          <a:p>
            <a:pPr marL="92075" indent="441325" algn="just">
              <a:lnSpc>
                <a:spcPct val="80000"/>
              </a:lnSpc>
              <a:buFont typeface="Wingdings 2" pitchFamily="18" charset="2"/>
              <a:buNone/>
            </a:pPr>
            <a:r>
              <a:rPr lang="uk-UA" sz="2000" smtClean="0">
                <a:latin typeface="Times New Roman" pitchFamily="18" charset="0"/>
              </a:rPr>
              <a:t>Логістична підсистема підприємства об'єднує стадії закупівлі, виробництва і збуту у єдиний процес та включає: логістику ресурсного забезпечення, інтегровану та стратегічну логістику (рис. 10).</a:t>
            </a:r>
            <a:endParaRPr lang="ru-RU" sz="2000" smtClean="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1341438"/>
            <a:ext cx="8370887" cy="4937125"/>
          </a:xfrm>
        </p:spPr>
        <p:txBody>
          <a:bodyPr>
            <a:normAutofit/>
          </a:bodyPr>
          <a:lstStyle/>
          <a:p>
            <a:pPr marL="92075" indent="533400" algn="just">
              <a:buFont typeface="Wingdings 2" pitchFamily="18" charset="2"/>
              <a:buNone/>
            </a:pPr>
            <a:r>
              <a:rPr lang="uk-UA" sz="1800" smtClean="0">
                <a:latin typeface="Times New Roman" pitchFamily="18" charset="0"/>
                <a:cs typeface="Times New Roman" pitchFamily="18" charset="0"/>
              </a:rPr>
              <a:t> </a:t>
            </a:r>
            <a:r>
              <a:rPr lang="uk-UA" sz="1800" smtClean="0">
                <a:latin typeface="Times New Roman" pitchFamily="18" charset="0"/>
              </a:rPr>
              <a:t>Поміж менеджерів-практиків та вчених ще й досі не існує єдності поглядів щодо сутності менеджменту: </a:t>
            </a:r>
          </a:p>
          <a:p>
            <a:pPr marL="92075" indent="533400" algn="just"/>
            <a:r>
              <a:rPr lang="uk-UA" sz="1800" smtClean="0">
                <a:latin typeface="Times New Roman" pitchFamily="18" charset="0"/>
              </a:rPr>
              <a:t>перші вважають, що менеджмент - це професія, що орієнтована на практичне використання. Головне тут - реальний результат, який забезпечується накопиченим досвідом менеджера; </a:t>
            </a:r>
          </a:p>
          <a:p>
            <a:pPr marL="92075" indent="533400" algn="just"/>
            <a:r>
              <a:rPr lang="uk-UA" sz="1800" smtClean="0">
                <a:latin typeface="Times New Roman" pitchFamily="18" charset="0"/>
              </a:rPr>
              <a:t>другі вважають, що менеджмент - це процес досягнення мети організації за допомогою інших людей. Тому, головне для менеджера - це мистецтво спілкування з людьми та керування ними; </a:t>
            </a:r>
          </a:p>
          <a:p>
            <a:pPr marL="92075" indent="533400" algn="just"/>
            <a:r>
              <a:rPr lang="uk-UA" sz="1800" smtClean="0">
                <a:latin typeface="Times New Roman" pitchFamily="18" charset="0"/>
              </a:rPr>
              <a:t>треті вважають, що менеджмент - процес прийняття раціональних рішень. Тому, головне завдання менеджера - це пошук оптимальних управлінських рішень за допомогою математичних моделей та на основі використання системи наукових знань. </a:t>
            </a:r>
          </a:p>
          <a:p>
            <a:pPr marL="92075" indent="533400" algn="just">
              <a:buFont typeface="Wingdings 2" pitchFamily="18" charset="2"/>
              <a:buNone/>
            </a:pPr>
            <a:r>
              <a:rPr lang="uk-UA" sz="1800" smtClean="0">
                <a:latin typeface="Times New Roman" pitchFamily="18" charset="0"/>
              </a:rPr>
              <a:t>Останніми роками спостерігається певна конвергенція поглядів на менеджмент. У широкому розумінні </a:t>
            </a:r>
            <a:r>
              <a:rPr lang="uk-UA" sz="1800" u="sng" smtClean="0">
                <a:latin typeface="Times New Roman" pitchFamily="18" charset="0"/>
              </a:rPr>
              <a:t>менеджмент - це вміння досягати поставлених цілей, використовуючи працю, інтелект та мотиви поведінки інших людей </a:t>
            </a:r>
            <a:r>
              <a:rPr lang="uk-UA" sz="1800" smtClean="0">
                <a:latin typeface="Times New Roman" pitchFamily="18" charset="0"/>
              </a:rPr>
              <a:t>(рис. 1). </a:t>
            </a:r>
            <a:endParaRPr lang="ru-RU" sz="1800" smtClean="0">
              <a:latin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p:cNvSpPr>
          <p:nvPr>
            <p:ph type="body" idx="4294967295"/>
          </p:nvPr>
        </p:nvSpPr>
        <p:spPr>
          <a:xfrm>
            <a:off x="304800" y="1554163"/>
            <a:ext cx="8686800" cy="5303837"/>
          </a:xfrm>
        </p:spPr>
        <p:txBody>
          <a:bodyPr/>
          <a:lstStyle/>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endParaRPr lang="uk-UA" sz="2000" smtClean="0">
              <a:latin typeface="Times New Roman" pitchFamily="18" charset="0"/>
            </a:endParaRPr>
          </a:p>
          <a:p>
            <a:pPr marL="92075" indent="273050">
              <a:buFont typeface="Wingdings 2" pitchFamily="18" charset="2"/>
              <a:buNone/>
            </a:pPr>
            <a:r>
              <a:rPr lang="uk-UA" sz="2000" smtClean="0">
                <a:latin typeface="Times New Roman" pitchFamily="18" charset="0"/>
              </a:rPr>
              <a:t>Рис. 10 – Модель функціонування логістичної підсистеми організації</a:t>
            </a:r>
            <a:r>
              <a:rPr lang="ru-RU" sz="2000" smtClean="0">
                <a:latin typeface="Times New Roman" pitchFamily="18" charset="0"/>
              </a:rPr>
              <a:t> </a:t>
            </a:r>
          </a:p>
        </p:txBody>
      </p:sp>
      <p:pic>
        <p:nvPicPr>
          <p:cNvPr id="117764" name="Picture 4"/>
          <p:cNvPicPr>
            <a:picLocks noChangeAspect="1" noChangeArrowheads="1"/>
          </p:cNvPicPr>
          <p:nvPr/>
        </p:nvPicPr>
        <p:blipFill>
          <a:blip r:embed="rId2"/>
          <a:srcRect/>
          <a:stretch>
            <a:fillRect/>
          </a:stretch>
        </p:blipFill>
        <p:spPr bwMode="auto">
          <a:xfrm>
            <a:off x="1692275" y="1196975"/>
            <a:ext cx="6048375" cy="489743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p:cNvSpPr>
          <p:nvPr>
            <p:ph type="body" idx="4294967295"/>
          </p:nvPr>
        </p:nvSpPr>
        <p:spPr>
          <a:xfrm>
            <a:off x="304800" y="1554163"/>
            <a:ext cx="8370888" cy="4525962"/>
          </a:xfrm>
        </p:spPr>
        <p:txBody>
          <a:bodyPr/>
          <a:lstStyle/>
          <a:p>
            <a:pPr marL="0" indent="441325" algn="just">
              <a:lnSpc>
                <a:spcPct val="80000"/>
              </a:lnSpc>
              <a:buFont typeface="Wingdings 2" pitchFamily="18" charset="2"/>
              <a:buNone/>
            </a:pPr>
            <a:r>
              <a:rPr lang="uk-UA" sz="2400" b="1" i="1" u="sng" smtClean="0">
                <a:latin typeface="Times New Roman" pitchFamily="18" charset="0"/>
              </a:rPr>
              <a:t>Інноваційна підсистема</a:t>
            </a:r>
            <a:endParaRPr lang="uk-UA" sz="2400" smtClean="0">
              <a:latin typeface="Times New Roman" pitchFamily="18" charset="0"/>
            </a:endParaRPr>
          </a:p>
          <a:p>
            <a:pPr marL="0" indent="441325" algn="just">
              <a:lnSpc>
                <a:spcPct val="80000"/>
              </a:lnSpc>
              <a:buFont typeface="Wingdings 2" pitchFamily="18" charset="2"/>
              <a:buNone/>
            </a:pPr>
            <a:r>
              <a:rPr lang="uk-UA" sz="2400" smtClean="0">
                <a:latin typeface="Times New Roman" pitchFamily="18" charset="0"/>
              </a:rPr>
              <a:t>В умовах ринкової економіки єдиним способом забезпечення конкурентоспроможності підприємств є реалізація інноваційних стратегій розвитку.</a:t>
            </a:r>
            <a:endParaRPr lang="uk-UA" sz="2400" i="1" u="sng" smtClean="0">
              <a:latin typeface="Times New Roman" pitchFamily="18" charset="0"/>
            </a:endParaRPr>
          </a:p>
          <a:p>
            <a:pPr marL="0" indent="441325" algn="just">
              <a:lnSpc>
                <a:spcPct val="80000"/>
              </a:lnSpc>
              <a:buFont typeface="Wingdings 2" pitchFamily="18" charset="2"/>
              <a:buNone/>
            </a:pPr>
            <a:r>
              <a:rPr lang="uk-UA" sz="2400" i="1" u="sng" smtClean="0">
                <a:latin typeface="Times New Roman" pitchFamily="18" charset="0"/>
              </a:rPr>
              <a:t>Основними цілями інноваційної підсистеми є:</a:t>
            </a:r>
            <a:endParaRPr lang="uk-UA" sz="2400" smtClean="0">
              <a:latin typeface="Times New Roman" pitchFamily="18" charset="0"/>
            </a:endParaRPr>
          </a:p>
          <a:p>
            <a:pPr marL="0" indent="441325" algn="just">
              <a:lnSpc>
                <a:spcPct val="80000"/>
              </a:lnSpc>
              <a:buFont typeface="Wingdings 2" pitchFamily="18" charset="2"/>
              <a:buNone/>
            </a:pPr>
            <a:r>
              <a:rPr lang="uk-UA" sz="2400" smtClean="0">
                <a:latin typeface="Times New Roman" pitchFamily="18" charset="0"/>
              </a:rPr>
              <a:t>- зниження собівартості готової продукції (послуг);</a:t>
            </a:r>
          </a:p>
          <a:p>
            <a:pPr marL="0" indent="441325" algn="just">
              <a:lnSpc>
                <a:spcPct val="80000"/>
              </a:lnSpc>
              <a:buFont typeface="Wingdings 2" pitchFamily="18" charset="2"/>
              <a:buNone/>
            </a:pPr>
            <a:r>
              <a:rPr lang="uk-UA" sz="2400" smtClean="0">
                <a:latin typeface="Times New Roman" pitchFamily="18" charset="0"/>
              </a:rPr>
              <a:t>- зниження ціни готової продукції (послуг);</a:t>
            </a:r>
          </a:p>
          <a:p>
            <a:pPr marL="0" indent="441325" algn="just">
              <a:lnSpc>
                <a:spcPct val="80000"/>
              </a:lnSpc>
              <a:buFont typeface="Wingdings 2" pitchFamily="18" charset="2"/>
              <a:buNone/>
            </a:pPr>
            <a:r>
              <a:rPr lang="uk-UA" sz="2400" smtClean="0">
                <a:latin typeface="Times New Roman" pitchFamily="18" charset="0"/>
              </a:rPr>
              <a:t>- підвищення якості готової продукції (послуг);</a:t>
            </a:r>
          </a:p>
          <a:p>
            <a:pPr marL="0" indent="441325" algn="just">
              <a:lnSpc>
                <a:spcPct val="80000"/>
              </a:lnSpc>
              <a:buFont typeface="Wingdings 2" pitchFamily="18" charset="2"/>
              <a:buNone/>
            </a:pPr>
            <a:r>
              <a:rPr lang="uk-UA" sz="2400" smtClean="0">
                <a:latin typeface="Times New Roman" pitchFamily="18" charset="0"/>
              </a:rPr>
              <a:t>- створення нових видів продукції (послуг);</a:t>
            </a:r>
          </a:p>
          <a:p>
            <a:pPr marL="0" indent="441325" algn="just">
              <a:lnSpc>
                <a:spcPct val="80000"/>
              </a:lnSpc>
              <a:buFont typeface="Wingdings 2" pitchFamily="18" charset="2"/>
              <a:buNone/>
            </a:pPr>
            <a:r>
              <a:rPr lang="uk-UA" sz="2400" smtClean="0">
                <a:latin typeface="Times New Roman" pitchFamily="18" charset="0"/>
              </a:rPr>
              <a:t>- розроблення нових або удосконалення існуючих технологій виробництва продукції (послуг);</a:t>
            </a:r>
          </a:p>
          <a:p>
            <a:pPr marL="0" indent="441325" algn="just">
              <a:lnSpc>
                <a:spcPct val="80000"/>
              </a:lnSpc>
              <a:buFont typeface="Wingdings 2" pitchFamily="18" charset="2"/>
              <a:buNone/>
            </a:pPr>
            <a:r>
              <a:rPr lang="uk-UA" sz="2400" smtClean="0">
                <a:latin typeface="Times New Roman" pitchFamily="18" charset="0"/>
              </a:rPr>
              <a:t>- розроблення нових або удосконалення існуючих технологій управління.</a:t>
            </a:r>
            <a:endParaRPr lang="ru-RU" sz="2400" smtClean="0">
              <a:latin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p:cNvSpPr>
          <p:nvPr>
            <p:ph type="body" idx="4294967295"/>
          </p:nvPr>
        </p:nvSpPr>
        <p:spPr>
          <a:xfrm>
            <a:off x="684213" y="1484313"/>
            <a:ext cx="8228012" cy="4525962"/>
          </a:xfrm>
        </p:spPr>
        <p:txBody>
          <a:bodyPr/>
          <a:lstStyle/>
          <a:p>
            <a:pPr marL="92075" indent="441325" algn="just">
              <a:lnSpc>
                <a:spcPct val="80000"/>
              </a:lnSpc>
              <a:buFont typeface="Wingdings 2" pitchFamily="18" charset="2"/>
              <a:buNone/>
            </a:pPr>
            <a:r>
              <a:rPr lang="uk-UA" sz="2000" b="1" i="1" u="sng" smtClean="0">
                <a:latin typeface="Times New Roman" pitchFamily="18" charset="0"/>
              </a:rPr>
              <a:t>Інвестиційна підсистема</a:t>
            </a:r>
            <a:endParaRPr lang="uk-UA" sz="2000" smtClean="0">
              <a:latin typeface="Times New Roman" pitchFamily="18" charset="0"/>
            </a:endParaRPr>
          </a:p>
          <a:p>
            <a:pPr marL="92075" indent="441325" algn="just">
              <a:lnSpc>
                <a:spcPct val="80000"/>
              </a:lnSpc>
              <a:buFont typeface="Wingdings 2" pitchFamily="18" charset="2"/>
              <a:buNone/>
            </a:pPr>
            <a:r>
              <a:rPr lang="uk-UA" sz="2000" smtClean="0">
                <a:latin typeface="Times New Roman" pitchFamily="18" charset="0"/>
              </a:rPr>
              <a:t>Інвестиційна підсистема організації визначає джерела фінансування інвестицій; здійснює оцінку ефективності інвестиційних проектів, управління фінансовими інвестиціями та формування портфеля фінансових інвестицій.</a:t>
            </a:r>
            <a:endParaRPr lang="uk-UA" sz="2000" u="sng" smtClean="0">
              <a:latin typeface="Times New Roman" pitchFamily="18" charset="0"/>
            </a:endParaRPr>
          </a:p>
          <a:p>
            <a:pPr marL="92075" indent="441325" algn="just">
              <a:lnSpc>
                <a:spcPct val="80000"/>
              </a:lnSpc>
              <a:buFont typeface="Wingdings 2" pitchFamily="18" charset="2"/>
              <a:buNone/>
            </a:pPr>
            <a:r>
              <a:rPr lang="uk-UA" sz="2000" u="sng" smtClean="0">
                <a:latin typeface="Times New Roman" pitchFamily="18" charset="0"/>
              </a:rPr>
              <a:t>Основними функціями інвестиційної підсистеми є:</a:t>
            </a:r>
            <a:endParaRPr lang="uk-UA" sz="2000" smtClean="0">
              <a:latin typeface="Times New Roman" pitchFamily="18" charset="0"/>
            </a:endParaRPr>
          </a:p>
          <a:p>
            <a:pPr marL="92075" indent="441325" algn="just">
              <a:lnSpc>
                <a:spcPct val="80000"/>
              </a:lnSpc>
              <a:buFont typeface="Wingdings 2" pitchFamily="18" charset="2"/>
              <a:buNone/>
            </a:pPr>
            <a:r>
              <a:rPr lang="uk-UA" sz="2000" smtClean="0">
                <a:latin typeface="Times New Roman" pitchFamily="18" charset="0"/>
              </a:rPr>
              <a:t>- розробка інвестиційної стратегії підприємства;</a:t>
            </a:r>
          </a:p>
          <a:p>
            <a:pPr marL="92075" indent="441325" algn="just">
              <a:lnSpc>
                <a:spcPct val="80000"/>
              </a:lnSpc>
              <a:buFont typeface="Wingdings 2" pitchFamily="18" charset="2"/>
              <a:buNone/>
            </a:pPr>
            <a:r>
              <a:rPr lang="uk-UA" sz="2000" smtClean="0">
                <a:latin typeface="Times New Roman" pitchFamily="18" charset="0"/>
              </a:rPr>
              <a:t>- управління формуванням інвестиційних ресурсів;</a:t>
            </a:r>
          </a:p>
          <a:p>
            <a:pPr marL="92075" indent="441325" algn="just">
              <a:lnSpc>
                <a:spcPct val="80000"/>
              </a:lnSpc>
              <a:buFont typeface="Wingdings 2" pitchFamily="18" charset="2"/>
              <a:buNone/>
            </a:pPr>
            <a:r>
              <a:rPr lang="uk-UA" sz="2000" smtClean="0">
                <a:latin typeface="Times New Roman" pitchFamily="18" charset="0"/>
              </a:rPr>
              <a:t>- оцінка ефективності альтернативних інвестиційних проектів;</a:t>
            </a:r>
          </a:p>
          <a:p>
            <a:pPr marL="92075" indent="441325" algn="just">
              <a:lnSpc>
                <a:spcPct val="80000"/>
              </a:lnSpc>
              <a:buFont typeface="Wingdings 2" pitchFamily="18" charset="2"/>
              <a:buNone/>
            </a:pPr>
            <a:r>
              <a:rPr lang="uk-UA" sz="2000" smtClean="0">
                <a:latin typeface="Times New Roman" pitchFamily="18" charset="0"/>
              </a:rPr>
              <a:t>- здійснення ефективного контролю за реалізацією прийнятих управлінських рішень у сфері інвестиційної діяльності;</a:t>
            </a:r>
          </a:p>
          <a:p>
            <a:pPr marL="92075" indent="441325" algn="just">
              <a:lnSpc>
                <a:spcPct val="80000"/>
              </a:lnSpc>
              <a:buFont typeface="Wingdings 2" pitchFamily="18" charset="2"/>
              <a:buNone/>
            </a:pPr>
            <a:r>
              <a:rPr lang="uk-UA" sz="2000" smtClean="0">
                <a:latin typeface="Times New Roman" pitchFamily="18" charset="0"/>
              </a:rPr>
              <a:t>- оцінка ризиків інвестиційної діяльності.</a:t>
            </a:r>
            <a:endParaRPr lang="ru-RU" sz="2000" smtClean="0">
              <a:latin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bwMode="auto">
          <a:xfrm>
            <a:off x="457200" y="260350"/>
            <a:ext cx="8686800" cy="838200"/>
          </a:xfrm>
          <a:noFill/>
        </p:spPr>
        <p:txBody>
          <a:bodyPr wrap="square" lIns="91440" tIns="45720" rIns="91440" bIns="45720" numCol="1" anchorCtr="0" compatLnSpc="1">
            <a:prstTxWarp prst="textNoShape">
              <a:avLst/>
            </a:prstTxWarp>
          </a:bodyPr>
          <a:lstStyle/>
          <a:p>
            <a:r>
              <a:rPr lang="uk-UA" sz="2400" b="1" cap="none" smtClean="0">
                <a:effectLst/>
                <a:latin typeface="Times New Roman" pitchFamily="18" charset="0"/>
              </a:rPr>
              <a:t>2.6. Поняття та види господарської діяльності</a:t>
            </a:r>
            <a:endParaRPr lang="ru-RU" sz="2400" b="1" cap="none" smtClean="0">
              <a:effectLst/>
              <a:latin typeface="Times New Roman" pitchFamily="18" charset="0"/>
            </a:endParaRPr>
          </a:p>
        </p:txBody>
      </p:sp>
      <p:sp>
        <p:nvSpPr>
          <p:cNvPr id="120835" name="Rectangle 3"/>
          <p:cNvSpPr>
            <a:spLocks noGrp="1"/>
          </p:cNvSpPr>
          <p:nvPr>
            <p:ph type="body" idx="4294967295"/>
          </p:nvPr>
        </p:nvSpPr>
        <p:spPr>
          <a:xfrm>
            <a:off x="539750" y="1412875"/>
            <a:ext cx="8299450" cy="4525963"/>
          </a:xfrm>
        </p:spPr>
        <p:txBody>
          <a:bodyPr/>
          <a:lstStyle/>
          <a:p>
            <a:pPr marL="92075" indent="533400" algn="just">
              <a:lnSpc>
                <a:spcPct val="80000"/>
              </a:lnSpc>
              <a:buFont typeface="Wingdings 2" pitchFamily="18" charset="2"/>
              <a:buNone/>
            </a:pPr>
            <a:r>
              <a:rPr lang="uk-UA" sz="2000" smtClean="0">
                <a:latin typeface="Times New Roman" pitchFamily="18" charset="0"/>
              </a:rPr>
              <a:t>Поняття господарської діяльності наводиться в ст. 3 Господарського Кодексу України (далі – ГК). </a:t>
            </a:r>
            <a:r>
              <a:rPr lang="uk-UA" sz="2000" i="1" smtClean="0">
                <a:latin typeface="Times New Roman" pitchFamily="18" charset="0"/>
              </a:rPr>
              <a:t>Під </a:t>
            </a:r>
            <a:r>
              <a:rPr lang="uk-UA" sz="2000" b="1" i="1" smtClean="0">
                <a:latin typeface="Times New Roman" pitchFamily="18" charset="0"/>
              </a:rPr>
              <a:t>господарською діяльністю</a:t>
            </a:r>
            <a:r>
              <a:rPr lang="uk-UA" sz="2000" i="1" smtClean="0">
                <a:latin typeface="Times New Roman" pitchFamily="18" charset="0"/>
              </a:rPr>
              <a:t> розуміють діяльність суб’єктів господарювання у сфері суспільного виробництва, спрямовану на виготовлення та реалізацію продукції, виконання робіт чи надання послуг вартісного характеру, що мають цінову визначеність.</a:t>
            </a:r>
            <a:endParaRPr lang="uk-UA" sz="2000" smtClean="0">
              <a:latin typeface="Times New Roman" pitchFamily="18" charset="0"/>
            </a:endParaRPr>
          </a:p>
          <a:p>
            <a:pPr marL="92075" indent="533400" algn="just">
              <a:lnSpc>
                <a:spcPct val="80000"/>
              </a:lnSpc>
              <a:buFont typeface="Wingdings 2" pitchFamily="18" charset="2"/>
              <a:buNone/>
            </a:pPr>
            <a:r>
              <a:rPr lang="uk-UA" sz="2000" smtClean="0">
                <a:latin typeface="Times New Roman" pitchFamily="18" charset="0"/>
              </a:rPr>
              <a:t>Класичні ознаки господарської діяльності, наголошуючи на її суспільно корисному характері, наводить авторитетний український учений В. С. Щербина: «Суспільно корисна господарська діяльність: </a:t>
            </a:r>
          </a:p>
          <a:p>
            <a:pPr marL="92075" indent="533400" algn="just">
              <a:lnSpc>
                <a:spcPct val="80000"/>
              </a:lnSpc>
            </a:pPr>
            <a:r>
              <a:rPr lang="uk-UA" sz="2000" smtClean="0">
                <a:latin typeface="Times New Roman" pitchFamily="18" charset="0"/>
              </a:rPr>
              <a:t>по-перше, полягає у виробництві продукції, виконанні робіт, наданні послуг не для власних потреб виробника, а для задоволення потреб інших осіб;</a:t>
            </a:r>
          </a:p>
          <a:p>
            <a:pPr marL="92075" indent="533400" algn="just">
              <a:lnSpc>
                <a:spcPct val="80000"/>
              </a:lnSpc>
            </a:pPr>
            <a:r>
              <a:rPr lang="uk-UA" sz="2000" smtClean="0">
                <a:latin typeface="Times New Roman" pitchFamily="18" charset="0"/>
              </a:rPr>
              <a:t>по-друге, виконується на професійних засадах;</a:t>
            </a:r>
          </a:p>
          <a:p>
            <a:pPr marL="92075" indent="533400" algn="just">
              <a:lnSpc>
                <a:spcPct val="80000"/>
              </a:lnSpc>
            </a:pPr>
            <a:r>
              <a:rPr lang="uk-UA" sz="2000" smtClean="0">
                <a:latin typeface="Times New Roman" pitchFamily="18" charset="0"/>
              </a:rPr>
              <a:t>по-третє, результати такої діяльності мають реалізовуватися за плату, тобто функціонувати як товар;</a:t>
            </a:r>
          </a:p>
          <a:p>
            <a:pPr marL="92075" indent="533400" algn="just">
              <a:lnSpc>
                <a:spcPct val="80000"/>
              </a:lnSpc>
            </a:pPr>
            <a:r>
              <a:rPr lang="uk-UA" sz="2000" smtClean="0">
                <a:latin typeface="Times New Roman" pitchFamily="18" charset="0"/>
              </a:rPr>
              <a:t>по-четверте, поєднує як приватні інтереси виробника, так і публічні інтереси (держави, суспільства, значних верств населення тощо)».</a:t>
            </a:r>
            <a:endParaRPr lang="ru-RU" sz="2000" smtClean="0">
              <a:latin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p:cNvSpPr>
          <p:nvPr>
            <p:ph type="body" idx="4294967295"/>
          </p:nvPr>
        </p:nvSpPr>
        <p:spPr/>
        <p:txBody>
          <a:bodyPr/>
          <a:lstStyle/>
          <a:p>
            <a:pPr marL="0" indent="441325" algn="just">
              <a:lnSpc>
                <a:spcPct val="80000"/>
              </a:lnSpc>
              <a:buFont typeface="Wingdings 2" pitchFamily="18" charset="2"/>
              <a:buNone/>
            </a:pPr>
            <a:r>
              <a:rPr lang="uk-UA" sz="2400" u="sng" smtClean="0">
                <a:latin typeface="Times New Roman" pitchFamily="18" charset="0"/>
              </a:rPr>
              <a:t>Виходячи зі змісту ст. 3, 42, 52 ГК загальні різновиди господарської діяльності можна сгрупувати таким способом:</a:t>
            </a:r>
            <a:endParaRPr lang="uk-UA" sz="2400" smtClean="0">
              <a:latin typeface="Times New Roman" pitchFamily="18" charset="0"/>
            </a:endParaRPr>
          </a:p>
          <a:p>
            <a:pPr marL="0" indent="441325" algn="just">
              <a:lnSpc>
                <a:spcPct val="80000"/>
              </a:lnSpc>
              <a:buFont typeface="Wingdings 2" pitchFamily="18" charset="2"/>
              <a:buNone/>
            </a:pPr>
            <a:r>
              <a:rPr lang="uk-UA" sz="2400" smtClean="0">
                <a:latin typeface="Times New Roman" pitchFamily="18" charset="0"/>
              </a:rPr>
              <a:t>1) </a:t>
            </a:r>
            <a:r>
              <a:rPr lang="uk-UA" sz="2400" b="1" i="1" smtClean="0">
                <a:latin typeface="Times New Roman" pitchFamily="18" charset="0"/>
              </a:rPr>
              <a:t>комерційна господарська діяльність</a:t>
            </a:r>
            <a:r>
              <a:rPr lang="uk-UA" sz="2400" smtClean="0">
                <a:latin typeface="Times New Roman" pitchFamily="18" charset="0"/>
              </a:rPr>
              <a:t> (підприємництво) – господарська діяльність, що здійснюється для досягнення економічних і соціальних результатів та з метою одержання прибутку;</a:t>
            </a:r>
          </a:p>
          <a:p>
            <a:pPr marL="0" indent="441325" algn="just">
              <a:lnSpc>
                <a:spcPct val="80000"/>
              </a:lnSpc>
              <a:buFont typeface="Wingdings 2" pitchFamily="18" charset="2"/>
              <a:buNone/>
            </a:pPr>
            <a:r>
              <a:rPr lang="uk-UA" sz="2400" smtClean="0">
                <a:latin typeface="Times New Roman" pitchFamily="18" charset="0"/>
              </a:rPr>
              <a:t>2) </a:t>
            </a:r>
            <a:r>
              <a:rPr lang="uk-UA" sz="2400" b="1" i="1" smtClean="0">
                <a:latin typeface="Times New Roman" pitchFamily="18" charset="0"/>
              </a:rPr>
              <a:t>некомерційна господарська діяльність </a:t>
            </a:r>
            <a:r>
              <a:rPr lang="uk-UA" sz="2400" smtClean="0">
                <a:latin typeface="Times New Roman" pitchFamily="18" charset="0"/>
              </a:rPr>
              <a:t>– господарська діяльність, що здійснюється без мети одержання прибутку;</a:t>
            </a:r>
          </a:p>
          <a:p>
            <a:pPr marL="0" indent="441325" algn="just">
              <a:lnSpc>
                <a:spcPct val="80000"/>
              </a:lnSpc>
              <a:buFont typeface="Wingdings 2" pitchFamily="18" charset="2"/>
              <a:buNone/>
            </a:pPr>
            <a:r>
              <a:rPr lang="uk-UA" sz="2400" smtClean="0">
                <a:latin typeface="Times New Roman" pitchFamily="18" charset="0"/>
              </a:rPr>
              <a:t>3) </a:t>
            </a:r>
            <a:r>
              <a:rPr lang="uk-UA" sz="2400" b="1" i="1" smtClean="0">
                <a:latin typeface="Times New Roman" pitchFamily="18" charset="0"/>
              </a:rPr>
              <a:t>господарське забезпеченням діяльності негосподарюючих суб’єктів </a:t>
            </a:r>
            <a:r>
              <a:rPr lang="uk-UA" sz="2400" smtClean="0">
                <a:latin typeface="Times New Roman" pitchFamily="18" charset="0"/>
              </a:rPr>
              <a:t>– діяльність негосподарюючих суб’єктів, спрямована на створення і підтримання необхідних матеріально-технічних умов їх функціонування, що здійснюється за участі або без участі суб’єктів господарювання.</a:t>
            </a:r>
            <a:endParaRPr lang="ru-RU" sz="2400" smtClean="0">
              <a:latin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p:cNvSpPr>
          <p:nvPr>
            <p:ph type="body" idx="4294967295"/>
          </p:nvPr>
        </p:nvSpPr>
        <p:spPr>
          <a:xfrm>
            <a:off x="457200" y="1341438"/>
            <a:ext cx="8218488" cy="4525962"/>
          </a:xfrm>
        </p:spPr>
        <p:txBody>
          <a:bodyPr/>
          <a:lstStyle/>
          <a:p>
            <a:pPr marL="0" indent="625475" algn="just">
              <a:lnSpc>
                <a:spcPct val="80000"/>
              </a:lnSpc>
              <a:buFont typeface="Wingdings 2" pitchFamily="18" charset="2"/>
              <a:buNone/>
            </a:pPr>
            <a:r>
              <a:rPr lang="uk-UA" sz="1800" i="1" u="sng" smtClean="0">
                <a:latin typeface="Times New Roman" pitchFamily="18" charset="0"/>
              </a:rPr>
              <a:t>Некомерційними господарськими організаціями (неприбутковими установами й організаціями) є:</a:t>
            </a:r>
            <a:endParaRPr lang="uk-UA" sz="1800" b="1" i="1" smtClean="0">
              <a:latin typeface="Times New Roman" pitchFamily="18" charset="0"/>
            </a:endParaRPr>
          </a:p>
          <a:p>
            <a:pPr marL="0" indent="625475" algn="just">
              <a:lnSpc>
                <a:spcPct val="80000"/>
              </a:lnSpc>
              <a:buFont typeface="Wingdings 2" pitchFamily="18" charset="2"/>
              <a:buNone/>
            </a:pPr>
            <a:r>
              <a:rPr lang="uk-UA" sz="1800" b="1" i="1" smtClean="0">
                <a:latin typeface="Times New Roman" pitchFamily="18" charset="0"/>
              </a:rPr>
              <a:t>1) Благодійні фонди та благодійні організації</a:t>
            </a:r>
            <a:r>
              <a:rPr lang="uk-UA" sz="1800" smtClean="0">
                <a:latin typeface="Times New Roman" pitchFamily="18" charset="0"/>
              </a:rPr>
              <a:t>, створені в порядку, визначеному законом для здійснення благодійної діяльності.</a:t>
            </a:r>
            <a:endParaRPr lang="uk-UA" sz="1800" b="1" i="1" smtClean="0">
              <a:latin typeface="Times New Roman" pitchFamily="18" charset="0"/>
            </a:endParaRPr>
          </a:p>
          <a:p>
            <a:pPr marL="0" indent="625475" algn="just">
              <a:lnSpc>
                <a:spcPct val="80000"/>
              </a:lnSpc>
              <a:buFont typeface="Wingdings 2" pitchFamily="18" charset="2"/>
              <a:buNone/>
            </a:pPr>
            <a:r>
              <a:rPr lang="uk-UA" sz="1800" b="1" i="1" smtClean="0">
                <a:latin typeface="Times New Roman" pitchFamily="18" charset="0"/>
              </a:rPr>
              <a:t>2) Пенсійні фонди, кредитні спілки, створені у порядку, визначеному законом.</a:t>
            </a:r>
          </a:p>
          <a:p>
            <a:pPr marL="0" indent="625475" algn="just">
              <a:lnSpc>
                <a:spcPct val="80000"/>
              </a:lnSpc>
              <a:buFont typeface="Wingdings 2" pitchFamily="18" charset="2"/>
              <a:buNone/>
            </a:pPr>
            <a:r>
              <a:rPr lang="uk-UA" sz="1800" b="1" i="1" smtClean="0">
                <a:latin typeface="Times New Roman" pitchFamily="18" charset="0"/>
              </a:rPr>
              <a:t>3) Спілки, асоціації та інші об'єднання юридичних осіб, </a:t>
            </a:r>
            <a:r>
              <a:rPr lang="uk-UA" sz="1800" smtClean="0">
                <a:latin typeface="Times New Roman" pitchFamily="18" charset="0"/>
              </a:rPr>
              <a:t>створені для представлення інтересів засновників, що утримуються дише за рахунок внесків таких засновників і не проводять основної діяльності, за винятком отримання пасивних доходів.</a:t>
            </a:r>
            <a:endParaRPr lang="uk-UA" sz="1800" b="1" i="1" smtClean="0">
              <a:latin typeface="Times New Roman" pitchFamily="18" charset="0"/>
            </a:endParaRPr>
          </a:p>
          <a:p>
            <a:pPr marL="0" indent="625475" algn="just">
              <a:lnSpc>
                <a:spcPct val="80000"/>
              </a:lnSpc>
              <a:buFont typeface="Wingdings 2" pitchFamily="18" charset="2"/>
              <a:buNone/>
            </a:pPr>
            <a:r>
              <a:rPr lang="uk-UA" sz="1800" b="1" i="1" smtClean="0">
                <a:latin typeface="Times New Roman" pitchFamily="18" charset="0"/>
              </a:rPr>
              <a:t>4) Релігійні організації,</a:t>
            </a:r>
            <a:r>
              <a:rPr lang="uk-UA" sz="1800" smtClean="0">
                <a:latin typeface="Times New Roman" pitchFamily="18" charset="0"/>
              </a:rPr>
              <a:t> зареєстровані в порядку, передбаченому законом.</a:t>
            </a:r>
            <a:endParaRPr lang="uk-UA" sz="1800" b="1" i="1" smtClean="0">
              <a:latin typeface="Times New Roman" pitchFamily="18" charset="0"/>
            </a:endParaRPr>
          </a:p>
          <a:p>
            <a:pPr marL="0" indent="625475" algn="just">
              <a:lnSpc>
                <a:spcPct val="80000"/>
              </a:lnSpc>
              <a:buFont typeface="Wingdings 2" pitchFamily="18" charset="2"/>
              <a:buNone/>
            </a:pPr>
            <a:r>
              <a:rPr lang="uk-UA" sz="1800" b="1" i="1" smtClean="0">
                <a:latin typeface="Times New Roman" pitchFamily="18" charset="0"/>
              </a:rPr>
              <a:t>5) Житлово-будівельні кооперативи, об'єднання співвласників багатоквартирних будинків, створені в порядку,</a:t>
            </a:r>
            <a:r>
              <a:rPr lang="uk-UA" sz="1800" smtClean="0">
                <a:latin typeface="Times New Roman" pitchFamily="18" charset="0"/>
              </a:rPr>
              <a:t> визначеному законом.</a:t>
            </a:r>
            <a:endParaRPr lang="uk-UA" sz="1800" b="1" i="1" smtClean="0">
              <a:latin typeface="Times New Roman" pitchFamily="18" charset="0"/>
            </a:endParaRPr>
          </a:p>
          <a:p>
            <a:pPr marL="0" indent="625475" algn="just">
              <a:lnSpc>
                <a:spcPct val="80000"/>
              </a:lnSpc>
              <a:buFont typeface="Wingdings 2" pitchFamily="18" charset="2"/>
              <a:buNone/>
            </a:pPr>
            <a:r>
              <a:rPr lang="uk-UA" sz="1800" b="1" i="1" smtClean="0">
                <a:latin typeface="Times New Roman" pitchFamily="18" charset="0"/>
              </a:rPr>
              <a:t>6) Професійні спілки, їх об'єднання та організації профспілок</a:t>
            </a:r>
            <a:r>
              <a:rPr lang="uk-UA" sz="1800" smtClean="0">
                <a:latin typeface="Times New Roman" pitchFamily="18" charset="0"/>
              </a:rPr>
              <a:t>, утворені в порядку, визначеному законом.</a:t>
            </a:r>
            <a:endParaRPr lang="ru-RU" sz="1800" smtClean="0">
              <a:latin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p:cNvSpPr>
          <p:nvPr>
            <p:ph type="body" idx="4294967295"/>
          </p:nvPr>
        </p:nvSpPr>
        <p:spPr>
          <a:xfrm>
            <a:off x="179388" y="1196975"/>
            <a:ext cx="8686800" cy="4525963"/>
          </a:xfrm>
        </p:spPr>
        <p:txBody>
          <a:bodyPr/>
          <a:lstStyle/>
          <a:p>
            <a:pPr marL="0" indent="715963" algn="just">
              <a:lnSpc>
                <a:spcPct val="80000"/>
              </a:lnSpc>
              <a:buFont typeface="Wingdings 2" pitchFamily="18" charset="2"/>
              <a:buNone/>
            </a:pPr>
            <a:r>
              <a:rPr lang="uk-UA" sz="1700" i="1" u="sng" smtClean="0">
                <a:latin typeface="Times New Roman" pitchFamily="18" charset="0"/>
              </a:rPr>
              <a:t>Виходячи з положень розд. VІ, VІІ ГК можна виокремити такі види господарської діяльності:</a:t>
            </a:r>
            <a:endParaRPr lang="uk-UA" sz="1700" b="1" i="1" smtClean="0">
              <a:latin typeface="Times New Roman" pitchFamily="18" charset="0"/>
            </a:endParaRPr>
          </a:p>
          <a:p>
            <a:pPr marL="0" indent="715963" algn="just">
              <a:lnSpc>
                <a:spcPct val="80000"/>
              </a:lnSpc>
              <a:buFont typeface="Wingdings 2" pitchFamily="18" charset="2"/>
              <a:buNone/>
            </a:pPr>
            <a:r>
              <a:rPr lang="uk-UA" sz="1700" b="1" i="1" smtClean="0">
                <a:latin typeface="Times New Roman" pitchFamily="18" charset="0"/>
              </a:rPr>
              <a:t>1. Господарсько-торговельна діяльність</a:t>
            </a:r>
            <a:r>
              <a:rPr lang="uk-UA" sz="1700" i="1" smtClean="0">
                <a:latin typeface="Times New Roman" pitchFamily="18" charset="0"/>
              </a:rPr>
              <a:t> </a:t>
            </a:r>
            <a:r>
              <a:rPr lang="uk-UA" sz="1700" smtClean="0">
                <a:latin typeface="Times New Roman" pitchFamily="18" charset="0"/>
              </a:rPr>
              <a:t>–</a:t>
            </a:r>
            <a:r>
              <a:rPr lang="uk-UA" sz="1700" i="1" smtClean="0">
                <a:latin typeface="Times New Roman" pitchFamily="18" charset="0"/>
              </a:rPr>
              <a:t> діяльність, що її здійснюють суб’єкти господарювання у сфері товарного обігу, спрямована на реалізацію продукції виробничо-технічного призначення і виробів народного споживання, а також допоміжна діяльність, яка забезпечує їх реалізацію через надання відповідних послуг.</a:t>
            </a:r>
            <a:endParaRPr lang="uk-UA" sz="1700" smtClean="0">
              <a:latin typeface="Times New Roman" pitchFamily="18" charset="0"/>
            </a:endParaRPr>
          </a:p>
          <a:p>
            <a:pPr marL="0" indent="715963" algn="just">
              <a:lnSpc>
                <a:spcPct val="80000"/>
              </a:lnSpc>
              <a:buFont typeface="Wingdings 2" pitchFamily="18" charset="2"/>
              <a:buNone/>
            </a:pPr>
            <a:r>
              <a:rPr lang="uk-UA" sz="1700" smtClean="0">
                <a:latin typeface="Times New Roman" pitchFamily="18" charset="0"/>
              </a:rPr>
              <a:t>Залежно від ринку (внутрішнього чи зовнішнього), у межах якого здійснюється товарний обіг, господарсько-торговельна діяльність виступає як </a:t>
            </a:r>
            <a:r>
              <a:rPr lang="uk-UA" sz="1700" b="1" i="1" smtClean="0">
                <a:latin typeface="Times New Roman" pitchFamily="18" charset="0"/>
              </a:rPr>
              <a:t>внутрішня або зовнішня торгівля</a:t>
            </a:r>
            <a:r>
              <a:rPr lang="uk-UA" sz="1700" smtClean="0">
                <a:latin typeface="Times New Roman" pitchFamily="18" charset="0"/>
              </a:rPr>
              <a:t>.</a:t>
            </a:r>
            <a:endParaRPr lang="uk-UA" sz="1700" b="1" i="1" smtClean="0">
              <a:latin typeface="Times New Roman" pitchFamily="18" charset="0"/>
            </a:endParaRPr>
          </a:p>
          <a:p>
            <a:pPr marL="0" indent="715963" algn="just">
              <a:lnSpc>
                <a:spcPct val="80000"/>
              </a:lnSpc>
              <a:buFont typeface="Wingdings 2" pitchFamily="18" charset="2"/>
              <a:buNone/>
            </a:pPr>
            <a:r>
              <a:rPr lang="uk-UA" sz="1700" b="1" i="1" smtClean="0">
                <a:latin typeface="Times New Roman" pitchFamily="18" charset="0"/>
              </a:rPr>
              <a:t>2. Агентська діяльність</a:t>
            </a:r>
            <a:r>
              <a:rPr lang="uk-UA" sz="1700" i="1" smtClean="0">
                <a:latin typeface="Times New Roman" pitchFamily="18" charset="0"/>
              </a:rPr>
              <a:t> </a:t>
            </a:r>
            <a:r>
              <a:rPr lang="uk-UA" sz="1700" smtClean="0">
                <a:latin typeface="Times New Roman" pitchFamily="18" charset="0"/>
              </a:rPr>
              <a:t>–</a:t>
            </a:r>
            <a:r>
              <a:rPr lang="uk-UA" sz="1700" i="1" smtClean="0">
                <a:latin typeface="Times New Roman" pitchFamily="18" charset="0"/>
              </a:rPr>
              <a:t> комерційне посередництво, що полягає в наданні комерційним агентом послуг суб’єктам господарювання під час здійснення ними господарської діяльності способом посередництва від імені, в інтересах, під контролем і за рахунок суб’єкта, якого він представляє.</a:t>
            </a:r>
            <a:r>
              <a:rPr lang="uk-UA" sz="1700" smtClean="0">
                <a:latin typeface="Times New Roman" pitchFamily="18" charset="0"/>
              </a:rPr>
              <a:t> Комерційне посередництво є підприємницькою діяльністю.</a:t>
            </a:r>
          </a:p>
          <a:p>
            <a:pPr marL="0" indent="715963" algn="just">
              <a:lnSpc>
                <a:spcPct val="80000"/>
              </a:lnSpc>
              <a:buFont typeface="Wingdings 2" pitchFamily="18" charset="2"/>
              <a:buNone/>
            </a:pPr>
            <a:r>
              <a:rPr lang="uk-UA" sz="1700" smtClean="0">
                <a:latin typeface="Times New Roman" pitchFamily="18" charset="0"/>
              </a:rPr>
              <a:t>Комерційним агентом може бути суб’єкт господарювання (громадянин або юридична особа), який за повноваженням, що ґрунтується на агентському договорі, здійснює комерційне посередництво.</a:t>
            </a:r>
          </a:p>
          <a:p>
            <a:pPr marL="0" indent="715963" algn="just">
              <a:lnSpc>
                <a:spcPct val="80000"/>
              </a:lnSpc>
              <a:buFont typeface="Wingdings 2" pitchFamily="18" charset="2"/>
              <a:buNone/>
            </a:pPr>
            <a:r>
              <a:rPr lang="uk-UA" sz="1700" smtClean="0">
                <a:latin typeface="Times New Roman" pitchFamily="18" charset="0"/>
              </a:rPr>
              <a:t>Не є комерційними агентами підприємці, що діють хоч і в чужих інтересах, але від власного імені.</a:t>
            </a:r>
            <a:endParaRPr lang="uk-UA" sz="1700" b="1" i="1" smtClean="0">
              <a:latin typeface="Times New Roman" pitchFamily="18" charset="0"/>
            </a:endParaRPr>
          </a:p>
          <a:p>
            <a:pPr marL="0" indent="715963" algn="just">
              <a:lnSpc>
                <a:spcPct val="80000"/>
              </a:lnSpc>
              <a:buFont typeface="Wingdings 2" pitchFamily="18" charset="2"/>
              <a:buNone/>
            </a:pPr>
            <a:r>
              <a:rPr lang="uk-UA" sz="1700" b="1" i="1" smtClean="0">
                <a:latin typeface="Times New Roman" pitchFamily="18" charset="0"/>
              </a:rPr>
              <a:t>3. Перевезення вантажів</a:t>
            </a:r>
            <a:r>
              <a:rPr lang="uk-UA" sz="1700" i="1" smtClean="0">
                <a:latin typeface="Times New Roman" pitchFamily="18" charset="0"/>
              </a:rPr>
              <a:t> — господарська діяльність, пов’я­зана з переміщенням продукції виробничо-технічного призначе­ння та виробів народного споживання залізницями, автомобільними дорогами, водними та повітряними шляхами, а також транс­портування продукції трубопроводами.</a:t>
            </a:r>
            <a:endParaRPr lang="uk-UA" sz="1700" smtClean="0">
              <a:latin typeface="Times New Roman" pitchFamily="18" charset="0"/>
            </a:endParaRPr>
          </a:p>
          <a:p>
            <a:pPr marL="0" indent="715963" algn="just">
              <a:lnSpc>
                <a:spcPct val="80000"/>
              </a:lnSpc>
              <a:buFont typeface="Wingdings 2" pitchFamily="18" charset="2"/>
              <a:buNone/>
            </a:pPr>
            <a:r>
              <a:rPr lang="uk-UA" sz="1700" smtClean="0">
                <a:latin typeface="Times New Roman" pitchFamily="18" charset="0"/>
              </a:rPr>
              <a:t>Допоміжним видом діяльності, пов’язаним з перевезенням ван­тажів, є транспортна експедиція.</a:t>
            </a:r>
            <a:endParaRPr lang="uk-UA" sz="1700" b="1" i="1" smtClean="0">
              <a:latin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p:cNvSpPr>
          <p:nvPr>
            <p:ph type="body" idx="4294967295"/>
          </p:nvPr>
        </p:nvSpPr>
        <p:spPr/>
        <p:txBody>
          <a:bodyPr/>
          <a:lstStyle/>
          <a:p>
            <a:pPr marL="0" indent="533400" algn="just">
              <a:lnSpc>
                <a:spcPct val="80000"/>
              </a:lnSpc>
              <a:buFont typeface="Wingdings 2" pitchFamily="18" charset="2"/>
              <a:buNone/>
            </a:pPr>
            <a:r>
              <a:rPr lang="uk-UA" sz="2000" b="1" i="1" smtClean="0">
                <a:latin typeface="Times New Roman" pitchFamily="18" charset="0"/>
              </a:rPr>
              <a:t>4. Капітальне будівництво</a:t>
            </a:r>
            <a:r>
              <a:rPr lang="uk-UA" sz="2000" i="1" smtClean="0">
                <a:latin typeface="Times New Roman" pitchFamily="18" charset="0"/>
              </a:rPr>
              <a:t> – будівництво об’єктів виробничого та іншого призначення, підготовка будівельних ділянок, роботи з обладнання будівель, роботи з завершення будівництва, прикладні та експериментальні дослідження і розробки тощо, які виконуються суб’єктами господарювання для інших суб’єктів або на їх замовлення та здійснюються на умовах підряду.</a:t>
            </a:r>
            <a:endParaRPr lang="uk-UA" sz="2000" b="1" i="1" smtClean="0">
              <a:latin typeface="Times New Roman" pitchFamily="18" charset="0"/>
            </a:endParaRPr>
          </a:p>
          <a:p>
            <a:pPr marL="0" indent="533400" algn="just">
              <a:lnSpc>
                <a:spcPct val="80000"/>
              </a:lnSpc>
              <a:buFont typeface="Wingdings 2" pitchFamily="18" charset="2"/>
              <a:buNone/>
            </a:pPr>
            <a:r>
              <a:rPr lang="uk-UA" sz="2000" b="1" i="1" smtClean="0">
                <a:latin typeface="Times New Roman" pitchFamily="18" charset="0"/>
              </a:rPr>
              <a:t>5. Інноваційна діяльність</a:t>
            </a:r>
            <a:r>
              <a:rPr lang="uk-UA" sz="2000" i="1" smtClean="0">
                <a:latin typeface="Times New Roman" pitchFamily="18" charset="0"/>
              </a:rPr>
              <a:t> — діяльність учасників господарських відносин, що здійснюється на основі реалізації інвестицій з метою виконання довгострокових науково-технічних програм з тривалими строками окупності витрат і впровадження нових науково-технічних досягнень у виробництво та інші сфери суспільного життя.</a:t>
            </a:r>
            <a:endParaRPr lang="uk-UA" sz="2000" smtClean="0">
              <a:latin typeface="Times New Roman" pitchFamily="18" charset="0"/>
            </a:endParaRPr>
          </a:p>
          <a:p>
            <a:pPr marL="0" indent="533400" algn="just">
              <a:lnSpc>
                <a:spcPct val="80000"/>
              </a:lnSpc>
              <a:buFont typeface="Wingdings 2" pitchFamily="18" charset="2"/>
              <a:buNone/>
            </a:pPr>
            <a:r>
              <a:rPr lang="uk-UA" sz="2000" smtClean="0">
                <a:latin typeface="Times New Roman" pitchFamily="18" charset="0"/>
              </a:rPr>
              <a:t>Фінансова діяльність включає грошове та інше фінансове посередництво, страхування, а також допоміжну діяльність у сфері фінансів і страхування.</a:t>
            </a:r>
            <a:endParaRPr lang="uk-UA" sz="2000" b="1" i="1" smtClean="0">
              <a:latin typeface="Times New Roman" pitchFamily="18" charset="0"/>
            </a:endParaRPr>
          </a:p>
          <a:p>
            <a:pPr marL="0" indent="533400" algn="just">
              <a:lnSpc>
                <a:spcPct val="80000"/>
              </a:lnSpc>
              <a:buFont typeface="Wingdings 2" pitchFamily="18" charset="2"/>
              <a:buNone/>
            </a:pPr>
            <a:r>
              <a:rPr lang="uk-UA" sz="2000" b="1" i="1" smtClean="0">
                <a:latin typeface="Times New Roman" pitchFamily="18" charset="0"/>
              </a:rPr>
              <a:t>6. Фінансове посередництво </a:t>
            </a:r>
            <a:r>
              <a:rPr lang="uk-UA" sz="2000" smtClean="0">
                <a:latin typeface="Times New Roman" pitchFamily="18" charset="0"/>
              </a:rPr>
              <a:t>–</a:t>
            </a:r>
            <a:r>
              <a:rPr lang="uk-UA" sz="2000" i="1" smtClean="0">
                <a:latin typeface="Times New Roman" pitchFamily="18" charset="0"/>
              </a:rPr>
              <a:t> діяльність, пов’язана з отриманням та перерозподілом фінансових коштів, крім випадків, передбачених законодавством. Фінансове посередництво здійснюють установи банків та інші фінансово-кредитні організації.</a:t>
            </a:r>
            <a:endParaRPr lang="ru-RU" sz="2000" i="1" smtClean="0">
              <a:latin typeface="Times New Roman" pitchFamily="18" charset="0"/>
            </a:endParaRPr>
          </a:p>
          <a:p>
            <a:pPr marL="0" indent="533400" algn="just">
              <a:lnSpc>
                <a:spcPct val="80000"/>
              </a:lnSpc>
              <a:buFont typeface="Wingdings 2" pitchFamily="18" charset="2"/>
              <a:buNone/>
            </a:pPr>
            <a:endParaRPr lang="ru-RU" sz="12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p:cNvSpPr>
          <p:nvPr>
            <p:ph type="body" idx="4294967295"/>
          </p:nvPr>
        </p:nvSpPr>
        <p:spPr>
          <a:xfrm>
            <a:off x="684213" y="1557338"/>
            <a:ext cx="8228012" cy="4525962"/>
          </a:xfrm>
        </p:spPr>
        <p:txBody>
          <a:bodyPr/>
          <a:lstStyle/>
          <a:p>
            <a:pPr marL="0" indent="625475" algn="just">
              <a:lnSpc>
                <a:spcPct val="80000"/>
              </a:lnSpc>
              <a:buFont typeface="Wingdings 2" pitchFamily="18" charset="2"/>
              <a:buNone/>
            </a:pPr>
            <a:r>
              <a:rPr lang="uk-UA" sz="2000" b="1" i="1" smtClean="0">
                <a:latin typeface="Times New Roman" pitchFamily="18" charset="0"/>
              </a:rPr>
              <a:t>7. Комерційна концесія</a:t>
            </a:r>
            <a:r>
              <a:rPr lang="uk-UA" sz="2000" i="1" smtClean="0">
                <a:latin typeface="Times New Roman" pitchFamily="18" charset="0"/>
              </a:rPr>
              <a:t> </a:t>
            </a:r>
            <a:r>
              <a:rPr lang="uk-UA" sz="2000" smtClean="0">
                <a:latin typeface="Times New Roman" pitchFamily="18" charset="0"/>
              </a:rPr>
              <a:t>–</a:t>
            </a:r>
            <a:r>
              <a:rPr lang="uk-UA" sz="2000" i="1" smtClean="0">
                <a:latin typeface="Times New Roman" pitchFamily="18" charset="0"/>
              </a:rPr>
              <a:t> за договором комерційної концесії одна сторона (правоволоділець) зобов’язується надати другій стороні (користувачеві) на строк або без визначення строку право використання в підприємницькій діяльності користувача комплексу прав, належних правоволодільцеві, а користувач зобов’я­зується додержувати умов використання наданих йому прав та сплатити правоволодільцеві обумовлену договором винагороду.</a:t>
            </a:r>
            <a:endParaRPr lang="uk-UA" sz="2000" smtClean="0">
              <a:latin typeface="Times New Roman" pitchFamily="18" charset="0"/>
            </a:endParaRPr>
          </a:p>
          <a:p>
            <a:pPr marL="0" indent="625475" algn="just">
              <a:lnSpc>
                <a:spcPct val="80000"/>
              </a:lnSpc>
              <a:buFont typeface="Wingdings 2" pitchFamily="18" charset="2"/>
              <a:buNone/>
            </a:pPr>
            <a:r>
              <a:rPr lang="uk-UA" sz="2000" smtClean="0">
                <a:latin typeface="Times New Roman" pitchFamily="18" charset="0"/>
              </a:rPr>
              <a:t>Договір комерційної концесії передбачає використання комплексу наданих користувачеві прав, ділової репутації і комерційного досвіду правоволодільця в повному обсязі, із зазначенням або без зазначення території використання щодо певної сфери підприємницької діяльності.</a:t>
            </a:r>
            <a:endParaRPr lang="uk-UA" sz="2000" b="1" i="1" smtClean="0">
              <a:latin typeface="Times New Roman" pitchFamily="18" charset="0"/>
            </a:endParaRPr>
          </a:p>
          <a:p>
            <a:pPr marL="0" indent="625475" algn="just">
              <a:lnSpc>
                <a:spcPct val="80000"/>
              </a:lnSpc>
              <a:buFont typeface="Wingdings 2" pitchFamily="18" charset="2"/>
              <a:buNone/>
            </a:pPr>
            <a:r>
              <a:rPr lang="uk-UA" sz="2000" b="1" i="1" smtClean="0">
                <a:latin typeface="Times New Roman" pitchFamily="18" charset="0"/>
              </a:rPr>
              <a:t>8. Зовнішньоекономічна діяльність </a:t>
            </a:r>
            <a:r>
              <a:rPr lang="uk-UA" sz="2000" i="1" smtClean="0">
                <a:latin typeface="Times New Roman" pitchFamily="18" charset="0"/>
              </a:rPr>
              <a:t>– господарська діяльність, під час здійснення якої майно та/або робоча сила перетинають митний кордон України.</a:t>
            </a:r>
            <a:endParaRPr lang="ru-RU" sz="2000" i="1" smtClean="0">
              <a:latin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p:cNvSpPr>
          <p:nvPr>
            <p:ph type="body" idx="4294967295"/>
          </p:nvPr>
        </p:nvSpPr>
        <p:spPr>
          <a:xfrm>
            <a:off x="250825" y="1196975"/>
            <a:ext cx="8686800" cy="4525963"/>
          </a:xfrm>
        </p:spPr>
        <p:txBody>
          <a:bodyPr/>
          <a:lstStyle/>
          <a:p>
            <a:pPr marL="0" indent="441325" algn="just">
              <a:lnSpc>
                <a:spcPct val="80000"/>
              </a:lnSpc>
              <a:buFont typeface="Wingdings 2" pitchFamily="18" charset="2"/>
              <a:buNone/>
            </a:pPr>
            <a:r>
              <a:rPr lang="uk-UA" sz="1800" i="1" u="sng" smtClean="0">
                <a:latin typeface="Times New Roman" pitchFamily="18" charset="0"/>
              </a:rPr>
              <a:t>Крім того, розд. VІІІ ГК установлює спеціальні режими господарювання, а саме:</a:t>
            </a:r>
            <a:endParaRPr lang="uk-UA" sz="1800" i="1" smtClean="0">
              <a:latin typeface="Times New Roman" pitchFamily="18" charset="0"/>
            </a:endParaRPr>
          </a:p>
          <a:p>
            <a:pPr marL="0" indent="441325" algn="just">
              <a:lnSpc>
                <a:spcPct val="80000"/>
              </a:lnSpc>
              <a:buFont typeface="Wingdings 2" pitchFamily="18" charset="2"/>
              <a:buNone/>
            </a:pPr>
            <a:r>
              <a:rPr lang="uk-UA" sz="1800" i="1" smtClean="0">
                <a:latin typeface="Times New Roman" pitchFamily="18" charset="0"/>
              </a:rPr>
              <a:t>1) спеціальна (вільна) економічна зона</a:t>
            </a:r>
            <a:r>
              <a:rPr lang="uk-UA" sz="1800" smtClean="0">
                <a:latin typeface="Times New Roman" pitchFamily="18" charset="0"/>
              </a:rPr>
              <a:t> — частина території України, на якій установлено спеціальний правовий режим господарської діяльності, особливий порядок застосування та дії законодавства України. На території спеціальної (вільної) економічної зони можуть запроваджуватися пільгові митні, податкові, валютно-фінансові та інші умови підприємництва вітчизняних та іноземних інвесторів;</a:t>
            </a:r>
            <a:endParaRPr lang="uk-UA" sz="1800" i="1" smtClean="0">
              <a:latin typeface="Times New Roman" pitchFamily="18" charset="0"/>
            </a:endParaRPr>
          </a:p>
          <a:p>
            <a:pPr marL="0" indent="441325" algn="just">
              <a:lnSpc>
                <a:spcPct val="80000"/>
              </a:lnSpc>
              <a:buFont typeface="Wingdings 2" pitchFamily="18" charset="2"/>
              <a:buNone/>
            </a:pPr>
            <a:r>
              <a:rPr lang="uk-UA" sz="1800" i="1" smtClean="0">
                <a:latin typeface="Times New Roman" pitchFamily="18" charset="0"/>
              </a:rPr>
              <a:t>2) концесія</a:t>
            </a:r>
            <a:r>
              <a:rPr lang="uk-UA" sz="1800" smtClean="0">
                <a:latin typeface="Times New Roman" pitchFamily="18" charset="0"/>
              </a:rPr>
              <a:t> — це надання з метою задоволення суспільних потреб уповноваженим органом державної влади чи органом місцевого самоврядування на підставі концесійного договору на платній та строковій основі вітчизняним або іноземним суб’єктам господарювання (концесіонерам) права на створення (будівництво) та/або управління (експлуатацію) об’єктом концесії за умови взяття концесіонером на себе відповідних зобов’язань, майнової відповідальності і підприємницького ризику.</a:t>
            </a:r>
          </a:p>
          <a:p>
            <a:pPr marL="0" indent="441325" algn="just">
              <a:lnSpc>
                <a:spcPct val="80000"/>
              </a:lnSpc>
              <a:buFont typeface="Wingdings 2" pitchFamily="18" charset="2"/>
              <a:buNone/>
            </a:pPr>
            <a:r>
              <a:rPr lang="uk-UA" sz="1800" smtClean="0">
                <a:latin typeface="Times New Roman" pitchFamily="18" charset="0"/>
              </a:rPr>
              <a:t>3) </a:t>
            </a:r>
            <a:r>
              <a:rPr lang="uk-UA" sz="1800" i="1" smtClean="0">
                <a:latin typeface="Times New Roman" pitchFamily="18" charset="0"/>
              </a:rPr>
              <a:t>інші види спеціальних режимів господарської діяльності</a:t>
            </a:r>
            <a:r>
              <a:rPr lang="uk-UA" sz="1800" smtClean="0">
                <a:latin typeface="Times New Roman" pitchFamily="18" charset="0"/>
              </a:rPr>
              <a:t>:</a:t>
            </a:r>
          </a:p>
          <a:p>
            <a:pPr marL="0" indent="441325" algn="just">
              <a:lnSpc>
                <a:spcPct val="80000"/>
              </a:lnSpc>
              <a:buFont typeface="Wingdings 2" pitchFamily="18" charset="2"/>
              <a:buNone/>
            </a:pPr>
            <a:r>
              <a:rPr lang="uk-UA" sz="1800" smtClean="0">
                <a:latin typeface="Times New Roman" pitchFamily="18" charset="0"/>
              </a:rPr>
              <a:t>а) виключна (морська) економічна зона України;</a:t>
            </a:r>
          </a:p>
          <a:p>
            <a:pPr marL="0" indent="441325" algn="just">
              <a:lnSpc>
                <a:spcPct val="80000"/>
              </a:lnSpc>
              <a:buFont typeface="Wingdings 2" pitchFamily="18" charset="2"/>
              <a:buNone/>
            </a:pPr>
            <a:r>
              <a:rPr lang="uk-UA" sz="1800" smtClean="0">
                <a:latin typeface="Times New Roman" pitchFamily="18" charset="0"/>
              </a:rPr>
              <a:t>б) здійснення господарської діяльності на державному кордоні України;</a:t>
            </a:r>
          </a:p>
          <a:p>
            <a:pPr marL="0" indent="441325" algn="just">
              <a:lnSpc>
                <a:spcPct val="80000"/>
              </a:lnSpc>
              <a:buFont typeface="Wingdings 2" pitchFamily="18" charset="2"/>
              <a:buNone/>
            </a:pPr>
            <a:r>
              <a:rPr lang="uk-UA" sz="1800" smtClean="0">
                <a:latin typeface="Times New Roman" pitchFamily="18" charset="0"/>
              </a:rPr>
              <a:t>в) здійснення господарської діяльності в санітарно-захисних та інших охоронних зонах, на територіях і об’єктах, що особливо охороняються;</a:t>
            </a:r>
          </a:p>
          <a:p>
            <a:pPr marL="0" indent="441325" algn="just">
              <a:lnSpc>
                <a:spcPct val="80000"/>
              </a:lnSpc>
              <a:buFont typeface="Wingdings 2" pitchFamily="18" charset="2"/>
              <a:buNone/>
            </a:pPr>
            <a:r>
              <a:rPr lang="uk-UA" sz="1800" smtClean="0">
                <a:latin typeface="Times New Roman" pitchFamily="18" charset="0"/>
              </a:rPr>
              <a:t>г) господарська діяльність у Збройних Силах України;</a:t>
            </a:r>
          </a:p>
          <a:p>
            <a:pPr marL="0" indent="441325" algn="just">
              <a:lnSpc>
                <a:spcPct val="80000"/>
              </a:lnSpc>
              <a:buFont typeface="Wingdings 2" pitchFamily="18" charset="2"/>
              <a:buNone/>
            </a:pPr>
            <a:r>
              <a:rPr lang="uk-UA" sz="1800" smtClean="0">
                <a:latin typeface="Times New Roman" pitchFamily="18" charset="0"/>
              </a:rPr>
              <a:t>д) здійснення господарської діяльності на території пріоритет­ного розвитку;</a:t>
            </a:r>
          </a:p>
          <a:p>
            <a:pPr marL="0" indent="441325" algn="just">
              <a:lnSpc>
                <a:spcPct val="80000"/>
              </a:lnSpc>
              <a:buFont typeface="Wingdings 2" pitchFamily="18" charset="2"/>
              <a:buNone/>
            </a:pPr>
            <a:r>
              <a:rPr lang="uk-UA" sz="1800" smtClean="0">
                <a:latin typeface="Times New Roman" pitchFamily="18" charset="0"/>
              </a:rPr>
              <a:t>е) здійснення господарської діяльності в умовах надзвичайного стану, надзвичайної екологічної ситуації і в умовах воєнного стану.</a:t>
            </a:r>
            <a:endParaRPr lang="ru-RU" sz="1800" smtClean="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1547813" y="5876925"/>
            <a:ext cx="5837237" cy="366713"/>
          </a:xfrm>
          <a:prstGeom prst="rect">
            <a:avLst/>
          </a:prstGeom>
          <a:noFill/>
          <a:ln w="9525">
            <a:noFill/>
            <a:miter lim="800000"/>
            <a:headEnd/>
            <a:tailEnd/>
          </a:ln>
          <a:effectLst/>
        </p:spPr>
        <p:txBody>
          <a:bodyPr wrap="none" anchor="ctr">
            <a:spAutoFit/>
          </a:bodyPr>
          <a:lstStyle/>
          <a:p>
            <a:pPr algn="just"/>
            <a:r>
              <a:rPr lang="uk-UA">
                <a:latin typeface="Times New Roman" pitchFamily="18" charset="0"/>
              </a:rPr>
              <a:t>Рис. 1 – Основні складові та сфери менеджменту</a:t>
            </a:r>
          </a:p>
        </p:txBody>
      </p:sp>
      <p:graphicFrame>
        <p:nvGraphicFramePr>
          <p:cNvPr id="18439" name="Object 7"/>
          <p:cNvGraphicFramePr>
            <a:graphicFrameLocks noChangeAspect="1"/>
          </p:cNvGraphicFramePr>
          <p:nvPr/>
        </p:nvGraphicFramePr>
        <p:xfrm>
          <a:off x="1403350" y="1082675"/>
          <a:ext cx="6553200" cy="4495800"/>
        </p:xfrm>
        <a:graphic>
          <a:graphicData uri="http://schemas.openxmlformats.org/presentationml/2006/ole">
            <p:oleObj spid="_x0000_s18439" name="Документ" r:id="rId3" imgW="6281096" imgH="4310389" progId="Word.Document.8">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p:cNvSpPr>
          <p:nvPr>
            <p:ph type="body" idx="4294967295"/>
          </p:nvPr>
        </p:nvSpPr>
        <p:spPr/>
        <p:txBody>
          <a:bodyPr/>
          <a:lstStyle/>
          <a:p>
            <a:pPr algn="ctr">
              <a:buFont typeface="Wingdings 2" pitchFamily="18" charset="2"/>
              <a:buNone/>
            </a:pPr>
            <a:endParaRPr lang="uk-UA" b="1" i="1" smtClean="0">
              <a:latin typeface="Times New Roman" pitchFamily="18" charset="0"/>
            </a:endParaRPr>
          </a:p>
          <a:p>
            <a:pPr algn="ctr">
              <a:buFont typeface="Wingdings 2" pitchFamily="18" charset="2"/>
              <a:buNone/>
            </a:pPr>
            <a:endParaRPr lang="uk-UA" b="1" i="1" smtClean="0">
              <a:latin typeface="Times New Roman" pitchFamily="18" charset="0"/>
            </a:endParaRPr>
          </a:p>
          <a:p>
            <a:pPr algn="ctr">
              <a:buFont typeface="Wingdings 2" pitchFamily="18" charset="2"/>
              <a:buNone/>
            </a:pPr>
            <a:endParaRPr lang="uk-UA" b="1" i="1" smtClean="0">
              <a:latin typeface="Times New Roman" pitchFamily="18" charset="0"/>
            </a:endParaRPr>
          </a:p>
          <a:p>
            <a:pPr algn="ctr">
              <a:buFont typeface="Wingdings 2" pitchFamily="18" charset="2"/>
              <a:buNone/>
            </a:pPr>
            <a:r>
              <a:rPr lang="uk-UA" b="1" i="1" smtClean="0">
                <a:latin typeface="Times New Roman" pitchFamily="18" charset="0"/>
              </a:rPr>
              <a:t>Дякую за увагу!</a:t>
            </a:r>
            <a:endParaRPr lang="ru-RU" b="1" i="1" smtClean="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4294967295"/>
          </p:nvPr>
        </p:nvSpPr>
        <p:spPr>
          <a:xfrm>
            <a:off x="304800" y="1268413"/>
            <a:ext cx="8370888" cy="4811712"/>
          </a:xfrm>
        </p:spPr>
        <p:txBody>
          <a:bodyPr/>
          <a:lstStyle/>
          <a:p>
            <a:pPr marL="92075" indent="441325" algn="just">
              <a:lnSpc>
                <a:spcPct val="80000"/>
              </a:lnSpc>
              <a:buFont typeface="Wingdings 2" pitchFamily="18" charset="2"/>
              <a:buNone/>
            </a:pPr>
            <a:r>
              <a:rPr lang="ru-RU" sz="1900" smtClean="0">
                <a:latin typeface="Times New Roman" pitchFamily="18" charset="0"/>
              </a:rPr>
              <a:t>Сутність менеджменту визначається формуванням і функціонуванням системи управління. </a:t>
            </a:r>
            <a:r>
              <a:rPr lang="ru-RU" sz="1900" b="1" smtClean="0">
                <a:latin typeface="Times New Roman" pitchFamily="18" charset="0"/>
              </a:rPr>
              <a:t>Менеджмент як система</a:t>
            </a:r>
            <a:r>
              <a:rPr lang="ru-RU" sz="1900" smtClean="0">
                <a:latin typeface="Times New Roman" pitchFamily="18" charset="0"/>
              </a:rPr>
              <a:t> - це сукупність взаємопов'язаних і взаємозалежних елементів: функцій, процесу, структури, механізму, суб'єкту і об'єкту.</a:t>
            </a:r>
            <a:endParaRPr lang="ru-RU" sz="1900" b="1" smtClean="0">
              <a:latin typeface="Times New Roman" pitchFamily="18" charset="0"/>
            </a:endParaRPr>
          </a:p>
          <a:p>
            <a:pPr marL="92075" indent="441325" algn="just">
              <a:lnSpc>
                <a:spcPct val="80000"/>
              </a:lnSpc>
              <a:buFont typeface="Wingdings 2" pitchFamily="18" charset="2"/>
              <a:buNone/>
            </a:pPr>
            <a:r>
              <a:rPr lang="ru-RU" sz="1900" b="1" smtClean="0">
                <a:latin typeface="Times New Roman" pitchFamily="18" charset="0"/>
              </a:rPr>
              <a:t>Функції управління</a:t>
            </a:r>
            <a:r>
              <a:rPr lang="ru-RU" sz="1900" smtClean="0">
                <a:latin typeface="Times New Roman" pitchFamily="18" charset="0"/>
              </a:rPr>
              <a:t> - види діяльності менеджерів в процесі управління. Як основні виокремлюють: планування, організацію, мотивацію, контроль.</a:t>
            </a:r>
            <a:endParaRPr lang="ru-RU" sz="1900" b="1" smtClean="0">
              <a:latin typeface="Times New Roman" pitchFamily="18" charset="0"/>
            </a:endParaRPr>
          </a:p>
          <a:p>
            <a:pPr marL="92075" indent="441325" algn="just">
              <a:lnSpc>
                <a:spcPct val="80000"/>
              </a:lnSpc>
              <a:buFont typeface="Wingdings 2" pitchFamily="18" charset="2"/>
              <a:buNone/>
            </a:pPr>
            <a:r>
              <a:rPr lang="ru-RU" sz="1900" b="1" smtClean="0">
                <a:latin typeface="Times New Roman" pitchFamily="18" charset="0"/>
              </a:rPr>
              <a:t>Процес управління</a:t>
            </a:r>
            <a:r>
              <a:rPr lang="ru-RU" sz="1900" smtClean="0">
                <a:latin typeface="Times New Roman" pitchFamily="18" charset="0"/>
              </a:rPr>
              <a:t> - об'єднання функцій і структури через певний механізм.</a:t>
            </a:r>
            <a:endParaRPr lang="ru-RU" sz="1900" b="1" smtClean="0">
              <a:latin typeface="Times New Roman" pitchFamily="18" charset="0"/>
            </a:endParaRPr>
          </a:p>
          <a:p>
            <a:pPr marL="92075" indent="441325" algn="just">
              <a:lnSpc>
                <a:spcPct val="80000"/>
              </a:lnSpc>
              <a:buFont typeface="Wingdings 2" pitchFamily="18" charset="2"/>
              <a:buNone/>
            </a:pPr>
            <a:r>
              <a:rPr lang="ru-RU" sz="1900" b="1" smtClean="0">
                <a:latin typeface="Times New Roman" pitchFamily="18" charset="0"/>
              </a:rPr>
              <a:t>Структура управління</a:t>
            </a:r>
            <a:r>
              <a:rPr lang="ru-RU" sz="1900" smtClean="0">
                <a:latin typeface="Times New Roman" pitchFamily="18" charset="0"/>
              </a:rPr>
              <a:t> - це склад і підпорядкованість різних елементів, ланок і рівнів управління.</a:t>
            </a:r>
            <a:endParaRPr lang="ru-RU" sz="1900" b="1" smtClean="0">
              <a:latin typeface="Times New Roman" pitchFamily="18" charset="0"/>
            </a:endParaRPr>
          </a:p>
          <a:p>
            <a:pPr marL="92075" indent="441325" algn="just">
              <a:lnSpc>
                <a:spcPct val="80000"/>
              </a:lnSpc>
              <a:buFont typeface="Wingdings 2" pitchFamily="18" charset="2"/>
              <a:buNone/>
            </a:pPr>
            <a:r>
              <a:rPr lang="ru-RU" sz="1900" b="1" smtClean="0">
                <a:latin typeface="Times New Roman" pitchFamily="18" charset="0"/>
              </a:rPr>
              <a:t>Механізм управління</a:t>
            </a:r>
            <a:r>
              <a:rPr lang="ru-RU" sz="1900" smtClean="0">
                <a:latin typeface="Times New Roman" pitchFamily="18" charset="0"/>
              </a:rPr>
              <a:t> - це сукупність функцій, важелів, методів, інструментів та стимулів управління, що забезпечують взаємозв'язок його підсистем.</a:t>
            </a:r>
            <a:endParaRPr lang="ru-RU" sz="1900" b="1" smtClean="0">
              <a:latin typeface="Times New Roman" pitchFamily="18" charset="0"/>
            </a:endParaRPr>
          </a:p>
          <a:p>
            <a:pPr marL="92075" indent="441325" algn="just">
              <a:lnSpc>
                <a:spcPct val="80000"/>
              </a:lnSpc>
              <a:buFont typeface="Wingdings 2" pitchFamily="18" charset="2"/>
              <a:buNone/>
            </a:pPr>
            <a:r>
              <a:rPr lang="ru-RU" sz="1900" b="1" smtClean="0">
                <a:latin typeface="Times New Roman" pitchFamily="18" charset="0"/>
              </a:rPr>
              <a:t>Об 'єкт управління (управляєма підсистема)</a:t>
            </a:r>
            <a:r>
              <a:rPr lang="ru-RU" sz="1900" smtClean="0">
                <a:latin typeface="Times New Roman" pitchFamily="18" charset="0"/>
              </a:rPr>
              <a:t> - сукупність соціальних, економічних та технічних ресурсів підприємства - те, на що </a:t>
            </a:r>
            <a:r>
              <a:rPr lang="uk-UA" sz="1900" smtClean="0">
                <a:latin typeface="Times New Roman" pitchFamily="18" charset="0"/>
              </a:rPr>
              <a:t>спрямова</a:t>
            </a:r>
            <a:r>
              <a:rPr lang="ru-RU" sz="1900" smtClean="0">
                <a:latin typeface="Times New Roman" pitchFamily="18" charset="0"/>
              </a:rPr>
              <a:t>не управління.</a:t>
            </a:r>
            <a:endParaRPr lang="ru-RU" sz="1900" b="1" smtClean="0">
              <a:latin typeface="Times New Roman" pitchFamily="18" charset="0"/>
            </a:endParaRPr>
          </a:p>
          <a:p>
            <a:pPr marL="92075" indent="441325" algn="just">
              <a:lnSpc>
                <a:spcPct val="80000"/>
              </a:lnSpc>
              <a:buFont typeface="Wingdings 2" pitchFamily="18" charset="2"/>
              <a:buNone/>
            </a:pPr>
            <a:r>
              <a:rPr lang="ru-RU" sz="1900" b="1" smtClean="0">
                <a:latin typeface="Times New Roman" pitchFamily="18" charset="0"/>
              </a:rPr>
              <a:t>Суб'єкт управління (управляюча підсистема)</a:t>
            </a:r>
            <a:r>
              <a:rPr lang="ru-RU" sz="1900" smtClean="0">
                <a:latin typeface="Times New Roman" pitchFamily="18" charset="0"/>
              </a:rPr>
              <a:t> - особа або група осіб, які встановлюють цілі перед об'єктом управління і контролюють їх досягнення - той або ті, хто здійснює управління.</a:t>
            </a:r>
            <a:endParaRPr lang="uk-UA" sz="1900" smtClean="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4294967295"/>
          </p:nvPr>
        </p:nvSpPr>
        <p:spPr/>
        <p:txBody>
          <a:bodyPr/>
          <a:lstStyle/>
          <a:p>
            <a:pPr marL="0" indent="533400" algn="just">
              <a:buFont typeface="Wingdings 2" pitchFamily="18" charset="2"/>
              <a:buNone/>
            </a:pPr>
            <a:r>
              <a:rPr lang="ru-RU" sz="1800" b="1" i="1" smtClean="0">
                <a:latin typeface="Times New Roman" pitchFamily="18" charset="0"/>
              </a:rPr>
              <a:t>Функції менеджменту</a:t>
            </a:r>
            <a:r>
              <a:rPr lang="uk-UA" sz="1800" i="1" smtClean="0">
                <a:latin typeface="Times New Roman" pitchFamily="18" charset="0"/>
              </a:rPr>
              <a:t> </a:t>
            </a:r>
            <a:r>
              <a:rPr lang="ru-RU" sz="1800" i="1" smtClean="0">
                <a:latin typeface="Times New Roman" pitchFamily="18" charset="0"/>
              </a:rPr>
              <a:t>- це певний вид робіт по управлінню підприємством.</a:t>
            </a:r>
            <a:endParaRPr lang="ru-RU" sz="1800" smtClean="0">
              <a:latin typeface="Times New Roman" pitchFamily="18" charset="0"/>
            </a:endParaRPr>
          </a:p>
          <a:p>
            <a:pPr marL="0" indent="533400" algn="just">
              <a:buFont typeface="Wingdings 2" pitchFamily="18" charset="2"/>
              <a:buNone/>
            </a:pPr>
            <a:r>
              <a:rPr lang="ru-RU" sz="1800" smtClean="0">
                <a:latin typeface="Times New Roman" pitchFamily="18" charset="0"/>
              </a:rPr>
              <a:t>Вперше функції управління були виокремленні А. Файолем у 1916 р., до них віднесено передбачення, організація, керівництво, координація, контроль. На сьогоднішній день цей перелік має дещо інший вигляд (табл. 1).</a:t>
            </a:r>
          </a:p>
          <a:p>
            <a:pPr marL="0" indent="533400" algn="just">
              <a:buFont typeface="Wingdings 2" pitchFamily="18" charset="2"/>
              <a:buNone/>
            </a:pPr>
            <a:endParaRPr lang="ru-RU" sz="1000" smtClean="0">
              <a:latin typeface="Times New Roman" pitchFamily="18" charset="0"/>
            </a:endParaRPr>
          </a:p>
          <a:p>
            <a:pPr marL="0" indent="533400" algn="just">
              <a:buFont typeface="Wingdings 2" pitchFamily="18" charset="2"/>
              <a:buNone/>
            </a:pPr>
            <a:r>
              <a:rPr lang="ru-RU" sz="1800" b="1" smtClean="0">
                <a:latin typeface="Times New Roman" pitchFamily="18" charset="0"/>
              </a:rPr>
              <a:t>Таблиця 1 – </a:t>
            </a:r>
            <a:r>
              <a:rPr lang="uk-UA" sz="1800" b="1" smtClean="0">
                <a:latin typeface="Times New Roman" pitchFamily="18" charset="0"/>
              </a:rPr>
              <a:t>Ф</a:t>
            </a:r>
            <a:r>
              <a:rPr lang="ru-RU" sz="1800" b="1" smtClean="0">
                <a:latin typeface="Times New Roman" pitchFamily="18" charset="0"/>
              </a:rPr>
              <a:t>ункції управління</a:t>
            </a:r>
          </a:p>
          <a:p>
            <a:pPr marL="0" indent="533400" algn="just">
              <a:buFont typeface="Wingdings 2" pitchFamily="18" charset="2"/>
              <a:buNone/>
            </a:pPr>
            <a:endParaRPr lang="uk-UA" sz="1800" b="1" smtClean="0">
              <a:latin typeface="Times New Roman" pitchFamily="18" charset="0"/>
            </a:endParaRPr>
          </a:p>
          <a:p>
            <a:pPr marL="0" indent="533400" algn="just">
              <a:buFont typeface="Wingdings 2" pitchFamily="18" charset="2"/>
              <a:buNone/>
            </a:pPr>
            <a:endParaRPr lang="ru-RU" sz="1800" smtClean="0">
              <a:latin typeface="Times New Roman" pitchFamily="18" charset="0"/>
            </a:endParaRPr>
          </a:p>
        </p:txBody>
      </p:sp>
      <p:graphicFrame>
        <p:nvGraphicFramePr>
          <p:cNvPr id="20483" name="Object 3"/>
          <p:cNvGraphicFramePr>
            <a:graphicFrameLocks noChangeAspect="1"/>
          </p:cNvGraphicFramePr>
          <p:nvPr/>
        </p:nvGraphicFramePr>
        <p:xfrm>
          <a:off x="827088" y="3357563"/>
          <a:ext cx="8064500" cy="2808287"/>
        </p:xfrm>
        <a:graphic>
          <a:graphicData uri="http://schemas.openxmlformats.org/presentationml/2006/ole">
            <p:oleObj spid="_x0000_s20483" name="Документ" r:id="rId3" imgW="6280121" imgH="2363587" progId="Word.Documen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indent="625475" algn="just">
              <a:buFont typeface="Wingdings 2" pitchFamily="18" charset="2"/>
              <a:buNone/>
            </a:pPr>
            <a:r>
              <a:rPr lang="uk-UA" sz="2000" b="1" i="1" smtClean="0">
                <a:latin typeface="Times New Roman" pitchFamily="18" charset="0"/>
              </a:rPr>
              <a:t>Процес менеджменту підприємства</a:t>
            </a:r>
            <a:r>
              <a:rPr lang="uk-UA" sz="2000" i="1" smtClean="0">
                <a:latin typeface="Times New Roman" pitchFamily="18" charset="0"/>
              </a:rPr>
              <a:t> - послідовне і взаємопов'язане здійснення функцій менеджменту.</a:t>
            </a:r>
            <a:r>
              <a:rPr lang="uk-UA" sz="2000" smtClean="0">
                <a:latin typeface="Times New Roman" pitchFamily="18" charset="0"/>
              </a:rPr>
              <a:t> Процес управління повинен мати чітко визначений зміст, певну структуру і технологію:</a:t>
            </a:r>
          </a:p>
          <a:p>
            <a:pPr marL="0" indent="625475" algn="just">
              <a:buFont typeface="Wingdings 2" pitchFamily="18" charset="2"/>
              <a:buNone/>
            </a:pPr>
            <a:r>
              <a:rPr lang="uk-UA" sz="2000" smtClean="0">
                <a:latin typeface="Times New Roman" pitchFamily="18" charset="0"/>
              </a:rPr>
              <a:t>– </a:t>
            </a:r>
            <a:r>
              <a:rPr lang="uk-UA" sz="2000" b="1" i="1" smtClean="0">
                <a:latin typeface="Times New Roman" pitchFamily="18" charset="0"/>
              </a:rPr>
              <a:t>зміст процесу управління</a:t>
            </a:r>
            <a:r>
              <a:rPr lang="uk-UA" sz="2000" smtClean="0">
                <a:latin typeface="Times New Roman" pitchFamily="18" charset="0"/>
              </a:rPr>
              <a:t> відповідає на запитання, які дії та функції здійснюються в його межах;</a:t>
            </a:r>
            <a:endParaRPr lang="uk-UA" sz="2000" b="1" i="1" smtClean="0">
              <a:latin typeface="Times New Roman" pitchFamily="18" charset="0"/>
            </a:endParaRPr>
          </a:p>
          <a:p>
            <a:pPr marL="0" indent="625475" algn="just">
              <a:buFont typeface="Wingdings 2" pitchFamily="18" charset="2"/>
              <a:buNone/>
            </a:pPr>
            <a:r>
              <a:rPr lang="uk-UA" sz="2000" b="1" i="1" smtClean="0">
                <a:latin typeface="Times New Roman" pitchFamily="18" charset="0"/>
              </a:rPr>
              <a:t>– структура процессу</a:t>
            </a:r>
            <a:r>
              <a:rPr lang="uk-UA" sz="2000" smtClean="0">
                <a:latin typeface="Times New Roman" pitchFamily="18" charset="0"/>
              </a:rPr>
              <a:t> </a:t>
            </a:r>
            <a:r>
              <a:rPr lang="uk-UA" sz="2000" b="1" i="1" smtClean="0">
                <a:latin typeface="Times New Roman" pitchFamily="18" charset="0"/>
              </a:rPr>
              <a:t>управління</a:t>
            </a:r>
            <a:r>
              <a:rPr lang="uk-UA" sz="2000" smtClean="0">
                <a:latin typeface="Times New Roman" pitchFamily="18" charset="0"/>
              </a:rPr>
              <a:t> відповідає на запитання як або яким чином формально пов'язані між собою дії та функції, які складають цей процес;</a:t>
            </a:r>
            <a:endParaRPr lang="uk-UA" sz="2000" b="1" i="1" smtClean="0">
              <a:latin typeface="Times New Roman" pitchFamily="18" charset="0"/>
            </a:endParaRPr>
          </a:p>
          <a:p>
            <a:pPr marL="0" indent="625475" algn="just">
              <a:buFont typeface="Wingdings 2" pitchFamily="18" charset="2"/>
              <a:buNone/>
            </a:pPr>
            <a:r>
              <a:rPr lang="uk-UA" sz="2000" b="1" i="1" smtClean="0">
                <a:latin typeface="Times New Roman" pitchFamily="18" charset="0"/>
              </a:rPr>
              <a:t>– технологія процесу управління</a:t>
            </a:r>
            <a:r>
              <a:rPr lang="uk-UA" sz="2000" smtClean="0">
                <a:latin typeface="Times New Roman" pitchFamily="18" charset="0"/>
              </a:rPr>
              <a:t> відповідає на запитання, якою є логічна послідовність дій в межах функції та функцій в межах процесу, що і за чим повинно слідувати.</a:t>
            </a:r>
            <a:endParaRPr lang="ru-RU" sz="2000" smtClean="0">
              <a:latin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221</TotalTime>
  <Words>4305</Words>
  <Application>Microsoft Office PowerPoint</Application>
  <PresentationFormat>Экран (4:3)</PresentationFormat>
  <Paragraphs>415</Paragraphs>
  <Slides>60</Slides>
  <Notes>0</Notes>
  <HiddenSlides>0</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9</vt:i4>
      </vt:variant>
      <vt:variant>
        <vt:lpstr>Внедренные серверы OLE</vt:lpstr>
      </vt:variant>
      <vt:variant>
        <vt:i4>1</vt:i4>
      </vt:variant>
      <vt:variant>
        <vt:lpstr>Заголовки слайдов</vt:lpstr>
      </vt:variant>
      <vt:variant>
        <vt:i4>60</vt:i4>
      </vt:variant>
    </vt:vector>
  </HeadingPairs>
  <TitlesOfParts>
    <vt:vector size="76" baseType="lpstr">
      <vt:lpstr>Arial</vt:lpstr>
      <vt:lpstr>Franklin Gothic Medium</vt:lpstr>
      <vt:lpstr>Franklin Gothic Book</vt:lpstr>
      <vt:lpstr>Wingdings 2</vt:lpstr>
      <vt:lpstr>Calibri</vt:lpstr>
      <vt:lpstr>Times New Roman</vt:lpstr>
      <vt:lpstr>Трек</vt:lpstr>
      <vt:lpstr>Трек</vt:lpstr>
      <vt:lpstr>Трек</vt:lpstr>
      <vt:lpstr>Трек</vt:lpstr>
      <vt:lpstr>Трек</vt:lpstr>
      <vt:lpstr>Трек</vt:lpstr>
      <vt:lpstr>Трек</vt:lpstr>
      <vt:lpstr>Трек</vt:lpstr>
      <vt:lpstr>Трек</vt:lpstr>
      <vt:lpstr>Документ Microsoft Word</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1.2. Організація як об'єкт управління</vt:lpstr>
      <vt:lpstr>Слайд 14</vt:lpstr>
      <vt:lpstr>Слайд 15</vt:lpstr>
      <vt:lpstr>Слайд 16</vt:lpstr>
      <vt:lpstr>Слайд 17</vt:lpstr>
      <vt:lpstr>2.3. Використання системного підходу до управління організацією</vt:lpstr>
      <vt:lpstr>Слайд 19</vt:lpstr>
      <vt:lpstr>Слайд 20</vt:lpstr>
      <vt:lpstr>Слайд 21</vt:lpstr>
      <vt:lpstr>Слайд 22</vt:lpstr>
      <vt:lpstr>1.4. Зовнішнє та внутрішнє середовище організації (з позиції системного підходу)</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2.5. Характеристика основних підсистем менеджменту організації</vt:lpstr>
      <vt:lpstr>Слайд 36</vt:lpstr>
      <vt:lpstr>Слайд 37</vt:lpstr>
      <vt:lpstr>Таблиця 2 – Основні характеристики та напрями оцінювання управлінської підсистеми системи менеджменту організації </vt:lpstr>
      <vt:lpstr>Продовження таблиці 2</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2.6. Поняття та види господарської діяльності</vt:lpstr>
      <vt:lpstr>Слайд 54</vt:lpstr>
      <vt:lpstr>Слайд 55</vt:lpstr>
      <vt:lpstr>Слайд 56</vt:lpstr>
      <vt:lpstr>Слайд 57</vt:lpstr>
      <vt:lpstr>Слайд 58</vt:lpstr>
      <vt:lpstr>Слайд 59</vt:lpstr>
      <vt:lpstr>Слайд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Andrey</dc:creator>
  <cp:lastModifiedBy>user</cp:lastModifiedBy>
  <cp:revision>90</cp:revision>
  <dcterms:created xsi:type="dcterms:W3CDTF">2018-09-04T07:26:57Z</dcterms:created>
  <dcterms:modified xsi:type="dcterms:W3CDTF">2018-09-09T16:11:02Z</dcterms:modified>
</cp:coreProperties>
</file>