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71" r:id="rId1"/>
  </p:sldMasterIdLst>
  <p:sldIdLst>
    <p:sldId id="286" r:id="rId2"/>
    <p:sldId id="287" r:id="rId3"/>
    <p:sldId id="284" r:id="rId4"/>
    <p:sldId id="293" r:id="rId5"/>
    <p:sldId id="294" r:id="rId6"/>
    <p:sldId id="305" r:id="rId7"/>
    <p:sldId id="295" r:id="rId8"/>
    <p:sldId id="304" r:id="rId9"/>
    <p:sldId id="296" r:id="rId10"/>
    <p:sldId id="297" r:id="rId11"/>
    <p:sldId id="298" r:id="rId12"/>
    <p:sldId id="303" r:id="rId13"/>
    <p:sldId id="306" r:id="rId14"/>
    <p:sldId id="307" r:id="rId15"/>
    <p:sldId id="308" r:id="rId16"/>
    <p:sldId id="288" r:id="rId17"/>
    <p:sldId id="289" r:id="rId18"/>
    <p:sldId id="299" r:id="rId19"/>
    <p:sldId id="300" r:id="rId20"/>
    <p:sldId id="302" r:id="rId21"/>
    <p:sldId id="301" r:id="rId22"/>
  </p:sldIdLst>
  <p:sldSz cx="10083800" cy="7562850"/>
  <p:notesSz cx="53340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0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410" y="72"/>
      </p:cViewPr>
      <p:guideLst>
        <p:guide orient="horz" pos="2880"/>
        <p:guide pos="40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336" y="-9338"/>
            <a:ext cx="10112256" cy="7581526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6796" y="2651670"/>
            <a:ext cx="6425576" cy="1815505"/>
          </a:xfrm>
        </p:spPr>
        <p:txBody>
          <a:bodyPr anchor="b">
            <a:noAutofit/>
          </a:bodyPr>
          <a:lstStyle>
            <a:lvl1pPr algn="r">
              <a:defRPr sz="5955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6796" y="4467170"/>
            <a:ext cx="6425576" cy="120963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09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55" y="672254"/>
            <a:ext cx="7000119" cy="3753414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255" y="4929858"/>
            <a:ext cx="7000119" cy="173242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188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37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563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75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93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12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313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5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4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28" y="672254"/>
            <a:ext cx="6696267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14243" y="4005511"/>
            <a:ext cx="5976839" cy="42015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188" indent="0">
              <a:buFontTx/>
              <a:buNone/>
              <a:defRPr/>
            </a:lvl2pPr>
            <a:lvl3pPr marL="1008375" indent="0">
              <a:buFontTx/>
              <a:buNone/>
              <a:defRPr/>
            </a:lvl3pPr>
            <a:lvl4pPr marL="1512563" indent="0">
              <a:buFontTx/>
              <a:buNone/>
              <a:defRPr/>
            </a:lvl4pPr>
            <a:lvl5pPr marL="20167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255" y="4929858"/>
            <a:ext cx="7000119" cy="173242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188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37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563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75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93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12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313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5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32325" y="871611"/>
            <a:ext cx="504321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41215" y="3183231"/>
            <a:ext cx="504321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1844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55" y="2130553"/>
            <a:ext cx="7000119" cy="2862216"/>
          </a:xfrm>
        </p:spPr>
        <p:txBody>
          <a:bodyPr anchor="b">
            <a:normAutofit/>
          </a:bodyPr>
          <a:lstStyle>
            <a:lvl1pPr algn="l">
              <a:defRPr sz="485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255" y="4992772"/>
            <a:ext cx="7000119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188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37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563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75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93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12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313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5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50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28" y="672254"/>
            <a:ext cx="6696267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2251" y="4425671"/>
            <a:ext cx="7000120" cy="56710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188" indent="0">
              <a:buFontTx/>
              <a:buNone/>
              <a:defRPr/>
            </a:lvl2pPr>
            <a:lvl3pPr marL="1008375" indent="0">
              <a:buFontTx/>
              <a:buNone/>
              <a:defRPr/>
            </a:lvl3pPr>
            <a:lvl4pPr marL="1512563" indent="0">
              <a:buFontTx/>
              <a:buNone/>
              <a:defRPr/>
            </a:lvl4pPr>
            <a:lvl5pPr marL="20167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255" y="4992772"/>
            <a:ext cx="7000119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188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37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563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75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93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12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313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5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32325" y="871611"/>
            <a:ext cx="504321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41215" y="3183231"/>
            <a:ext cx="504321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5005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46" y="672254"/>
            <a:ext cx="6993227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2251" y="4425671"/>
            <a:ext cx="7000120" cy="56710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accent1"/>
                </a:solidFill>
              </a:defRPr>
            </a:lvl1pPr>
            <a:lvl2pPr marL="504188" indent="0">
              <a:buFontTx/>
              <a:buNone/>
              <a:defRPr/>
            </a:lvl2pPr>
            <a:lvl3pPr marL="1008375" indent="0">
              <a:buFontTx/>
              <a:buNone/>
              <a:defRPr/>
            </a:lvl3pPr>
            <a:lvl4pPr marL="1512563" indent="0">
              <a:buFontTx/>
              <a:buNone/>
              <a:defRPr/>
            </a:lvl4pPr>
            <a:lvl5pPr marL="20167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255" y="4992772"/>
            <a:ext cx="7000119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188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37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563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75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93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12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313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5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763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00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647" y="672257"/>
            <a:ext cx="1079412" cy="579118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2255" y="672257"/>
            <a:ext cx="5728959" cy="579118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34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603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3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55" y="2978459"/>
            <a:ext cx="7000119" cy="2014313"/>
          </a:xfrm>
        </p:spPr>
        <p:txBody>
          <a:bodyPr anchor="b"/>
          <a:lstStyle>
            <a:lvl1pPr algn="l">
              <a:defRPr sz="441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255" y="4992769"/>
            <a:ext cx="7000119" cy="948830"/>
          </a:xfrm>
        </p:spPr>
        <p:txBody>
          <a:bodyPr anchor="t"/>
          <a:lstStyle>
            <a:lvl1pPr marL="0" indent="0" algn="l">
              <a:buNone/>
              <a:defRPr sz="220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188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37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563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75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93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12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313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5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50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55" y="672256"/>
            <a:ext cx="7000119" cy="14565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254" y="2382652"/>
            <a:ext cx="3405499" cy="4279629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764"/>
            </a:lvl2pPr>
            <a:lvl3pPr>
              <a:defRPr sz="1544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6874" y="2382651"/>
            <a:ext cx="3405499" cy="4279630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764"/>
            </a:lvl2pPr>
            <a:lvl3pPr>
              <a:defRPr sz="1544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1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54" y="672256"/>
            <a:ext cx="7000117" cy="145654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253" y="2383087"/>
            <a:ext cx="3408324" cy="635489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188" indent="0">
              <a:buNone/>
              <a:defRPr sz="2206" b="1"/>
            </a:lvl2pPr>
            <a:lvl3pPr marL="1008375" indent="0">
              <a:buNone/>
              <a:defRPr sz="1985" b="1"/>
            </a:lvl3pPr>
            <a:lvl4pPr marL="1512563" indent="0">
              <a:buNone/>
              <a:defRPr sz="1764" b="1"/>
            </a:lvl4pPr>
            <a:lvl5pPr marL="2016751" indent="0">
              <a:buNone/>
              <a:defRPr sz="1764" b="1"/>
            </a:lvl5pPr>
            <a:lvl6pPr marL="2520938" indent="0">
              <a:buNone/>
              <a:defRPr sz="1764" b="1"/>
            </a:lvl6pPr>
            <a:lvl7pPr marL="3025125" indent="0">
              <a:buNone/>
              <a:defRPr sz="1764" b="1"/>
            </a:lvl7pPr>
            <a:lvl8pPr marL="3529313" indent="0">
              <a:buNone/>
              <a:defRPr sz="1764" b="1"/>
            </a:lvl8pPr>
            <a:lvl9pPr marL="4033500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253" y="3018577"/>
            <a:ext cx="3408324" cy="364370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4046" y="2383087"/>
            <a:ext cx="3408324" cy="635489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188" indent="0">
              <a:buNone/>
              <a:defRPr sz="2206" b="1"/>
            </a:lvl2pPr>
            <a:lvl3pPr marL="1008375" indent="0">
              <a:buNone/>
              <a:defRPr sz="1985" b="1"/>
            </a:lvl3pPr>
            <a:lvl4pPr marL="1512563" indent="0">
              <a:buNone/>
              <a:defRPr sz="1764" b="1"/>
            </a:lvl4pPr>
            <a:lvl5pPr marL="2016751" indent="0">
              <a:buNone/>
              <a:defRPr sz="1764" b="1"/>
            </a:lvl5pPr>
            <a:lvl6pPr marL="2520938" indent="0">
              <a:buNone/>
              <a:defRPr sz="1764" b="1"/>
            </a:lvl6pPr>
            <a:lvl7pPr marL="3025125" indent="0">
              <a:buNone/>
              <a:defRPr sz="1764" b="1"/>
            </a:lvl7pPr>
            <a:lvl8pPr marL="3529313" indent="0">
              <a:buNone/>
              <a:defRPr sz="1764" b="1"/>
            </a:lvl8pPr>
            <a:lvl9pPr marL="4033500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4046" y="3018577"/>
            <a:ext cx="3408324" cy="364370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57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54" y="672256"/>
            <a:ext cx="7000119" cy="14565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7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17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54" y="1652628"/>
            <a:ext cx="3076951" cy="1409864"/>
          </a:xfrm>
        </p:spPr>
        <p:txBody>
          <a:bodyPr anchor="b">
            <a:normAutofit/>
          </a:bodyPr>
          <a:lstStyle>
            <a:lvl1pPr>
              <a:defRPr sz="220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8323" y="567849"/>
            <a:ext cx="3734047" cy="609443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254" y="3062493"/>
            <a:ext cx="3076951" cy="2850073"/>
          </a:xfrm>
        </p:spPr>
        <p:txBody>
          <a:bodyPr>
            <a:normAutofit/>
          </a:bodyPr>
          <a:lstStyle>
            <a:lvl1pPr marL="0" indent="0">
              <a:buNone/>
              <a:defRPr sz="1544"/>
            </a:lvl1pPr>
            <a:lvl2pPr marL="378140" indent="0">
              <a:buNone/>
              <a:defRPr sz="1158"/>
            </a:lvl2pPr>
            <a:lvl3pPr marL="756281" indent="0">
              <a:buNone/>
              <a:defRPr sz="993"/>
            </a:lvl3pPr>
            <a:lvl4pPr marL="1134422" indent="0">
              <a:buNone/>
              <a:defRPr sz="827"/>
            </a:lvl4pPr>
            <a:lvl5pPr marL="1512563" indent="0">
              <a:buNone/>
              <a:defRPr sz="827"/>
            </a:lvl5pPr>
            <a:lvl6pPr marL="1890704" indent="0">
              <a:buNone/>
              <a:defRPr sz="827"/>
            </a:lvl6pPr>
            <a:lvl7pPr marL="2268845" indent="0">
              <a:buNone/>
              <a:defRPr sz="827"/>
            </a:lvl7pPr>
            <a:lvl8pPr marL="2646985" indent="0">
              <a:buNone/>
              <a:defRPr sz="827"/>
            </a:lvl8pPr>
            <a:lvl9pPr marL="3025125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21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54" y="5293996"/>
            <a:ext cx="7000119" cy="624986"/>
          </a:xfrm>
        </p:spPr>
        <p:txBody>
          <a:bodyPr anchor="b">
            <a:normAutofit/>
          </a:bodyPr>
          <a:lstStyle>
            <a:lvl1pPr algn="l">
              <a:defRPr sz="2647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2254" y="672255"/>
            <a:ext cx="7000119" cy="424097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188" indent="0">
              <a:buNone/>
              <a:defRPr sz="1764"/>
            </a:lvl2pPr>
            <a:lvl3pPr marL="1008375" indent="0">
              <a:buNone/>
              <a:defRPr sz="1764"/>
            </a:lvl3pPr>
            <a:lvl4pPr marL="1512563" indent="0">
              <a:buNone/>
              <a:defRPr sz="1764"/>
            </a:lvl4pPr>
            <a:lvl5pPr marL="2016751" indent="0">
              <a:buNone/>
              <a:defRPr sz="1764"/>
            </a:lvl5pPr>
            <a:lvl6pPr marL="2520938" indent="0">
              <a:buNone/>
              <a:defRPr sz="1764"/>
            </a:lvl6pPr>
            <a:lvl7pPr marL="3025125" indent="0">
              <a:buNone/>
              <a:defRPr sz="1764"/>
            </a:lvl7pPr>
            <a:lvl8pPr marL="3529313" indent="0">
              <a:buNone/>
              <a:defRPr sz="1764"/>
            </a:lvl8pPr>
            <a:lvl9pPr marL="4033500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254" y="5918984"/>
            <a:ext cx="7000119" cy="743299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4188" indent="0">
              <a:buNone/>
              <a:defRPr sz="1323"/>
            </a:lvl2pPr>
            <a:lvl3pPr marL="1008375" indent="0">
              <a:buNone/>
              <a:defRPr sz="1103"/>
            </a:lvl3pPr>
            <a:lvl4pPr marL="1512563" indent="0">
              <a:buNone/>
              <a:defRPr sz="993"/>
            </a:lvl4pPr>
            <a:lvl5pPr marL="2016751" indent="0">
              <a:buNone/>
              <a:defRPr sz="993"/>
            </a:lvl5pPr>
            <a:lvl6pPr marL="2520938" indent="0">
              <a:buNone/>
              <a:defRPr sz="993"/>
            </a:lvl6pPr>
            <a:lvl7pPr marL="3025125" indent="0">
              <a:buNone/>
              <a:defRPr sz="993"/>
            </a:lvl7pPr>
            <a:lvl8pPr marL="3529313" indent="0">
              <a:buNone/>
              <a:defRPr sz="993"/>
            </a:lvl8pPr>
            <a:lvl9pPr marL="4033500" indent="0">
              <a:buNone/>
              <a:defRPr sz="99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10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336" y="-9338"/>
            <a:ext cx="10112257" cy="758152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254" y="672256"/>
            <a:ext cx="7000117" cy="1456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254" y="2382651"/>
            <a:ext cx="7000119" cy="4279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0799" y="6662282"/>
            <a:ext cx="754447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2253" y="6662282"/>
            <a:ext cx="509811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7046" y="6662282"/>
            <a:ext cx="565327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66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</p:sldLayoutIdLst>
  <p:txStyles>
    <p:titleStyle>
      <a:lvl1pPr algn="l" defTabSz="504188" rtl="0" eaLnBrk="1" latinLnBrk="0" hangingPunct="1">
        <a:spcBef>
          <a:spcPct val="0"/>
        </a:spcBef>
        <a:buNone/>
        <a:defRPr sz="397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8140" indent="-378140" algn="l" defTabSz="504188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9305" indent="-315117" algn="l" defTabSz="504188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0469" indent="-252094" algn="l" defTabSz="504188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4657" indent="-252094" algn="l" defTabSz="504188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8845" indent="-252094" algn="l" defTabSz="504188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3032" indent="-252094" algn="l" defTabSz="504188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7219" indent="-252094" algn="l" defTabSz="504188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81406" indent="-252094" algn="l" defTabSz="504188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5594" indent="-252094" algn="l" defTabSz="504188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18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88" algn="l" defTabSz="50418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75" algn="l" defTabSz="50418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563" algn="l" defTabSz="50418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751" algn="l" defTabSz="50418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938" algn="l" defTabSz="50418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125" algn="l" defTabSz="50418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313" algn="l" defTabSz="50418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500" algn="l" defTabSz="504188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-ortho.com/services/likuvannya-stovburovimi-klitinami" TargetMode="External"/><Relationship Id="rId2" Type="http://schemas.openxmlformats.org/officeDocument/2006/relationships/hyperlink" Target="https://hemafund.com/doctors/berezovska-o-pupovinnoi-krovi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2"/>
          <p:cNvSpPr/>
          <p:nvPr/>
        </p:nvSpPr>
        <p:spPr>
          <a:xfrm>
            <a:off x="199444" y="276225"/>
            <a:ext cx="8513655" cy="27543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50" tIns="49625" rIns="99250" bIns="49625">
            <a:normAutofit fontScale="70000" lnSpcReduction="20000"/>
          </a:bodyPr>
          <a:lstStyle/>
          <a:p>
            <a:pPr algn="ctr">
              <a:spcBef>
                <a:spcPts val="881"/>
              </a:spcBef>
            </a:pPr>
            <a:endParaRPr lang="ru-RU" sz="1985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881"/>
              </a:spcBef>
            </a:pPr>
            <a:r>
              <a:rPr lang="ru-RU" sz="8822" b="1" spc="-1" dirty="0" err="1">
                <a:solidFill>
                  <a:srgbClr val="0070C0"/>
                </a:solidFill>
                <a:latin typeface="Calibri"/>
                <a:ea typeface="DejaVu Sans"/>
              </a:rPr>
              <a:t>Лекція</a:t>
            </a:r>
            <a:r>
              <a:rPr lang="ru-RU" sz="8822" b="1" spc="-1" dirty="0">
                <a:solidFill>
                  <a:srgbClr val="0070C0"/>
                </a:solidFill>
                <a:latin typeface="Calibri"/>
                <a:ea typeface="DejaVu Sans"/>
              </a:rPr>
              <a:t> № </a:t>
            </a:r>
            <a:r>
              <a:rPr lang="en-US" sz="8822" b="1" spc="-1" dirty="0" smtClean="0">
                <a:solidFill>
                  <a:srgbClr val="0070C0"/>
                </a:solidFill>
                <a:latin typeface="Calibri"/>
                <a:ea typeface="DejaVu Sans"/>
              </a:rPr>
              <a:t>8</a:t>
            </a:r>
            <a:endParaRPr lang="uk-UA" sz="8822" b="1" spc="-1" dirty="0">
              <a:solidFill>
                <a:srgbClr val="0070C0"/>
              </a:solidFill>
              <a:latin typeface="Calibri"/>
              <a:ea typeface="DejaVu Sans"/>
            </a:endParaRPr>
          </a:p>
          <a:p>
            <a:pPr algn="ctr">
              <a:lnSpc>
                <a:spcPct val="90000"/>
              </a:lnSpc>
              <a:spcBef>
                <a:spcPts val="881"/>
              </a:spcBef>
            </a:pPr>
            <a:r>
              <a:rPr lang="ru-RU" sz="4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Генетичний</a:t>
            </a:r>
            <a:r>
              <a:rPr lang="ru-RU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</a:t>
            </a:r>
            <a:r>
              <a:rPr lang="ru-RU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спадкові</a:t>
            </a:r>
            <a:r>
              <a:rPr lang="ru-RU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захворювання</a:t>
            </a:r>
            <a:r>
              <a:rPr lang="ru-RU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4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ts val="881"/>
              </a:spcBef>
            </a:pPr>
            <a:r>
              <a:rPr lang="ru-RU" sz="4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Генетично</a:t>
            </a:r>
            <a:r>
              <a:rPr lang="ru-RU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модифіковані</a:t>
            </a:r>
            <a:r>
              <a:rPr lang="ru-RU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організми</a:t>
            </a:r>
            <a:r>
              <a:rPr lang="ru-RU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біобезпека</a:t>
            </a:r>
            <a:endParaRPr lang="ru-RU" sz="4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ts val="881"/>
              </a:spcBef>
            </a:pP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7" name="CustomShape 5"/>
          <p:cNvSpPr/>
          <p:nvPr/>
        </p:nvSpPr>
        <p:spPr>
          <a:xfrm>
            <a:off x="171504" y="-159197"/>
            <a:ext cx="333480" cy="33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6"/>
          <p:cNvSpPr/>
          <p:nvPr/>
        </p:nvSpPr>
        <p:spPr>
          <a:xfrm>
            <a:off x="171504" y="-159197"/>
            <a:ext cx="333480" cy="33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7"/>
          <p:cNvSpPr/>
          <p:nvPr/>
        </p:nvSpPr>
        <p:spPr>
          <a:xfrm>
            <a:off x="171504" y="-159197"/>
            <a:ext cx="333480" cy="33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8"/>
          <p:cNvSpPr/>
          <p:nvPr/>
        </p:nvSpPr>
        <p:spPr>
          <a:xfrm>
            <a:off x="171504" y="-159197"/>
            <a:ext cx="333480" cy="33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0" name="Picture 2" descr="У діапазоні світових інноваційних проривів - ZN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803" y="5229225"/>
            <a:ext cx="3284997" cy="21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упити корейські креми зі стовбуровими клітинам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403" y="3737413"/>
            <a:ext cx="3581400" cy="274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ГМО в финансовом разрезе: мифы о затратах — Latifundist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0611"/>
            <a:ext cx="3297922" cy="219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300" y="200025"/>
            <a:ext cx="9601200" cy="67403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</a:rPr>
              <a:t>У </a:t>
            </a:r>
            <a:r>
              <a:rPr lang="ru-RU" b="1" dirty="0" err="1">
                <a:latin typeface="Arial" panose="020B0604020202020204" pitchFamily="34" charset="0"/>
              </a:rPr>
              <a:t>багатьох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випадках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захворювання</a:t>
            </a:r>
            <a:r>
              <a:rPr lang="ru-RU" b="1" dirty="0">
                <a:latin typeface="Arial" panose="020B0604020202020204" pitchFamily="34" charset="0"/>
              </a:rPr>
              <a:t>, у тому </a:t>
            </a:r>
            <a:r>
              <a:rPr lang="ru-RU" b="1" dirty="0" err="1">
                <a:latin typeface="Arial" panose="020B0604020202020204" pitchFamily="34" charset="0"/>
              </a:rPr>
              <a:t>числі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й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інфекційні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пов’язані</a:t>
            </a:r>
            <a:r>
              <a:rPr lang="ru-RU" b="1" dirty="0">
                <a:latin typeface="Arial" panose="020B0604020202020204" pitchFamily="34" charset="0"/>
              </a:rPr>
              <a:t> з </a:t>
            </a:r>
            <a:r>
              <a:rPr lang="ru-RU" b="1" dirty="0" err="1">
                <a:latin typeface="Arial" panose="020B0604020202020204" pitchFamily="34" charset="0"/>
              </a:rPr>
              <a:t>надлишковим</a:t>
            </a:r>
            <a:r>
              <a:rPr lang="ru-RU" b="1" dirty="0">
                <a:latin typeface="Arial" panose="020B0604020202020204" pitchFamily="34" charset="0"/>
              </a:rPr>
              <a:t> синтезом </a:t>
            </a:r>
            <a:r>
              <a:rPr lang="ru-RU" b="1" dirty="0" smtClean="0">
                <a:latin typeface="Arial" panose="020B0604020202020204" pitchFamily="34" charset="0"/>
              </a:rPr>
              <a:t>нормального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білка</a:t>
            </a:r>
            <a:r>
              <a:rPr lang="ru-RU" b="1" dirty="0">
                <a:latin typeface="Arial" panose="020B0604020202020204" pitchFamily="34" charset="0"/>
              </a:rPr>
              <a:t>. Для </a:t>
            </a:r>
            <a:r>
              <a:rPr lang="ru-RU" b="1" dirty="0" err="1">
                <a:latin typeface="Arial" panose="020B0604020202020204" pitchFamily="34" charset="0"/>
              </a:rPr>
              <a:t>лікування</a:t>
            </a:r>
            <a:r>
              <a:rPr lang="ru-RU" b="1" dirty="0">
                <a:latin typeface="Arial" panose="020B0604020202020204" pitchFamily="34" charset="0"/>
              </a:rPr>
              <a:t> таких </a:t>
            </a:r>
            <a:r>
              <a:rPr lang="ru-RU" b="1" dirty="0" err="1">
                <a:latin typeface="Arial" panose="020B0604020202020204" pitchFamily="34" charset="0"/>
              </a:rPr>
              <a:t>патологій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розроблено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терапевтичні</a:t>
            </a:r>
            <a:r>
              <a:rPr lang="ru-RU" b="1" dirty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системи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з </a:t>
            </a:r>
            <a:r>
              <a:rPr lang="ru-RU" b="1" dirty="0" err="1">
                <a:latin typeface="Arial" panose="020B0604020202020204" pitchFamily="34" charset="0"/>
              </a:rPr>
              <a:t>використанням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антизмістовних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олігонуклеотидів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Невеликий </a:t>
            </a:r>
            <a:r>
              <a:rPr lang="ru-RU" b="1" dirty="0" err="1">
                <a:latin typeface="Arial" panose="020B0604020202020204" pitchFamily="34" charset="0"/>
              </a:rPr>
              <a:t>олігонуклеотид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може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гібридизуватися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із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комплементарною </a:t>
            </a:r>
            <a:r>
              <a:rPr lang="ru-RU" b="1" dirty="0">
                <a:latin typeface="Arial" panose="020B0604020202020204" pitchFamily="34" charset="0"/>
              </a:rPr>
              <a:t>м-РНК і </a:t>
            </a:r>
            <a:r>
              <a:rPr lang="ru-RU" b="1" dirty="0" err="1">
                <a:latin typeface="Arial" panose="020B0604020202020204" pitchFamily="34" charset="0"/>
              </a:rPr>
              <a:t>знижувати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рівень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експресії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білка</a:t>
            </a:r>
            <a:r>
              <a:rPr lang="ru-RU" b="1" dirty="0" smtClean="0">
                <a:latin typeface="Arial" panose="020B0604020202020204" pitchFamily="34" charset="0"/>
              </a:rPr>
              <a:t>,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що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відповідає</a:t>
            </a:r>
            <a:r>
              <a:rPr lang="ru-RU" b="1" dirty="0">
                <a:latin typeface="Arial" panose="020B0604020202020204" pitchFamily="34" charset="0"/>
              </a:rPr>
              <a:t> за </a:t>
            </a:r>
            <a:r>
              <a:rPr lang="ru-RU" b="1" dirty="0" err="1">
                <a:latin typeface="Arial" panose="020B0604020202020204" pitchFamily="34" charset="0"/>
              </a:rPr>
              <a:t>виникнення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патології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</a:rPr>
              <a:t>Аналогічно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можуть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бути </a:t>
            </a:r>
            <a:r>
              <a:rPr lang="ru-RU" b="1" dirty="0" err="1">
                <a:latin typeface="Arial" panose="020B0604020202020204" pitchFamily="34" charset="0"/>
              </a:rPr>
              <a:t>використані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дволанцюгові</a:t>
            </a:r>
            <a:r>
              <a:rPr lang="ru-RU" b="1" dirty="0">
                <a:latin typeface="Arial" panose="020B0604020202020204" pitchFamily="34" charset="0"/>
              </a:rPr>
              <a:t> РНК, </a:t>
            </a:r>
            <a:r>
              <a:rPr lang="ru-RU" b="1" dirty="0" err="1">
                <a:latin typeface="Arial" panose="020B0604020202020204" pitchFamily="34" charset="0"/>
              </a:rPr>
              <a:t>що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діють</a:t>
            </a:r>
            <a:r>
              <a:rPr lang="ru-RU" b="1" dirty="0">
                <a:latin typeface="Arial" panose="020B0604020202020204" pitchFamily="34" charset="0"/>
              </a:rPr>
              <a:t> за </a:t>
            </a:r>
            <a:r>
              <a:rPr lang="ru-RU" b="1" dirty="0" err="1" smtClean="0">
                <a:latin typeface="Arial" panose="020B0604020202020204" pitchFamily="34" charset="0"/>
              </a:rPr>
              <a:t>механізмом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РНК-</a:t>
            </a:r>
            <a:r>
              <a:rPr lang="ru-RU" b="1" dirty="0" err="1" smtClean="0">
                <a:latin typeface="Arial" panose="020B0604020202020204" pitchFamily="34" charset="0"/>
              </a:rPr>
              <a:t>інтерференції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блокуючи</a:t>
            </a:r>
            <a:r>
              <a:rPr lang="ru-RU" b="1" dirty="0">
                <a:latin typeface="Arial" panose="020B0604020202020204" pitchFamily="34" charset="0"/>
              </a:rPr>
              <a:t> синтез </a:t>
            </a:r>
            <a:r>
              <a:rPr lang="ru-RU" b="1" dirty="0" err="1">
                <a:latin typeface="Arial" panose="020B0604020202020204" pitchFamily="34" charset="0"/>
              </a:rPr>
              <a:t>білка</a:t>
            </a:r>
            <a:r>
              <a:rPr lang="ru-RU" b="1" dirty="0">
                <a:latin typeface="Arial" panose="020B0604020202020204" pitchFamily="34" charset="0"/>
              </a:rPr>
              <a:t> на </a:t>
            </a:r>
            <a:r>
              <a:rPr lang="ru-RU" b="1" dirty="0" err="1">
                <a:latin typeface="Arial" panose="020B0604020202020204" pitchFamily="34" charset="0"/>
              </a:rPr>
              <a:t>рибосомі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dirty="0" smtClean="0">
                <a:latin typeface="Arial" panose="020B0604020202020204" pitchFamily="34" charset="0"/>
              </a:rPr>
              <a:t>На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відміну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від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антизмістовних</a:t>
            </a:r>
            <a:r>
              <a:rPr lang="ru-RU" b="1" dirty="0">
                <a:latin typeface="Arial" panose="020B0604020202020204" pitchFamily="34" charset="0"/>
              </a:rPr>
              <a:t> РНК, </a:t>
            </a:r>
            <a:r>
              <a:rPr lang="ru-RU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дволанцюгові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РНК </a:t>
            </a:r>
            <a:r>
              <a:rPr lang="ru-RU" b="1" dirty="0" smtClean="0">
                <a:latin typeface="Arial" panose="020B0604020202020204" pitchFamily="34" charset="0"/>
              </a:rPr>
              <a:t>–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інструмент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багаторазового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використання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 smtClean="0">
                <a:latin typeface="Arial" panose="020B0604020202020204" pitchFamily="34" charset="0"/>
              </a:rPr>
              <a:t>оскільки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ампліфікуються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у </a:t>
            </a:r>
            <a:r>
              <a:rPr lang="ru-RU" b="1" dirty="0" err="1">
                <a:latin typeface="Arial" panose="020B0604020202020204" pitchFamily="34" charset="0"/>
              </a:rPr>
              <a:t>клітині</a:t>
            </a:r>
            <a:r>
              <a:rPr lang="ru-RU" b="1" dirty="0">
                <a:latin typeface="Arial" panose="020B0604020202020204" pitchFamily="34" charset="0"/>
              </a:rPr>
              <a:t> РНК-залежною </a:t>
            </a:r>
            <a:r>
              <a:rPr lang="ru-RU" b="1" dirty="0" smtClean="0">
                <a:latin typeface="Arial" panose="020B0604020202020204" pitchFamily="34" charset="0"/>
              </a:rPr>
              <a:t>РНК-</a:t>
            </a:r>
            <a:r>
              <a:rPr lang="ru-RU" b="1" dirty="0" err="1" smtClean="0">
                <a:latin typeface="Arial" panose="020B0604020202020204" pitchFamily="34" charset="0"/>
              </a:rPr>
              <a:t>полімеразою</a:t>
            </a:r>
            <a:r>
              <a:rPr lang="ru-RU" b="1" dirty="0" smtClean="0">
                <a:latin typeface="Arial" panose="020B0604020202020204" pitchFamily="34" charset="0"/>
              </a:rPr>
              <a:t>.</a:t>
            </a:r>
            <a:r>
              <a:rPr lang="ru-RU" b="1" dirty="0" smtClean="0"/>
              <a:t> </a:t>
            </a:r>
          </a:p>
          <a:p>
            <a:pPr algn="just"/>
            <a:r>
              <a:rPr lang="ru-RU" b="1" dirty="0" err="1" smtClean="0">
                <a:latin typeface="Arial" panose="020B0604020202020204" pitchFamily="34" charset="0"/>
              </a:rPr>
              <a:t>Нарешті</a:t>
            </a:r>
            <a:r>
              <a:rPr lang="ru-RU" b="1" dirty="0">
                <a:latin typeface="Arial" panose="020B0604020202020204" pitchFamily="34" charset="0"/>
              </a:rPr>
              <a:t>, одним </a:t>
            </a:r>
            <a:r>
              <a:rPr lang="ru-RU" b="1" dirty="0" err="1">
                <a:latin typeface="Arial" panose="020B0604020202020204" pitchFamily="34" charset="0"/>
              </a:rPr>
              <a:t>із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найважливіших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напрямків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застосування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методів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молекулярної</a:t>
            </a:r>
            <a:r>
              <a:rPr lang="ru-RU" b="1" dirty="0">
                <a:latin typeface="Arial" panose="020B0604020202020204" pitchFamily="34" charset="0"/>
              </a:rPr>
              <a:t> генетики в </a:t>
            </a:r>
            <a:r>
              <a:rPr lang="ru-RU" b="1" dirty="0" err="1">
                <a:latin typeface="Arial" panose="020B0604020202020204" pitchFamily="34" charset="0"/>
              </a:rPr>
              <a:t>медицині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є</a:t>
            </a:r>
            <a:r>
              <a:rPr lang="ru-RU" b="1" dirty="0" smtClean="0"/>
              <a:t>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молекулярна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діагностика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спадкових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захворювань</a:t>
            </a:r>
            <a:r>
              <a:rPr lang="ru-RU" b="1" dirty="0">
                <a:latin typeface="Arial" panose="020B0604020202020204" pitchFamily="34" charset="0"/>
              </a:rPr>
              <a:t>, у </a:t>
            </a:r>
            <a:r>
              <a:rPr lang="ru-RU" b="1" dirty="0" smtClean="0">
                <a:latin typeface="Arial" panose="020B0604020202020204" pitchFamily="34" charset="0"/>
              </a:rPr>
              <a:t>тому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числі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– до </a:t>
            </a:r>
            <a:r>
              <a:rPr lang="ru-RU" b="1" dirty="0" err="1">
                <a:latin typeface="Arial" panose="020B0604020202020204" pitchFamily="34" charset="0"/>
              </a:rPr>
              <a:t>народження</a:t>
            </a:r>
            <a:r>
              <a:rPr lang="ru-RU" b="1" dirty="0">
                <a:latin typeface="Arial" panose="020B0604020202020204" pitchFamily="34" charset="0"/>
              </a:rPr>
              <a:t> (</a:t>
            </a:r>
            <a:r>
              <a:rPr lang="ru-RU" b="1" dirty="0" err="1">
                <a:latin typeface="Arial" panose="020B0604020202020204" pitchFamily="34" charset="0"/>
              </a:rPr>
              <a:t>пренатальна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діагностика</a:t>
            </a:r>
            <a:r>
              <a:rPr lang="ru-RU" b="1" dirty="0">
                <a:latin typeface="Arial" panose="020B0604020202020204" pitchFamily="34" charset="0"/>
              </a:rPr>
              <a:t>). </a:t>
            </a:r>
            <a:r>
              <a:rPr lang="ru-RU" b="1" dirty="0" err="1" smtClean="0">
                <a:latin typeface="Arial" panose="020B0604020202020204" pitchFamily="34" charset="0"/>
              </a:rPr>
              <a:t>Гени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практично </a:t>
            </a:r>
            <a:r>
              <a:rPr lang="ru-RU" b="1" dirty="0" err="1">
                <a:latin typeface="Arial" panose="020B0604020202020204" pitchFamily="34" charset="0"/>
              </a:rPr>
              <a:t>всіх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спадкових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захворювань</a:t>
            </a:r>
            <a:r>
              <a:rPr lang="ru-RU" b="1" dirty="0">
                <a:latin typeface="Arial" panose="020B0604020202020204" pitchFamily="34" charset="0"/>
              </a:rPr>
              <a:t> уже </a:t>
            </a:r>
            <a:r>
              <a:rPr lang="ru-RU" b="1" dirty="0" err="1">
                <a:latin typeface="Arial" panose="020B0604020202020204" pitchFamily="34" charset="0"/>
              </a:rPr>
              <a:t>відомі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 smtClean="0">
                <a:latin typeface="Arial" panose="020B0604020202020204" pitchFamily="34" charset="0"/>
              </a:rPr>
              <a:t>методи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їхнього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визначення</a:t>
            </a:r>
            <a:r>
              <a:rPr lang="ru-RU" b="1" dirty="0">
                <a:latin typeface="Arial" panose="020B0604020202020204" pitchFamily="34" charset="0"/>
              </a:rPr>
              <a:t> широко </a:t>
            </a:r>
            <a:r>
              <a:rPr lang="ru-RU" b="1" dirty="0" err="1">
                <a:latin typeface="Arial" panose="020B0604020202020204" pitchFamily="34" charset="0"/>
              </a:rPr>
              <a:t>застосовуються</a:t>
            </a:r>
            <a:r>
              <a:rPr lang="ru-RU" b="1" dirty="0">
                <a:latin typeface="Arial" panose="020B0604020202020204" pitchFamily="34" charset="0"/>
              </a:rPr>
              <a:t> у </a:t>
            </a:r>
            <a:r>
              <a:rPr lang="ru-RU" b="1" dirty="0" err="1">
                <a:latin typeface="Arial" panose="020B0604020202020204" pitchFamily="34" charset="0"/>
              </a:rPr>
              <a:t>медицині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з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метою </a:t>
            </a:r>
            <a:r>
              <a:rPr lang="ru-RU" b="1" dirty="0" err="1">
                <a:latin typeface="Arial" panose="020B0604020202020204" pitchFamily="34" charset="0"/>
              </a:rPr>
              <a:t>запобігання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народженню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хворої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дитини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endParaRPr lang="ru-RU" b="1" dirty="0" smtClean="0">
              <a:latin typeface="Arial" panose="020B0604020202020204" pitchFamily="34" charset="0"/>
            </a:endParaRPr>
          </a:p>
          <a:p>
            <a:pPr algn="just"/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Методи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молекулярної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діагностики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дозволяють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виявити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не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лише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гени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спадкових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моногенних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захворювань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гемофілія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муковісцидоз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міодистрофія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Дюшенна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фенілкетонурія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тощо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),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й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схильності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до того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чи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іншого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захворювання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</a:t>
            </a:r>
            <a:r>
              <a:rPr lang="ru-RU" b="1" dirty="0" smtClean="0">
                <a:latin typeface="Arial" panose="020B0604020202020204" pitchFamily="34" charset="0"/>
              </a:rPr>
              <a:t>хвороб,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які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розвиваються</a:t>
            </a:r>
            <a:r>
              <a:rPr lang="ru-RU" b="1" dirty="0">
                <a:latin typeface="Arial" panose="020B0604020202020204" pitchFamily="34" charset="0"/>
              </a:rPr>
              <a:t> у </a:t>
            </a:r>
            <a:r>
              <a:rPr lang="ru-RU" b="1" dirty="0" err="1">
                <a:latin typeface="Arial" panose="020B0604020202020204" pitchFamily="34" charset="0"/>
              </a:rPr>
              <a:t>старечому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віці</a:t>
            </a:r>
            <a:r>
              <a:rPr lang="ru-RU" b="1" dirty="0">
                <a:latin typeface="Arial" panose="020B0604020202020204" pitchFamily="34" charset="0"/>
              </a:rPr>
              <a:t> (хвороба Альцгеймера, </a:t>
            </a:r>
            <a:r>
              <a:rPr lang="ru-RU" b="1" dirty="0" smtClean="0">
                <a:latin typeface="Arial" panose="020B0604020202020204" pitchFamily="34" charset="0"/>
              </a:rPr>
              <a:t>рак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молочної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залози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нейродегенеративні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хвороби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тощо</a:t>
            </a:r>
            <a:r>
              <a:rPr lang="ru-RU" b="1" dirty="0">
                <a:latin typeface="Arial" panose="020B0604020202020204" pitchFamily="34" charset="0"/>
              </a:rPr>
              <a:t>), і </a:t>
            </a:r>
            <a:r>
              <a:rPr lang="ru-RU" b="1" dirty="0" smtClean="0">
                <a:latin typeface="Arial" panose="020B0604020202020204" pitchFamily="34" charset="0"/>
              </a:rPr>
              <a:t>таких,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що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виникають</a:t>
            </a:r>
            <a:r>
              <a:rPr lang="ru-RU" b="1" dirty="0">
                <a:latin typeface="Arial" panose="020B0604020202020204" pitchFamily="34" charset="0"/>
              </a:rPr>
              <a:t> за </a:t>
            </a:r>
            <a:r>
              <a:rPr lang="ru-RU" b="1" dirty="0" err="1">
                <a:latin typeface="Arial" panose="020B0604020202020204" pitchFamily="34" charset="0"/>
              </a:rPr>
              <a:t>дії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певних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зовнішніх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факторів</a:t>
            </a:r>
            <a:r>
              <a:rPr lang="ru-RU" b="1" dirty="0">
                <a:latin typeface="Arial" panose="020B0604020202020204" pitchFamily="34" charset="0"/>
              </a:rPr>
              <a:t> (</a:t>
            </a:r>
            <a:r>
              <a:rPr lang="ru-RU" b="1" dirty="0" err="1">
                <a:latin typeface="Arial" panose="020B0604020202020204" pitchFamily="34" charset="0"/>
              </a:rPr>
              <a:t>діабет</a:t>
            </a:r>
            <a:r>
              <a:rPr lang="ru-RU" b="1" dirty="0" smtClean="0">
                <a:latin typeface="Arial" panose="020B0604020202020204" pitchFamily="34" charset="0"/>
              </a:rPr>
              <a:t>, </a:t>
            </a:r>
            <a:r>
              <a:rPr lang="ru-RU" b="1" dirty="0"/>
              <a:t>атеросклероз, </a:t>
            </a:r>
            <a:r>
              <a:rPr lang="ru-RU" b="1" dirty="0" err="1"/>
              <a:t>деякі</a:t>
            </a:r>
            <a:r>
              <a:rPr lang="ru-RU" b="1" dirty="0"/>
              <a:t> </a:t>
            </a:r>
            <a:r>
              <a:rPr lang="ru-RU" b="1" dirty="0" err="1"/>
              <a:t>онкологічні</a:t>
            </a:r>
            <a:r>
              <a:rPr lang="ru-RU" b="1" dirty="0"/>
              <a:t> </a:t>
            </a:r>
            <a:r>
              <a:rPr lang="ru-RU" b="1" dirty="0" err="1"/>
              <a:t>захворювання</a:t>
            </a:r>
            <a:r>
              <a:rPr lang="ru-RU" b="1" dirty="0"/>
              <a:t>). </a:t>
            </a:r>
            <a:endParaRPr lang="ru-RU" b="1" dirty="0" smtClean="0"/>
          </a:p>
          <a:p>
            <a:pPr algn="just"/>
            <a:r>
              <a:rPr lang="ru-RU" b="1" dirty="0" err="1" smtClean="0"/>
              <a:t>Молекулярна</a:t>
            </a:r>
            <a:r>
              <a:rPr lang="ru-RU" b="1" dirty="0" smtClean="0"/>
              <a:t> </a:t>
            </a:r>
            <a:r>
              <a:rPr lang="ru-RU" b="1" dirty="0" err="1" smtClean="0"/>
              <a:t>діагностика</a:t>
            </a:r>
            <a:r>
              <a:rPr lang="ru-RU" b="1" dirty="0" smtClean="0"/>
              <a:t> </a:t>
            </a:r>
            <a:r>
              <a:rPr lang="ru-RU" b="1" dirty="0" err="1"/>
              <a:t>дає</a:t>
            </a:r>
            <a:r>
              <a:rPr lang="ru-RU" b="1" dirty="0"/>
              <a:t> </a:t>
            </a:r>
            <a:r>
              <a:rPr lang="ru-RU" b="1" dirty="0" err="1"/>
              <a:t>можливість</a:t>
            </a:r>
            <a:r>
              <a:rPr lang="ru-RU" b="1" dirty="0"/>
              <a:t> </a:t>
            </a:r>
            <a:r>
              <a:rPr lang="ru-RU" b="1" dirty="0" err="1"/>
              <a:t>поставити</a:t>
            </a:r>
            <a:r>
              <a:rPr lang="ru-RU" b="1" dirty="0"/>
              <a:t> </a:t>
            </a:r>
            <a:r>
              <a:rPr lang="ru-RU" b="1" dirty="0" err="1"/>
              <a:t>діагноз</a:t>
            </a:r>
            <a:r>
              <a:rPr lang="ru-RU" b="1" dirty="0"/>
              <a:t> </a:t>
            </a:r>
            <a:r>
              <a:rPr lang="ru-RU" b="1" dirty="0" err="1"/>
              <a:t>задовго</a:t>
            </a:r>
            <a:r>
              <a:rPr lang="ru-RU" b="1" dirty="0"/>
              <a:t> до </a:t>
            </a:r>
            <a:r>
              <a:rPr lang="ru-RU" b="1" dirty="0" err="1" smtClean="0"/>
              <a:t>появи</a:t>
            </a:r>
            <a:r>
              <a:rPr lang="ru-RU" b="1" dirty="0" smtClean="0"/>
              <a:t> </a:t>
            </a:r>
            <a:r>
              <a:rPr lang="ru-RU" b="1" dirty="0" err="1" smtClean="0"/>
              <a:t>симптомів</a:t>
            </a:r>
            <a:r>
              <a:rPr lang="ru-RU" b="1" dirty="0" smtClean="0"/>
              <a:t> </a:t>
            </a:r>
            <a:r>
              <a:rPr lang="ru-RU" b="1" dirty="0"/>
              <a:t>і, </a:t>
            </a:r>
            <a:r>
              <a:rPr lang="ru-RU" b="1" dirty="0" err="1"/>
              <a:t>відповідно</a:t>
            </a:r>
            <a:r>
              <a:rPr lang="ru-RU" b="1" dirty="0"/>
              <a:t>, </a:t>
            </a:r>
            <a:r>
              <a:rPr lang="ru-RU" b="1" dirty="0" err="1"/>
              <a:t>розпочати</a:t>
            </a:r>
            <a:r>
              <a:rPr lang="ru-RU" b="1" dirty="0"/>
              <a:t> </a:t>
            </a:r>
            <a:r>
              <a:rPr lang="ru-RU" b="1" dirty="0" err="1"/>
              <a:t>профілактику</a:t>
            </a:r>
            <a:r>
              <a:rPr lang="ru-RU" b="1" dirty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лікування</a:t>
            </a:r>
            <a:r>
              <a:rPr lang="ru-RU" b="1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99059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700" y="276225"/>
            <a:ext cx="9296400" cy="6370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Arial" panose="020B0604020202020204" pitchFamily="34" charset="0"/>
              </a:rPr>
              <a:t>Розвиток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Arial" panose="020B0604020202020204" pitchFamily="34" charset="0"/>
              </a:rPr>
              <a:t>методів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Arial" panose="020B0604020202020204" pitchFamily="34" charset="0"/>
              </a:rPr>
              <a:t>геноміки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</a:rPr>
              <a:t>дозволить у </a:t>
            </a:r>
            <a:r>
              <a:rPr lang="ru-RU" sz="2400" b="1" dirty="0" err="1" smtClean="0">
                <a:latin typeface="Arial" panose="020B0604020202020204" pitchFamily="34" charset="0"/>
              </a:rPr>
              <a:t>майбутньому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latin typeface="Arial" panose="020B0604020202020204" pitchFamily="34" charset="0"/>
              </a:rPr>
              <a:t>проводити</a:t>
            </a:r>
            <a:r>
              <a:rPr lang="ru-RU" sz="2400" b="1" dirty="0" smtClean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тотальну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</a:t>
            </a:r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генетичну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паспортизацію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» </a:t>
            </a:r>
            <a:r>
              <a:rPr lang="ru-RU" sz="2400" b="1" dirty="0" err="1">
                <a:latin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</a:rPr>
              <a:t>метою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latin typeface="Arial" panose="020B0604020202020204" pitchFamily="34" charset="0"/>
              </a:rPr>
              <a:t>виявлення</a:t>
            </a:r>
            <a:r>
              <a:rPr lang="ru-RU" sz="2400" b="1" dirty="0" smtClean="0">
                <a:latin typeface="Arial" panose="020B0604020202020204" pitchFamily="34" charset="0"/>
              </a:rPr>
              <a:t> </a:t>
            </a:r>
            <a:r>
              <a:rPr lang="ru-RU" sz="2400" b="1" u="sng" dirty="0" err="1">
                <a:latin typeface="Arial" panose="020B0604020202020204" pitchFamily="34" charset="0"/>
              </a:rPr>
              <a:t>індивідуальних</a:t>
            </a:r>
            <a:r>
              <a:rPr lang="ru-RU" sz="2400" b="1" u="sng" dirty="0">
                <a:latin typeface="Arial" panose="020B0604020202020204" pitchFamily="34" charset="0"/>
              </a:rPr>
              <a:t> </a:t>
            </a:r>
            <a:r>
              <a:rPr lang="ru-RU" sz="2400" b="1" u="sng" dirty="0" err="1">
                <a:latin typeface="Arial" panose="020B0604020202020204" pitchFamily="34" charset="0"/>
              </a:rPr>
              <a:t>ризиків</a:t>
            </a:r>
            <a:r>
              <a:rPr lang="ru-RU" sz="2400" b="1" u="sng" dirty="0">
                <a:latin typeface="Arial" panose="020B0604020202020204" pitchFamily="34" charset="0"/>
              </a:rPr>
              <a:t> </a:t>
            </a:r>
            <a:r>
              <a:rPr lang="ru-RU" sz="2400" b="1" u="sng" dirty="0" err="1">
                <a:latin typeface="Arial" panose="020B0604020202020204" pitchFamily="34" charset="0"/>
              </a:rPr>
              <a:t>кожної</a:t>
            </a:r>
            <a:r>
              <a:rPr lang="ru-RU" sz="2400" b="1" u="sng" dirty="0">
                <a:latin typeface="Arial" panose="020B0604020202020204" pitchFamily="34" charset="0"/>
              </a:rPr>
              <a:t> </a:t>
            </a:r>
            <a:r>
              <a:rPr lang="ru-RU" sz="2400" b="1" u="sng" dirty="0" err="1">
                <a:latin typeface="Arial" panose="020B0604020202020204" pitchFamily="34" charset="0"/>
              </a:rPr>
              <a:t>людини</a:t>
            </a:r>
            <a:r>
              <a:rPr lang="ru-RU" sz="2400" b="1" dirty="0">
                <a:latin typeface="Arial" panose="020B0604020202020204" pitchFamily="34" charset="0"/>
              </a:rPr>
              <a:t>. </a:t>
            </a:r>
            <a:endParaRPr lang="ru-RU" sz="2400" b="1" dirty="0" smtClean="0">
              <a:latin typeface="Arial" panose="020B0604020202020204" pitchFamily="34" charset="0"/>
            </a:endParaRPr>
          </a:p>
          <a:p>
            <a:pPr algn="just"/>
            <a:r>
              <a:rPr lang="ru-RU" sz="2400" b="1" dirty="0" smtClean="0">
                <a:latin typeface="Arial" panose="020B0604020202020204" pitchFamily="34" charset="0"/>
              </a:rPr>
              <a:t>Одним </a:t>
            </a:r>
            <a:r>
              <a:rPr lang="ru-RU" sz="2400" b="1" dirty="0" err="1" smtClean="0">
                <a:latin typeface="Arial" panose="020B0604020202020204" pitchFamily="34" charset="0"/>
              </a:rPr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latin typeface="Arial" panose="020B0604020202020204" pitchFamily="34" charset="0"/>
              </a:rPr>
              <a:t>найважливіших</a:t>
            </a:r>
            <a:r>
              <a:rPr lang="ru-RU" sz="2400" b="1" dirty="0" smtClean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результатів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робіт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секвенування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</a:rPr>
              <a:t>геному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latin typeface="Arial" panose="020B0604020202020204" pitchFamily="34" charset="0"/>
              </a:rPr>
              <a:t>людини</a:t>
            </a:r>
            <a:r>
              <a:rPr lang="ru-RU" sz="2400" b="1" dirty="0" smtClean="0">
                <a:latin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</a:rPr>
              <a:t>стало </a:t>
            </a:r>
            <a:r>
              <a:rPr lang="ru-RU" sz="2400" b="1" dirty="0" err="1">
                <a:latin typeface="Arial" panose="020B0604020202020204" pitchFamily="34" charset="0"/>
              </a:rPr>
              <a:t>суттєве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вдосконалення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методичних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підходів</a:t>
            </a:r>
            <a:r>
              <a:rPr lang="ru-RU" sz="2400" b="1" dirty="0" smtClean="0"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sz="2400" b="1" dirty="0" err="1" smtClean="0">
                <a:latin typeface="Arial" panose="020B0604020202020204" pitchFamily="34" charset="0"/>
              </a:rPr>
              <a:t>Нещодавно</a:t>
            </a:r>
            <a:r>
              <a:rPr lang="ru-RU" sz="2400" b="1" dirty="0" smtClean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було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здійснено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секвенування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</a:rPr>
              <a:t>першого</a:t>
            </a:r>
            <a:r>
              <a:rPr lang="ru-RU" sz="2400" b="1" dirty="0"/>
              <a:t> </a:t>
            </a:r>
            <a:r>
              <a:rPr lang="ru-RU" sz="2400" b="1" dirty="0" err="1" smtClean="0"/>
              <a:t>і</a:t>
            </a:r>
            <a:r>
              <a:rPr lang="ru-RU" sz="2400" b="1" dirty="0" err="1" smtClean="0">
                <a:latin typeface="Arial" panose="020B0604020202020204" pitchFamily="34" charset="0"/>
              </a:rPr>
              <a:t>ндивідуального</a:t>
            </a:r>
            <a:r>
              <a:rPr lang="ru-RU" sz="2400" b="1" dirty="0" smtClean="0">
                <a:latin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</a:rPr>
              <a:t>геному –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геному Джеймса Уотсона</a:t>
            </a:r>
            <a:r>
              <a:rPr lang="ru-RU" sz="2400" b="1" dirty="0">
                <a:latin typeface="Arial" panose="020B0604020202020204" pitchFamily="34" charset="0"/>
              </a:rPr>
              <a:t>, </a:t>
            </a:r>
            <a:r>
              <a:rPr lang="ru-RU" sz="2400" b="1" dirty="0" err="1" smtClean="0">
                <a:latin typeface="Arial" panose="020B0604020202020204" pitchFamily="34" charset="0"/>
              </a:rPr>
              <a:t>людини</a:t>
            </a:r>
            <a:r>
              <a:rPr lang="ru-RU" sz="2400" b="1" dirty="0" smtClean="0">
                <a:latin typeface="Arial" panose="020B0604020202020204" pitchFamily="34" charset="0"/>
              </a:rPr>
              <a:t>,</a:t>
            </a:r>
            <a:r>
              <a:rPr lang="ru-RU" sz="2400" b="1" dirty="0" smtClean="0"/>
              <a:t> </a:t>
            </a:r>
            <a:r>
              <a:rPr lang="ru-RU" sz="2400" b="1" dirty="0" smtClean="0">
                <a:latin typeface="Arial" panose="020B0604020202020204" pitchFamily="34" charset="0"/>
              </a:rPr>
              <a:t>яка </a:t>
            </a:r>
            <a:r>
              <a:rPr lang="ru-RU" sz="2400" b="1" dirty="0">
                <a:latin typeface="Arial" panose="020B0604020202020204" pitchFamily="34" charset="0"/>
              </a:rPr>
              <a:t>стояла на початку </a:t>
            </a:r>
            <a:r>
              <a:rPr lang="ru-RU" sz="2400" b="1" dirty="0" err="1">
                <a:latin typeface="Arial" panose="020B0604020202020204" pitchFamily="34" charset="0"/>
              </a:rPr>
              <a:t>молекулярної</a:t>
            </a:r>
            <a:r>
              <a:rPr lang="ru-RU" sz="2400" b="1" dirty="0">
                <a:latin typeface="Arial" panose="020B0604020202020204" pitchFamily="34" charset="0"/>
              </a:rPr>
              <a:t> генетики. </a:t>
            </a:r>
            <a:r>
              <a:rPr lang="ru-RU" sz="2400" b="1" dirty="0" err="1">
                <a:latin typeface="Arial" panose="020B0604020202020204" pitchFamily="34" charset="0"/>
              </a:rPr>
              <a:t>Цей</a:t>
            </a:r>
            <a:r>
              <a:rPr lang="ru-RU" sz="2400" b="1" dirty="0">
                <a:latin typeface="Arial" panose="020B0604020202020204" pitchFamily="34" charset="0"/>
              </a:rPr>
              <a:t> геном </a:t>
            </a:r>
            <a:r>
              <a:rPr lang="ru-RU" sz="2400" b="1" dirty="0" err="1" smtClean="0">
                <a:latin typeface="Arial" panose="020B0604020202020204" pitchFamily="34" charset="0"/>
              </a:rPr>
              <a:t>було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latin typeface="Arial" panose="020B0604020202020204" pitchFamily="34" charset="0"/>
              </a:rPr>
              <a:t>встановлено</a:t>
            </a:r>
            <a:r>
              <a:rPr lang="ru-RU" sz="2400" b="1" dirty="0" smtClean="0">
                <a:latin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</a:rPr>
              <a:t>методом </a:t>
            </a:r>
            <a:r>
              <a:rPr lang="ru-RU" sz="2400" b="1" dirty="0" err="1">
                <a:latin typeface="Arial" panose="020B0604020202020204" pitchFamily="34" charset="0"/>
              </a:rPr>
              <a:t>піросеквенування</a:t>
            </a:r>
            <a:r>
              <a:rPr lang="ru-RU" sz="2400" b="1" dirty="0">
                <a:latin typeface="Arial" panose="020B0604020202020204" pitchFamily="34" charset="0"/>
              </a:rPr>
              <a:t> за два </a:t>
            </a:r>
            <a:r>
              <a:rPr lang="ru-RU" sz="2400" b="1" dirty="0" err="1">
                <a:latin typeface="Arial" panose="020B0604020202020204" pitchFamily="34" charset="0"/>
              </a:rPr>
              <a:t>місяці</a:t>
            </a:r>
            <a:r>
              <a:rPr lang="ru-RU" sz="2400" b="1" dirty="0">
                <a:latin typeface="Arial" panose="020B0604020202020204" pitchFamily="34" charset="0"/>
              </a:rPr>
              <a:t>, </a:t>
            </a:r>
            <a:r>
              <a:rPr lang="ru-RU" sz="2400" b="1" dirty="0" err="1" smtClean="0">
                <a:latin typeface="Arial" panose="020B0604020202020204" pitchFamily="34" charset="0"/>
              </a:rPr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latin typeface="Arial" panose="020B0604020202020204" pitchFamily="34" charset="0"/>
              </a:rPr>
              <a:t>коштувало</a:t>
            </a:r>
            <a:r>
              <a:rPr lang="ru-RU" sz="2400" b="1" dirty="0" smtClean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менше</a:t>
            </a:r>
            <a:r>
              <a:rPr lang="ru-RU" sz="2400" b="1" dirty="0">
                <a:latin typeface="Arial" panose="020B0604020202020204" pitchFamily="34" charset="0"/>
              </a:rPr>
              <a:t> 1 млн </a:t>
            </a:r>
            <a:r>
              <a:rPr lang="ru-RU" sz="2400" b="1" dirty="0" err="1">
                <a:latin typeface="Arial" panose="020B0604020202020204" pitchFamily="34" charset="0"/>
              </a:rPr>
              <a:t>доларів</a:t>
            </a:r>
            <a:r>
              <a:rPr lang="ru-RU" sz="2400" b="1" dirty="0">
                <a:latin typeface="Arial" panose="020B0604020202020204" pitchFamily="34" charset="0"/>
              </a:rPr>
              <a:t> (для </a:t>
            </a:r>
            <a:r>
              <a:rPr lang="ru-RU" sz="2400" b="1" dirty="0" err="1">
                <a:latin typeface="Arial" panose="020B0604020202020204" pitchFamily="34" charset="0"/>
              </a:rPr>
              <a:t>порівняння</a:t>
            </a:r>
            <a:r>
              <a:rPr lang="ru-RU" sz="2400" b="1" dirty="0">
                <a:latin typeface="Arial" panose="020B0604020202020204" pitchFamily="34" charset="0"/>
              </a:rPr>
              <a:t>: </a:t>
            </a:r>
            <a:r>
              <a:rPr lang="ru-RU" sz="2400" b="1" dirty="0" err="1" smtClean="0">
                <a:latin typeface="Arial" panose="020B0604020202020204" pitchFamily="34" charset="0"/>
              </a:rPr>
              <a:t>загальне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latin typeface="Arial" panose="020B0604020202020204" pitchFamily="34" charset="0"/>
              </a:rPr>
              <a:t>фінансування</a:t>
            </a:r>
            <a:r>
              <a:rPr lang="ru-RU" sz="2400" b="1" dirty="0" smtClean="0">
                <a:latin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</a:rPr>
              <a:t>проекту «Геном </a:t>
            </a:r>
            <a:r>
              <a:rPr lang="ru-RU" sz="2400" b="1" dirty="0" err="1">
                <a:latin typeface="Arial" panose="020B0604020202020204" pitchFamily="34" charset="0"/>
              </a:rPr>
              <a:t>людини</a:t>
            </a:r>
            <a:r>
              <a:rPr lang="ru-RU" sz="2400" b="1" dirty="0">
                <a:latin typeface="Arial" panose="020B0604020202020204" pitchFamily="34" charset="0"/>
              </a:rPr>
              <a:t>» з боку </a:t>
            </a:r>
            <a:r>
              <a:rPr lang="ru-RU" sz="2400" b="1" dirty="0" err="1" smtClean="0">
                <a:latin typeface="Arial" panose="020B0604020202020204" pitchFamily="34" charset="0"/>
              </a:rPr>
              <a:t>американського</a:t>
            </a:r>
            <a:r>
              <a:rPr lang="ru-RU" sz="2400" b="1" dirty="0" smtClean="0"/>
              <a:t> </a:t>
            </a:r>
            <a:r>
              <a:rPr lang="ru-RU" sz="2400" b="1" dirty="0" smtClean="0">
                <a:latin typeface="Arial" panose="020B0604020202020204" pitchFamily="34" charset="0"/>
              </a:rPr>
              <a:t>уряду </a:t>
            </a:r>
            <a:r>
              <a:rPr lang="ru-RU" sz="2400" b="1" dirty="0">
                <a:latin typeface="Arial" panose="020B0604020202020204" pitchFamily="34" charset="0"/>
              </a:rPr>
              <a:t>становило </a:t>
            </a:r>
            <a:r>
              <a:rPr lang="ru-RU" sz="2400" b="1" dirty="0" err="1">
                <a:latin typeface="Arial" panose="020B0604020202020204" pitchFamily="34" charset="0"/>
              </a:rPr>
              <a:t>близько</a:t>
            </a:r>
            <a:r>
              <a:rPr lang="ru-RU" sz="2400" b="1" dirty="0">
                <a:latin typeface="Arial" panose="020B0604020202020204" pitchFamily="34" charset="0"/>
              </a:rPr>
              <a:t> 3 млрд </a:t>
            </a:r>
            <a:r>
              <a:rPr lang="ru-RU" sz="2400" b="1" dirty="0" err="1">
                <a:latin typeface="Arial" panose="020B0604020202020204" pitchFamily="34" charset="0"/>
              </a:rPr>
              <a:t>доларів</a:t>
            </a:r>
            <a:r>
              <a:rPr lang="ru-RU" sz="2400" b="1" dirty="0">
                <a:latin typeface="Arial" panose="020B0604020202020204" pitchFamily="34" charset="0"/>
              </a:rPr>
              <a:t> за 11 </a:t>
            </a:r>
            <a:r>
              <a:rPr lang="ru-RU" sz="2400" b="1" dirty="0" err="1">
                <a:latin typeface="Arial" panose="020B0604020202020204" pitchFamily="34" charset="0"/>
              </a:rPr>
              <a:t>років</a:t>
            </a:r>
            <a:r>
              <a:rPr lang="ru-RU" sz="2400" b="1" dirty="0">
                <a:latin typeface="Arial" panose="020B0604020202020204" pitchFamily="34" charset="0"/>
              </a:rPr>
              <a:t>). </a:t>
            </a:r>
            <a:endParaRPr lang="ru-RU" sz="2400" b="1" dirty="0" smtClean="0">
              <a:latin typeface="Arial" panose="020B0604020202020204" pitchFamily="34" charset="0"/>
            </a:endParaRPr>
          </a:p>
          <a:p>
            <a:pPr algn="just"/>
            <a:r>
              <a:rPr lang="ru-RU" sz="2400" b="1" dirty="0" err="1" smtClean="0">
                <a:latin typeface="Arial" panose="020B0604020202020204" pitchFamily="34" charset="0"/>
              </a:rPr>
              <a:t>Швидкий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latin typeface="Arial" panose="020B0604020202020204" pitchFamily="34" charset="0"/>
              </a:rPr>
              <a:t>розвиток</a:t>
            </a:r>
            <a:r>
              <a:rPr lang="ru-RU" sz="2400" b="1" dirty="0" smtClean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сучасних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технологій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геноміки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робить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</a:rPr>
              <a:t>секвенування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latin typeface="Arial" panose="020B0604020202020204" pitchFamily="34" charset="0"/>
              </a:rPr>
              <a:t>індивідуальних</a:t>
            </a:r>
            <a:r>
              <a:rPr lang="ru-RU" sz="2400" b="1" dirty="0" smtClean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геномів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кожної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людини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реальністю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</a:rPr>
              <a:t>у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latin typeface="Arial" panose="020B0604020202020204" pitchFamily="34" charset="0"/>
              </a:rPr>
              <a:t>близькому</a:t>
            </a:r>
            <a:r>
              <a:rPr lang="ru-RU" sz="2400" b="1" dirty="0" smtClean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</a:rPr>
              <a:t>майбутньому</a:t>
            </a:r>
            <a:r>
              <a:rPr lang="ru-RU" sz="2400" b="1" dirty="0">
                <a:latin typeface="Arial" panose="020B0604020202020204" pitchFamily="34" charset="0"/>
              </a:rPr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9500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2300" y="5201960"/>
            <a:ext cx="4024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геном </a:t>
            </a:r>
            <a:r>
              <a:rPr lang="ru-RU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Джеймса Уотсона</a:t>
            </a:r>
            <a:endParaRPr lang="ru-RU" dirty="0"/>
          </a:p>
        </p:txBody>
      </p:sp>
      <p:pic>
        <p:nvPicPr>
          <p:cNvPr id="4098" name="Picture 2" descr="James D Wat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76225"/>
            <a:ext cx="4620260" cy="46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51500" y="1876425"/>
            <a:ext cx="3886200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Джеймс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Дьюї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Уотсон (англ. 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Dewey Watson;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нар. 6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1928 року в Чикаго,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Іллінойс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США) -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американський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Лауреат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Нобелівської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премії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фізіології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1962 року —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Френсісом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Криком і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Морісом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Х. Ф.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Уїлкінсом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відкриття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молекулярної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нуклеїнових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 та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живих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системах.</a:t>
            </a:r>
          </a:p>
        </p:txBody>
      </p:sp>
    </p:spTree>
    <p:extLst>
      <p:ext uri="{BB962C8B-B14F-4D97-AF65-F5344CB8AC3E}">
        <p14:creationId xmlns:p14="http://schemas.microsoft.com/office/powerpoint/2010/main" val="4153806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100" y="200025"/>
            <a:ext cx="9613900" cy="71404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Клітинна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терапія</a:t>
            </a:r>
            <a:r>
              <a:rPr lang="ru-RU" b="1" i="1" dirty="0"/>
              <a:t> — </a:t>
            </a:r>
            <a:r>
              <a:rPr lang="ru-RU" b="1" i="1" dirty="0" err="1"/>
              <a:t>інноваційний</a:t>
            </a:r>
            <a:r>
              <a:rPr lang="ru-RU" b="1" i="1" dirty="0"/>
              <a:t>, </a:t>
            </a:r>
            <a:r>
              <a:rPr lang="ru-RU" b="1" i="1" dirty="0" err="1"/>
              <a:t>надзвичайно</a:t>
            </a:r>
            <a:r>
              <a:rPr lang="ru-RU" b="1" i="1" dirty="0"/>
              <a:t> </a:t>
            </a:r>
            <a:r>
              <a:rPr lang="ru-RU" b="1" i="1" dirty="0" err="1"/>
              <a:t>перспективний</a:t>
            </a:r>
            <a:r>
              <a:rPr lang="ru-RU" b="1" i="1" dirty="0"/>
              <a:t> метод </a:t>
            </a:r>
            <a:r>
              <a:rPr lang="ru-RU" b="1" i="1" dirty="0" err="1"/>
              <a:t>лікування</a:t>
            </a:r>
            <a:r>
              <a:rPr lang="ru-RU" b="1" i="1" dirty="0"/>
              <a:t> хвороб і травм,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дозволяє</a:t>
            </a:r>
            <a:r>
              <a:rPr lang="ru-RU" b="1" i="1" dirty="0"/>
              <a:t> </a:t>
            </a:r>
            <a:r>
              <a:rPr lang="ru-RU" b="1" i="1" dirty="0" err="1"/>
              <a:t>відновити</a:t>
            </a:r>
            <a:r>
              <a:rPr lang="ru-RU" b="1" i="1" dirty="0"/>
              <a:t> </a:t>
            </a:r>
            <a:r>
              <a:rPr lang="ru-RU" b="1" i="1" dirty="0" err="1"/>
              <a:t>пошкоджені</a:t>
            </a:r>
            <a:r>
              <a:rPr lang="ru-RU" b="1" i="1" dirty="0"/>
              <a:t> </a:t>
            </a:r>
            <a:r>
              <a:rPr lang="ru-RU" b="1" i="1" dirty="0" err="1"/>
              <a:t>тканини</a:t>
            </a:r>
            <a:r>
              <a:rPr lang="ru-RU" b="1" i="1" dirty="0"/>
              <a:t> </a:t>
            </a:r>
            <a:r>
              <a:rPr lang="ru-RU" b="1" i="1" dirty="0" err="1"/>
              <a:t>організму</a:t>
            </a:r>
            <a:r>
              <a:rPr lang="ru-RU" b="1" i="1" dirty="0"/>
              <a:t> та </a:t>
            </a:r>
            <a:r>
              <a:rPr lang="ru-RU" b="1" i="1" dirty="0" err="1"/>
              <a:t>органи</a:t>
            </a:r>
            <a:r>
              <a:rPr lang="ru-RU" b="1" i="1" dirty="0"/>
              <a:t> за </a:t>
            </a:r>
            <a:r>
              <a:rPr lang="ru-RU" b="1" i="1" dirty="0" err="1"/>
              <a:t>допомогою</a:t>
            </a:r>
            <a:r>
              <a:rPr lang="ru-RU" b="1" i="1" dirty="0"/>
              <a:t> </a:t>
            </a:r>
            <a:r>
              <a:rPr lang="ru-RU" b="1" i="1" dirty="0" err="1"/>
              <a:t>трансплантації</a:t>
            </a:r>
            <a:r>
              <a:rPr lang="ru-RU" b="1" i="1" dirty="0"/>
              <a:t> </a:t>
            </a:r>
            <a:r>
              <a:rPr lang="ru-RU" b="1" i="1" dirty="0" err="1"/>
              <a:t>здорових</a:t>
            </a:r>
            <a:r>
              <a:rPr lang="ru-RU" b="1" i="1" dirty="0"/>
              <a:t> </a:t>
            </a:r>
            <a:r>
              <a:rPr lang="ru-RU" b="1" i="1" dirty="0" err="1"/>
              <a:t>нових</a:t>
            </a:r>
            <a:r>
              <a:rPr lang="ru-RU" b="1" i="1" dirty="0"/>
              <a:t> </a:t>
            </a:r>
            <a:r>
              <a:rPr lang="ru-RU" b="1" i="1" dirty="0" err="1"/>
              <a:t>клітин</a:t>
            </a:r>
            <a:r>
              <a:rPr lang="ru-RU" b="1" i="1" dirty="0"/>
              <a:t> — </a:t>
            </a:r>
            <a:r>
              <a:rPr lang="ru-RU" b="1" i="1" dirty="0" err="1"/>
              <a:t>стовбурових</a:t>
            </a:r>
            <a:r>
              <a:rPr lang="ru-RU" b="1" i="1" dirty="0"/>
              <a:t> </a:t>
            </a:r>
            <a:r>
              <a:rPr lang="ru-RU" b="1" i="1" dirty="0" err="1"/>
              <a:t>клітин</a:t>
            </a:r>
            <a:r>
              <a:rPr lang="ru-RU" b="1" i="1" dirty="0"/>
              <a:t>. </a:t>
            </a:r>
            <a:r>
              <a:rPr lang="ru-RU" b="1" i="1" dirty="0" err="1"/>
              <a:t>Стовбурові</a:t>
            </a:r>
            <a:r>
              <a:rPr lang="ru-RU" b="1" i="1" dirty="0"/>
              <a:t> </a:t>
            </a:r>
            <a:r>
              <a:rPr lang="ru-RU" b="1" i="1" dirty="0" err="1"/>
              <a:t>клітини</a:t>
            </a:r>
            <a:r>
              <a:rPr lang="ru-RU" b="1" i="1" dirty="0"/>
              <a:t> </a:t>
            </a:r>
            <a:r>
              <a:rPr lang="ru-RU" b="1" i="1" dirty="0" err="1"/>
              <a:t>мають</a:t>
            </a:r>
            <a:r>
              <a:rPr lang="ru-RU" b="1" i="1" dirty="0"/>
              <a:t> </a:t>
            </a:r>
            <a:r>
              <a:rPr lang="ru-RU" b="1" i="1" dirty="0" err="1"/>
              <a:t>унікальну</a:t>
            </a:r>
            <a:r>
              <a:rPr lang="ru-RU" b="1" i="1" dirty="0"/>
              <a:t> </a:t>
            </a:r>
            <a:r>
              <a:rPr lang="ru-RU" b="1" i="1" dirty="0" err="1"/>
              <a:t>здатність</a:t>
            </a:r>
            <a:r>
              <a:rPr lang="ru-RU" b="1" i="1" dirty="0"/>
              <a:t> </a:t>
            </a:r>
            <a:r>
              <a:rPr lang="ru-RU" b="1" i="1" dirty="0" err="1"/>
              <a:t>трансформуватися</a:t>
            </a:r>
            <a:r>
              <a:rPr lang="ru-RU" b="1" i="1" dirty="0"/>
              <a:t> в </a:t>
            </a:r>
            <a:r>
              <a:rPr lang="ru-RU" b="1" i="1" dirty="0" err="1"/>
              <a:t>усі</a:t>
            </a:r>
            <a:r>
              <a:rPr lang="ru-RU" b="1" i="1" dirty="0"/>
              <a:t> </a:t>
            </a:r>
            <a:r>
              <a:rPr lang="ru-RU" b="1" i="1" dirty="0" err="1"/>
              <a:t>типи</a:t>
            </a:r>
            <a:r>
              <a:rPr lang="ru-RU" b="1" i="1" dirty="0"/>
              <a:t> тканин і </a:t>
            </a:r>
            <a:r>
              <a:rPr lang="ru-RU" b="1" i="1" dirty="0" err="1"/>
              <a:t>клітин</a:t>
            </a:r>
            <a:r>
              <a:rPr lang="ru-RU" b="1" i="1" dirty="0"/>
              <a:t> </a:t>
            </a:r>
            <a:r>
              <a:rPr lang="ru-RU" b="1" i="1" dirty="0" err="1"/>
              <a:t>організму</a:t>
            </a:r>
            <a:r>
              <a:rPr lang="ru-RU" b="1" i="1" dirty="0"/>
              <a:t>. </a:t>
            </a:r>
            <a:r>
              <a:rPr lang="ru-RU" b="1" i="1" dirty="0" err="1"/>
              <a:t>Завдяки</a:t>
            </a:r>
            <a:r>
              <a:rPr lang="ru-RU" b="1" i="1" dirty="0"/>
              <a:t> </a:t>
            </a:r>
            <a:r>
              <a:rPr lang="ru-RU" b="1" i="1" dirty="0" err="1"/>
              <a:t>цьому</a:t>
            </a:r>
            <a:r>
              <a:rPr lang="ru-RU" b="1" i="1" dirty="0"/>
              <a:t> вони </a:t>
            </a:r>
            <a:r>
              <a:rPr lang="ru-RU" b="1" i="1" dirty="0" err="1"/>
              <a:t>відновлюють</a:t>
            </a:r>
            <a:r>
              <a:rPr lang="ru-RU" b="1" i="1" dirty="0"/>
              <a:t> </a:t>
            </a:r>
            <a:r>
              <a:rPr lang="ru-RU" b="1" i="1" dirty="0" err="1"/>
              <a:t>ушкоджені</a:t>
            </a:r>
            <a:r>
              <a:rPr lang="ru-RU" b="1" i="1" dirty="0"/>
              <a:t> </a:t>
            </a:r>
            <a:r>
              <a:rPr lang="ru-RU" b="1" i="1" dirty="0" err="1"/>
              <a:t>органи</a:t>
            </a:r>
            <a:r>
              <a:rPr lang="ru-RU" b="1" i="1" dirty="0"/>
              <a:t> та </a:t>
            </a:r>
            <a:r>
              <a:rPr lang="ru-RU" b="1" i="1" dirty="0" err="1"/>
              <a:t>їхні</a:t>
            </a:r>
            <a:r>
              <a:rPr lang="ru-RU" b="1" i="1" dirty="0"/>
              <a:t> </a:t>
            </a:r>
            <a:r>
              <a:rPr lang="ru-RU" b="1" i="1" dirty="0" err="1"/>
              <a:t>функції</a:t>
            </a:r>
            <a:r>
              <a:rPr lang="ru-RU" b="1" i="1" dirty="0"/>
              <a:t>.</a:t>
            </a:r>
            <a:endParaRPr lang="ru-RU" sz="2800" b="1" i="1" dirty="0" smtClean="0">
              <a:solidFill>
                <a:srgbClr val="FF0000"/>
              </a:solidFill>
              <a:latin typeface="GillSans"/>
            </a:endParaRPr>
          </a:p>
          <a:p>
            <a:pPr algn="just"/>
            <a:r>
              <a:rPr lang="ru-RU" sz="2400" b="1" dirty="0" err="1" smtClean="0">
                <a:solidFill>
                  <a:srgbClr val="FF0000"/>
                </a:solidFill>
                <a:latin typeface="GillSans"/>
              </a:rPr>
              <a:t>Стовбурові</a:t>
            </a:r>
            <a:r>
              <a:rPr lang="ru-RU" sz="2400" b="1" dirty="0" smtClean="0">
                <a:solidFill>
                  <a:srgbClr val="FF0000"/>
                </a:solidFill>
                <a:latin typeface="GillSans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GillSans"/>
              </a:rPr>
              <a:t>клітини</a:t>
            </a:r>
            <a:r>
              <a:rPr lang="ru-RU" sz="2000" b="1" dirty="0">
                <a:solidFill>
                  <a:srgbClr val="FF0000"/>
                </a:solidFill>
                <a:latin typeface="GillSans"/>
              </a:rPr>
              <a:t>,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які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містяться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в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пуповинної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крові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,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їх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ще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називають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 </a:t>
            </a:r>
            <a:r>
              <a:rPr lang="ru-RU" sz="2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Sans"/>
              </a:rPr>
              <a:t>гемопоетичними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Sans"/>
              </a:rPr>
              <a:t>, </a:t>
            </a:r>
            <a:r>
              <a:rPr lang="ru-RU" sz="2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Sans"/>
              </a:rPr>
              <a:t>відповідальні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Sans"/>
              </a:rPr>
              <a:t> за </a:t>
            </a:r>
            <a:r>
              <a:rPr lang="ru-RU" sz="2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Sans"/>
              </a:rPr>
              <a:t>оновлення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Sans"/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Sans"/>
              </a:rPr>
              <a:t>клітин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Sans"/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Sans"/>
              </a:rPr>
              <a:t>крові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Sans"/>
              </a:rPr>
              <a:t> і, в тому </a:t>
            </a:r>
            <a:r>
              <a:rPr lang="ru-RU" sz="2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Sans"/>
              </a:rPr>
              <a:t>числі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Sans"/>
              </a:rPr>
              <a:t>, </a:t>
            </a:r>
            <a:r>
              <a:rPr lang="ru-RU" sz="2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Sans"/>
              </a:rPr>
              <a:t>імунітету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. Вони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знайшли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широке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застосування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в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лікуванні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важких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захворювань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у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дітей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і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дорослих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, особливо при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виникненні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злоякісних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захворювань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крові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і ряда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інших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розладів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системи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кровотворення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-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лейкемії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,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таласемії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, серповидно-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клітинної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хвороби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(до 80%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випадків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застосування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), при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недостатності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кісткового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мозку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,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спадкових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і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набутих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імунологічних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дефектах,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ряді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генетичних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захворювань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, а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також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для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відновлення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імунітету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після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</a:t>
            </a:r>
            <a:r>
              <a:rPr lang="ru-RU" sz="2000" b="1" dirty="0" err="1">
                <a:solidFill>
                  <a:srgbClr val="33353E"/>
                </a:solidFill>
                <a:latin typeface="GillSans"/>
              </a:rPr>
              <a:t>перенесених</a:t>
            </a:r>
            <a:r>
              <a:rPr lang="ru-RU" sz="2000" b="1" dirty="0">
                <a:solidFill>
                  <a:srgbClr val="33353E"/>
                </a:solidFill>
                <a:latin typeface="GillSans"/>
              </a:rPr>
              <a:t> хвороб</a:t>
            </a:r>
            <a:r>
              <a:rPr lang="ru-RU" sz="2000" b="1" dirty="0" smtClean="0">
                <a:solidFill>
                  <a:srgbClr val="33353E"/>
                </a:solidFill>
                <a:latin typeface="GillSans"/>
              </a:rPr>
              <a:t>.</a:t>
            </a:r>
          </a:p>
          <a:p>
            <a:pPr algn="just"/>
            <a:endParaRPr lang="uk-UA" sz="2400" b="1" dirty="0">
              <a:solidFill>
                <a:srgbClr val="33353E"/>
              </a:solidFill>
              <a:latin typeface="GillSans"/>
            </a:endParaRPr>
          </a:p>
          <a:p>
            <a:pPr algn="just"/>
            <a:r>
              <a:rPr lang="en-US" sz="2000" b="1" dirty="0">
                <a:hlinkClick r:id="rId2"/>
              </a:rPr>
              <a:t>http://</a:t>
            </a:r>
            <a:r>
              <a:rPr lang="en-US" sz="2000" b="1" dirty="0" smtClean="0">
                <a:hlinkClick r:id="rId2"/>
              </a:rPr>
              <a:t>www.dcp.com.ua/sites/default/files/stem-cells-ua.pdf</a:t>
            </a:r>
            <a:endParaRPr lang="uk-UA" sz="2000" b="1" dirty="0" smtClean="0">
              <a:hlinkClick r:id="rId2"/>
            </a:endParaRPr>
          </a:p>
          <a:p>
            <a:pPr algn="just"/>
            <a:endParaRPr lang="uk-UA" sz="2000" b="1" dirty="0" smtClean="0">
              <a:hlinkClick r:id="rId2"/>
            </a:endParaRPr>
          </a:p>
          <a:p>
            <a:pPr algn="just"/>
            <a:r>
              <a:rPr lang="en-US" sz="2000" b="1" dirty="0" smtClean="0">
                <a:hlinkClick r:id="rId2"/>
              </a:rPr>
              <a:t>https</a:t>
            </a:r>
            <a:r>
              <a:rPr lang="en-US" sz="2000" b="1" dirty="0">
                <a:hlinkClick r:id="rId2"/>
              </a:rPr>
              <a:t>://</a:t>
            </a:r>
            <a:r>
              <a:rPr lang="en-US" sz="2000" b="1" dirty="0" smtClean="0">
                <a:hlinkClick r:id="rId2"/>
              </a:rPr>
              <a:t>hemafund.com/doctors/berezovska-o-pupovinnoi-krovi</a:t>
            </a:r>
            <a:endParaRPr lang="uk-UA" sz="2000" b="1" dirty="0" smtClean="0"/>
          </a:p>
          <a:p>
            <a:pPr algn="just"/>
            <a:endParaRPr lang="uk-UA" sz="2000" b="1" dirty="0" smtClean="0"/>
          </a:p>
          <a:p>
            <a:pPr algn="just"/>
            <a:r>
              <a:rPr lang="en-US" sz="2000" b="1" dirty="0">
                <a:hlinkClick r:id="rId3"/>
              </a:rPr>
              <a:t>https://</a:t>
            </a:r>
            <a:r>
              <a:rPr lang="en-US" sz="2000" b="1" dirty="0" smtClean="0">
                <a:hlinkClick r:id="rId3"/>
              </a:rPr>
              <a:t>www.euro-ortho.com/services/likuvannya-stovburovimi-klitinami</a:t>
            </a:r>
            <a:endParaRPr lang="uk-UA" sz="2000" b="1" dirty="0"/>
          </a:p>
          <a:p>
            <a:pPr algn="just"/>
            <a:endParaRPr lang="uk-UA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54652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3601" t="21875" r="18375" b="15625"/>
          <a:stretch/>
        </p:blipFill>
        <p:spPr>
          <a:xfrm>
            <a:off x="393700" y="200025"/>
            <a:ext cx="9103360" cy="66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26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3016" t="20833" r="30673" b="14584"/>
          <a:stretch/>
        </p:blipFill>
        <p:spPr>
          <a:xfrm>
            <a:off x="546100" y="95250"/>
            <a:ext cx="746760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54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504825"/>
            <a:ext cx="8991600" cy="65376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873104" marR="580376" lvl="1" indent="-285743" algn="just">
              <a:buFont typeface="Wingdings" panose="05000000000000000000" pitchFamily="2" charset="2"/>
              <a:buChar char="ü"/>
              <a:tabLst>
                <a:tab pos="740392" algn="l"/>
              </a:tabLst>
            </a:pP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гібридоми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гібридом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подолання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небезпечних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захворювань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7361" marR="580376" lvl="1" algn="just">
              <a:tabLst>
                <a:tab pos="740392" algn="l"/>
              </a:tabLst>
            </a:pP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інфекційних</a:t>
            </a:r>
            <a:r>
              <a:rPr lang="ru-RU" sz="2000" b="1" dirty="0"/>
              <a:t> хвороб </a:t>
            </a:r>
            <a:r>
              <a:rPr lang="ru-RU" sz="2000" b="1" dirty="0" err="1"/>
              <a:t>організм</a:t>
            </a:r>
            <a:r>
              <a:rPr lang="ru-RU" sz="2000" b="1" dirty="0"/>
              <a:t> 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захистити</a:t>
            </a:r>
            <a:r>
              <a:rPr lang="ru-RU" sz="2000" b="1" dirty="0"/>
              <a:t> шляхом </a:t>
            </a:r>
            <a:r>
              <a:rPr lang="ru-RU" sz="2000" b="1" dirty="0" err="1"/>
              <a:t>уведення</a:t>
            </a:r>
            <a:r>
              <a:rPr lang="ru-RU" sz="2000" b="1" dirty="0"/>
              <a:t> у </a:t>
            </a:r>
            <a:r>
              <a:rPr lang="ru-RU" sz="2000" b="1" dirty="0" err="1"/>
              <a:t>нього</a:t>
            </a:r>
            <a:r>
              <a:rPr lang="ru-RU" sz="2000" b="1" dirty="0"/>
              <a:t> </a:t>
            </a:r>
            <a:r>
              <a:rPr lang="ru-RU" sz="2000" b="1" dirty="0" err="1"/>
              <a:t>речовин</a:t>
            </a:r>
            <a:r>
              <a:rPr lang="ru-RU" sz="2000" b="1" dirty="0"/>
              <a:t>, </a:t>
            </a:r>
            <a:r>
              <a:rPr lang="ru-RU" sz="2000" b="1" dirty="0" err="1"/>
              <a:t>які</a:t>
            </a:r>
            <a:r>
              <a:rPr lang="ru-RU" sz="2000" b="1" dirty="0"/>
              <a:t>, не </a:t>
            </a:r>
            <a:r>
              <a:rPr lang="ru-RU" sz="2000" b="1" dirty="0" err="1" smtClean="0"/>
              <a:t>завдаючи</a:t>
            </a:r>
            <a:r>
              <a:rPr lang="ru-RU" sz="2000" b="1" dirty="0" smtClean="0"/>
              <a:t> </a:t>
            </a:r>
            <a:r>
              <a:rPr lang="ru-RU" sz="2000" b="1" dirty="0" err="1"/>
              <a:t>шкоди</a:t>
            </a:r>
            <a:r>
              <a:rPr lang="ru-RU" sz="2000" b="1" dirty="0"/>
              <a:t> </a:t>
            </a:r>
            <a:r>
              <a:rPr lang="ru-RU" sz="2000" b="1" dirty="0" err="1"/>
              <a:t>здоров’ю</a:t>
            </a:r>
            <a:r>
              <a:rPr lang="ru-RU" sz="2000" b="1" dirty="0"/>
              <a:t>, </a:t>
            </a:r>
            <a:r>
              <a:rPr lang="en-US" sz="2000" b="1" dirty="0"/>
              <a:t>c</a:t>
            </a:r>
            <a:r>
              <a:rPr lang="ru-RU" sz="2000" b="1" dirty="0" err="1"/>
              <a:t>проможні</a:t>
            </a:r>
            <a:r>
              <a:rPr lang="ru-RU" sz="2000" b="1" dirty="0"/>
              <a:t> </a:t>
            </a:r>
            <a:r>
              <a:rPr lang="ru-RU" sz="2000" b="1" dirty="0" err="1"/>
              <a:t>викликати</a:t>
            </a:r>
            <a:r>
              <a:rPr lang="ru-RU" sz="2000" b="1" dirty="0"/>
              <a:t> </a:t>
            </a:r>
            <a:r>
              <a:rPr lang="ru-RU" sz="2000" b="1" dirty="0" err="1"/>
              <a:t>ті</a:t>
            </a:r>
            <a:r>
              <a:rPr lang="ru-RU" sz="2000" b="1" dirty="0"/>
              <a:t> </a:t>
            </a:r>
            <a:r>
              <a:rPr lang="ru-RU" sz="2000" b="1" dirty="0" err="1"/>
              <a:t>самі</a:t>
            </a:r>
            <a:r>
              <a:rPr lang="ru-RU" sz="2000" b="1" dirty="0"/>
              <a:t> </a:t>
            </a:r>
            <a:r>
              <a:rPr lang="ru-RU" sz="2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реакції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аглютинації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характерні</a:t>
            </a:r>
            <a:r>
              <a:rPr lang="ru-RU" sz="2000" b="1" dirty="0"/>
              <a:t> </a:t>
            </a:r>
            <a:r>
              <a:rPr lang="ru-RU" sz="2000" b="1" dirty="0"/>
              <a:t>для </a:t>
            </a:r>
            <a:r>
              <a:rPr lang="ru-RU" sz="2000" b="1" dirty="0" err="1"/>
              <a:t>справжньої</a:t>
            </a:r>
            <a:r>
              <a:rPr lang="ru-RU" sz="2000" b="1" dirty="0"/>
              <a:t> </a:t>
            </a:r>
            <a:r>
              <a:rPr lang="ru-RU" sz="2000" b="1" dirty="0" err="1"/>
              <a:t>інфекції</a:t>
            </a:r>
            <a:r>
              <a:rPr lang="ru-RU" sz="2000" b="1" dirty="0"/>
              <a:t>. </a:t>
            </a:r>
            <a:r>
              <a:rPr lang="ru-RU" sz="2000" b="1" dirty="0" err="1"/>
              <a:t>Наприклад</a:t>
            </a:r>
            <a:r>
              <a:rPr lang="ru-RU" sz="2000" b="1" dirty="0"/>
              <a:t>, </a:t>
            </a:r>
            <a:r>
              <a:rPr lang="ru-RU" sz="2000" b="1" dirty="0" err="1"/>
              <a:t>головним</a:t>
            </a:r>
            <a:r>
              <a:rPr lang="ru-RU" sz="2000" b="1" dirty="0"/>
              <a:t> антигеном </a:t>
            </a:r>
            <a:r>
              <a:rPr lang="ru-RU" sz="2000" b="1" dirty="0" err="1"/>
              <a:t>вірусу</a:t>
            </a:r>
            <a:r>
              <a:rPr lang="ru-RU" sz="2000" b="1" dirty="0"/>
              <a:t> </a:t>
            </a:r>
            <a:r>
              <a:rPr lang="ru-RU" sz="2000" b="1" dirty="0" err="1"/>
              <a:t>грипу</a:t>
            </a:r>
            <a:r>
              <a:rPr lang="ru-RU" sz="2000" b="1" dirty="0"/>
              <a:t> є </a:t>
            </a:r>
            <a:r>
              <a:rPr lang="ru-RU" sz="2000" b="1" dirty="0" err="1"/>
              <a:t>білок</a:t>
            </a:r>
            <a:r>
              <a:rPr lang="ru-RU" sz="2000" b="1" dirty="0"/>
              <a:t> </a:t>
            </a:r>
            <a:r>
              <a:rPr lang="ru-RU" sz="2000" b="1" dirty="0" err="1"/>
              <a:t>гемаглютинін</a:t>
            </a:r>
            <a:r>
              <a:rPr lang="ru-RU" sz="2000" b="1" dirty="0"/>
              <a:t>, </a:t>
            </a:r>
            <a:r>
              <a:rPr lang="ru-RU" sz="2000" b="1" dirty="0" err="1"/>
              <a:t>який</a:t>
            </a:r>
            <a:r>
              <a:rPr lang="ru-RU" sz="2000" b="1" dirty="0"/>
              <a:t> входить </a:t>
            </a:r>
            <a:r>
              <a:rPr lang="ru-RU" sz="2000" b="1" dirty="0"/>
              <a:t>до складу </a:t>
            </a:r>
            <a:r>
              <a:rPr lang="ru-RU" sz="2000" b="1" dirty="0" err="1"/>
              <a:t>білкової</a:t>
            </a:r>
            <a:r>
              <a:rPr lang="ru-RU" sz="2000" b="1" dirty="0"/>
              <a:t> </a:t>
            </a:r>
            <a:r>
              <a:rPr lang="ru-RU" sz="2000" b="1" dirty="0" err="1"/>
              <a:t>оболонки</a:t>
            </a:r>
            <a:r>
              <a:rPr lang="ru-RU" sz="2000" b="1" dirty="0"/>
              <a:t> </a:t>
            </a:r>
            <a:r>
              <a:rPr lang="ru-RU" sz="2000" b="1" dirty="0" err="1"/>
              <a:t>цього</a:t>
            </a:r>
            <a:r>
              <a:rPr lang="ru-RU" sz="2000" b="1" dirty="0"/>
              <a:t> </a:t>
            </a:r>
            <a:r>
              <a:rPr lang="ru-RU" sz="2000" b="1" dirty="0" err="1"/>
              <a:t>вірусу</a:t>
            </a:r>
            <a:r>
              <a:rPr lang="ru-RU" sz="2000" b="1" dirty="0"/>
              <a:t>. У </a:t>
            </a:r>
            <a:r>
              <a:rPr lang="ru-RU" sz="2000" b="1" dirty="0" err="1"/>
              <a:t>загальному</a:t>
            </a:r>
            <a:r>
              <a:rPr lang="ru-RU" sz="2000" b="1" dirty="0"/>
              <a:t> </a:t>
            </a:r>
            <a:r>
              <a:rPr lang="ru-RU" sz="2000" b="1" dirty="0" err="1"/>
              <a:t>складі</a:t>
            </a:r>
            <a:r>
              <a:rPr lang="ru-RU" sz="2000" b="1" dirty="0"/>
              <a:t> </a:t>
            </a:r>
            <a:r>
              <a:rPr lang="ru-RU" sz="2000" b="1" dirty="0" err="1"/>
              <a:t>білків</a:t>
            </a:r>
            <a:r>
              <a:rPr lang="ru-RU" sz="2000" b="1" dirty="0"/>
              <a:t> </a:t>
            </a:r>
            <a:r>
              <a:rPr lang="ru-RU" sz="2000" b="1" dirty="0" err="1"/>
              <a:t>вірусних</a:t>
            </a:r>
            <a:r>
              <a:rPr lang="ru-RU" sz="2000" b="1" dirty="0"/>
              <a:t> </a:t>
            </a:r>
            <a:r>
              <a:rPr lang="ru-RU" sz="2000" b="1" dirty="0" err="1"/>
              <a:t>часток</a:t>
            </a:r>
            <a:r>
              <a:rPr lang="ru-RU" sz="2000" b="1" dirty="0"/>
              <a:t> на </a:t>
            </a:r>
            <a:r>
              <a:rPr lang="ru-RU" sz="2000" b="1" dirty="0" err="1"/>
              <a:t>гемаглютинін</a:t>
            </a:r>
            <a:r>
              <a:rPr lang="ru-RU" sz="2000" b="1" dirty="0"/>
              <a:t> </a:t>
            </a:r>
            <a:r>
              <a:rPr lang="ru-RU" sz="2000" b="1" dirty="0" err="1"/>
              <a:t>припадає</a:t>
            </a:r>
            <a:r>
              <a:rPr lang="ru-RU" sz="2000" b="1" dirty="0"/>
              <a:t> 25-30</a:t>
            </a:r>
            <a:r>
              <a:rPr lang="ru-RU" sz="2000" b="1" dirty="0"/>
              <a:t>%.</a:t>
            </a:r>
          </a:p>
          <a:p>
            <a:pPr marL="587361" marR="580376" lvl="1" algn="just">
              <a:tabLst>
                <a:tab pos="740392" algn="l"/>
              </a:tabLst>
            </a:pPr>
            <a:r>
              <a:rPr lang="ru-RU" sz="2000" b="1" dirty="0"/>
              <a:t>У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1979 р.</a:t>
            </a:r>
            <a:r>
              <a:rPr lang="ru-RU" sz="2000" b="1" dirty="0"/>
              <a:t> </a:t>
            </a:r>
            <a:r>
              <a:rPr lang="ru-RU" sz="2000" b="1" dirty="0" err="1"/>
              <a:t>група</a:t>
            </a:r>
            <a:r>
              <a:rPr lang="ru-RU" sz="2000" b="1" dirty="0"/>
              <a:t> </a:t>
            </a:r>
            <a:r>
              <a:rPr lang="ru-RU" sz="2000" b="1" dirty="0" err="1"/>
              <a:t>вчених</a:t>
            </a:r>
            <a:r>
              <a:rPr lang="ru-RU" sz="2000" b="1" dirty="0"/>
              <a:t> </a:t>
            </a:r>
            <a:r>
              <a:rPr lang="ru-RU" sz="2000" b="1" dirty="0" err="1"/>
              <a:t>під</a:t>
            </a:r>
            <a:r>
              <a:rPr lang="ru-RU" sz="2000" b="1" dirty="0"/>
              <a:t> </a:t>
            </a:r>
            <a:r>
              <a:rPr lang="ru-RU" sz="2000" b="1" dirty="0" err="1"/>
              <a:t>керівництвом</a:t>
            </a:r>
            <a:r>
              <a:rPr lang="ru-RU" sz="2000" b="1" dirty="0"/>
              <a:t> М. </a:t>
            </a:r>
            <a:r>
              <a:rPr lang="ru-RU" sz="2000" b="1" dirty="0" err="1" smtClean="0"/>
              <a:t>Слейгта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повідомила</a:t>
            </a:r>
            <a:r>
              <a:rPr lang="ru-RU" sz="2000" b="1" dirty="0" smtClean="0"/>
              <a:t> </a:t>
            </a:r>
            <a:r>
              <a:rPr lang="ru-RU" sz="2000" b="1" dirty="0" err="1"/>
              <a:t>що</a:t>
            </a:r>
            <a:r>
              <a:rPr lang="ru-RU" sz="2000" b="1" dirty="0"/>
              <a:t> шляхом </a:t>
            </a:r>
            <a:r>
              <a:rPr lang="ru-RU" sz="2000" b="1" dirty="0" err="1"/>
              <a:t>зворотної</a:t>
            </a:r>
            <a:r>
              <a:rPr lang="ru-RU" sz="2000" b="1" dirty="0"/>
              <a:t> </a:t>
            </a:r>
            <a:r>
              <a:rPr lang="ru-RU" sz="2000" b="1" dirty="0" err="1"/>
              <a:t>транскрипції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молекул </a:t>
            </a:r>
            <a:r>
              <a:rPr lang="ru-RU" sz="2000" b="1" dirty="0" err="1"/>
              <a:t>іРНК</a:t>
            </a:r>
            <a:r>
              <a:rPr lang="ru-RU" sz="2000" b="1" dirty="0"/>
              <a:t> </a:t>
            </a:r>
            <a:r>
              <a:rPr lang="ru-RU" sz="2000" b="1" dirty="0" err="1"/>
              <a:t>було</a:t>
            </a:r>
            <a:r>
              <a:rPr lang="ru-RU" sz="2000" b="1" dirty="0"/>
              <a:t> </a:t>
            </a:r>
            <a:r>
              <a:rPr lang="ru-RU" sz="2000" b="1" dirty="0"/>
              <a:t>одержано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ДНК-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копії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гена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гемаглютиніну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вірусу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грипу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smtClean="0"/>
              <a:t>Вони </a:t>
            </a:r>
            <a:r>
              <a:rPr lang="ru-RU" sz="2000" b="1" dirty="0" err="1"/>
              <a:t>вбудували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 в </a:t>
            </a:r>
            <a:r>
              <a:rPr lang="ru-RU" sz="2000" b="1" dirty="0" err="1"/>
              <a:t>плазміду</a:t>
            </a:r>
            <a:r>
              <a:rPr lang="ru-RU" sz="2000" b="1" dirty="0"/>
              <a:t> і ввели в </a:t>
            </a:r>
            <a:r>
              <a:rPr lang="ru-RU" sz="2000" b="1" dirty="0" err="1"/>
              <a:t>клітини</a:t>
            </a:r>
            <a:r>
              <a:rPr lang="ru-RU" sz="2000" b="1" dirty="0"/>
              <a:t> </a:t>
            </a:r>
            <a:r>
              <a:rPr lang="ru-RU" sz="2000" b="1" dirty="0" err="1"/>
              <a:t>кишкової</a:t>
            </a:r>
            <a:r>
              <a:rPr lang="ru-RU" sz="2000" b="1" dirty="0"/>
              <a:t> </a:t>
            </a:r>
            <a:r>
              <a:rPr lang="ru-RU" sz="2000" b="1" dirty="0" err="1"/>
              <a:t>палички</a:t>
            </a:r>
            <a:r>
              <a:rPr lang="ru-RU" sz="2000" b="1" dirty="0"/>
              <a:t>. В </a:t>
            </a:r>
            <a:r>
              <a:rPr lang="ru-RU" sz="2000" b="1" dirty="0" err="1"/>
              <a:t>ці</a:t>
            </a:r>
            <a:r>
              <a:rPr lang="ru-RU" sz="2000" b="1" dirty="0"/>
              <a:t> ж </a:t>
            </a:r>
            <a:r>
              <a:rPr lang="ru-RU" sz="2000" b="1" dirty="0" err="1"/>
              <a:t>клітини</a:t>
            </a:r>
            <a:r>
              <a:rPr lang="ru-RU" sz="2000" b="1" dirty="0"/>
              <a:t> за </a:t>
            </a:r>
            <a:r>
              <a:rPr lang="ru-RU" sz="2000" b="1" dirty="0" err="1"/>
              <a:t>допомогою</a:t>
            </a:r>
            <a:r>
              <a:rPr lang="ru-RU" sz="2000" b="1" dirty="0"/>
              <a:t> </a:t>
            </a:r>
            <a:r>
              <a:rPr lang="ru-RU" sz="2000" b="1" dirty="0" err="1"/>
              <a:t>плазміди</a:t>
            </a:r>
            <a:r>
              <a:rPr lang="ru-RU" sz="2000" b="1" dirty="0"/>
              <a:t> </a:t>
            </a:r>
            <a:r>
              <a:rPr lang="en-US" sz="2000" b="1" dirty="0"/>
              <a:t>pBR322 </a:t>
            </a:r>
            <a:r>
              <a:rPr lang="ru-RU" sz="2000" b="1" dirty="0" err="1"/>
              <a:t>був</a:t>
            </a:r>
            <a:r>
              <a:rPr lang="ru-RU" sz="2000" b="1" dirty="0"/>
              <a:t> </a:t>
            </a:r>
            <a:r>
              <a:rPr lang="ru-RU" sz="2000" b="1" dirty="0" err="1"/>
              <a:t>уведений</a:t>
            </a:r>
            <a:r>
              <a:rPr lang="ru-RU" sz="2000" b="1" dirty="0"/>
              <a:t> </a:t>
            </a:r>
            <a:r>
              <a:rPr lang="ru-RU" sz="2000" b="1" dirty="0"/>
              <a:t>промотор </a:t>
            </a:r>
            <a:r>
              <a:rPr lang="ru-RU" sz="2000" b="1" dirty="0" err="1"/>
              <a:t>триптофанового</a:t>
            </a:r>
            <a:r>
              <a:rPr lang="ru-RU" sz="2000" b="1" dirty="0"/>
              <a:t> оперона </a:t>
            </a:r>
            <a:r>
              <a:rPr lang="ru-RU" sz="2000" b="1" dirty="0" err="1" smtClean="0"/>
              <a:t>Е.со</a:t>
            </a:r>
            <a:r>
              <a:rPr lang="en-US" sz="2000" b="1" dirty="0"/>
              <a:t>l</a:t>
            </a:r>
            <a:r>
              <a:rPr lang="ru-RU" sz="2000" b="1" dirty="0"/>
              <a:t>і. </a:t>
            </a:r>
            <a:r>
              <a:rPr lang="ru-RU" sz="2000" b="1" dirty="0"/>
              <a:t>У </a:t>
            </a:r>
            <a:r>
              <a:rPr lang="ru-RU" sz="2000" b="1" dirty="0" err="1"/>
              <a:t>спеціальних</a:t>
            </a:r>
            <a:r>
              <a:rPr lang="ru-RU" sz="2000" b="1" dirty="0"/>
              <a:t> </a:t>
            </a:r>
            <a:r>
              <a:rPr lang="ru-RU" sz="2000" b="1" dirty="0" err="1"/>
              <a:t>посівах</a:t>
            </a:r>
            <a:r>
              <a:rPr lang="ru-RU" sz="2000" b="1" dirty="0"/>
              <a:t> </a:t>
            </a:r>
            <a:r>
              <a:rPr lang="ru-RU" sz="2000" b="1" dirty="0" err="1"/>
              <a:t>оброблених</a:t>
            </a:r>
            <a:r>
              <a:rPr lang="ru-RU" sz="2000" b="1" dirty="0"/>
              <a:t> </a:t>
            </a:r>
            <a:r>
              <a:rPr lang="ru-RU" sz="2000" b="1" dirty="0" err="1"/>
              <a:t>клітин</a:t>
            </a:r>
            <a:r>
              <a:rPr lang="ru-RU" sz="2000" b="1" dirty="0"/>
              <a:t> </a:t>
            </a:r>
            <a:r>
              <a:rPr lang="ru-RU" sz="2000" b="1" dirty="0" err="1"/>
              <a:t>палички</a:t>
            </a:r>
            <a:r>
              <a:rPr lang="ru-RU" sz="2000" b="1" dirty="0"/>
              <a:t> </a:t>
            </a:r>
            <a:r>
              <a:rPr lang="ru-RU" sz="2000" b="1" dirty="0" err="1"/>
              <a:t>були</a:t>
            </a:r>
            <a:r>
              <a:rPr lang="ru-RU" sz="2000" b="1" dirty="0"/>
              <a:t> </a:t>
            </a:r>
            <a:r>
              <a:rPr lang="ru-RU" sz="2000" b="1" dirty="0" err="1"/>
              <a:t>ідентифіковані</a:t>
            </a:r>
            <a:r>
              <a:rPr lang="ru-RU" sz="2000" b="1" dirty="0"/>
              <a:t>, з </a:t>
            </a:r>
            <a:r>
              <a:rPr lang="ru-RU" sz="2000" b="1" dirty="0"/>
              <a:t>них </a:t>
            </a:r>
            <a:r>
              <a:rPr lang="ru-RU" sz="2000" b="1" dirty="0" err="1"/>
              <a:t>виділені</a:t>
            </a:r>
            <a:r>
              <a:rPr lang="ru-RU" sz="2000" b="1" dirty="0"/>
              <a:t> </a:t>
            </a:r>
            <a:r>
              <a:rPr lang="ru-RU" sz="2000" b="1" dirty="0"/>
              <a:t>і </a:t>
            </a:r>
            <a:r>
              <a:rPr lang="ru-RU" sz="2000" b="1" dirty="0" err="1"/>
              <a:t>розмножені</a:t>
            </a:r>
            <a:r>
              <a:rPr lang="ru-RU" sz="2000" b="1" dirty="0"/>
              <a:t> </a:t>
            </a:r>
            <a:r>
              <a:rPr lang="ru-RU" sz="2000" b="1" dirty="0" err="1"/>
              <a:t>лише</a:t>
            </a:r>
            <a:r>
              <a:rPr lang="ru-RU" sz="2000" b="1" dirty="0"/>
              <a:t> </a:t>
            </a:r>
            <a:r>
              <a:rPr lang="ru-RU" sz="2000" b="1" dirty="0" err="1"/>
              <a:t>ті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синтезували</a:t>
            </a:r>
            <a:r>
              <a:rPr lang="ru-RU" sz="2000" b="1" dirty="0"/>
              <a:t> </a:t>
            </a:r>
            <a:r>
              <a:rPr lang="ru-RU" sz="2000" b="1" dirty="0" err="1"/>
              <a:t>білок</a:t>
            </a:r>
            <a:r>
              <a:rPr lang="ru-RU" sz="2000" b="1" dirty="0"/>
              <a:t> </a:t>
            </a:r>
            <a:r>
              <a:rPr lang="ru-RU" sz="2000" b="1" dirty="0" err="1"/>
              <a:t>гемаглютинін</a:t>
            </a:r>
            <a:r>
              <a:rPr lang="ru-RU" sz="2000" b="1" dirty="0"/>
              <a:t>.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14222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3700" y="200025"/>
            <a:ext cx="9220200" cy="68634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b="1" dirty="0" err="1">
                <a:latin typeface="Arial" panose="020B0604020202020204" pitchFamily="34" charset="0"/>
              </a:rPr>
              <a:t>Це</a:t>
            </a:r>
            <a:r>
              <a:rPr lang="ru-RU" sz="2200" b="1" dirty="0">
                <a:latin typeface="Arial" panose="020B0604020202020204" pitchFamily="34" charset="0"/>
              </a:rPr>
              <a:t> означало, </a:t>
            </a:r>
            <a:r>
              <a:rPr lang="ru-RU" sz="2200" b="1" dirty="0" err="1">
                <a:latin typeface="Arial" panose="020B0604020202020204" pitchFamily="34" charset="0"/>
              </a:rPr>
              <a:t>що</a:t>
            </a:r>
            <a:r>
              <a:rPr lang="ru-RU" sz="2200" b="1" dirty="0">
                <a:latin typeface="Arial" panose="020B0604020202020204" pitchFamily="34" charset="0"/>
              </a:rPr>
              <a:t> в </a:t>
            </a:r>
            <a:r>
              <a:rPr lang="ru-RU" sz="2200" b="1" dirty="0" smtClean="0">
                <a:latin typeface="Arial" panose="020B0604020202020204" pitchFamily="34" charset="0"/>
              </a:rPr>
              <a:t>таких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клітинах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</a:rPr>
              <a:t>за </a:t>
            </a:r>
            <a:r>
              <a:rPr lang="ru-RU" sz="2200" b="1" dirty="0" err="1">
                <a:latin typeface="Arial" panose="020B0604020202020204" pitchFamily="34" charset="0"/>
              </a:rPr>
              <a:t>допомогою</a:t>
            </a:r>
            <a:r>
              <a:rPr lang="ru-RU" sz="2200" b="1" dirty="0">
                <a:latin typeface="Arial" panose="020B0604020202020204" pitchFamily="34" charset="0"/>
              </a:rPr>
              <a:t> промотору </a:t>
            </a:r>
            <a:r>
              <a:rPr lang="ru-RU" sz="2200" b="1" dirty="0" err="1">
                <a:latin typeface="Arial" panose="020B0604020202020204" pitchFamily="34" charset="0"/>
              </a:rPr>
              <a:t>триптофанового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оперона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запрацював</a:t>
            </a:r>
            <a:r>
              <a:rPr lang="ru-RU" sz="22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7030A0"/>
                </a:solidFill>
                <a:latin typeface="Arial" panose="020B0604020202020204" pitchFamily="34" charset="0"/>
              </a:rPr>
              <a:t>трансдукований</a:t>
            </a:r>
            <a:r>
              <a:rPr lang="ru-RU" sz="2200" b="1" dirty="0">
                <a:solidFill>
                  <a:srgbClr val="7030A0"/>
                </a:solidFill>
                <a:latin typeface="Arial" panose="020B0604020202020204" pitchFamily="34" charset="0"/>
              </a:rPr>
              <a:t> ген </a:t>
            </a:r>
            <a:r>
              <a:rPr lang="ru-RU" sz="2200" b="1" dirty="0" err="1">
                <a:solidFill>
                  <a:srgbClr val="7030A0"/>
                </a:solidFill>
                <a:latin typeface="Arial" panose="020B0604020202020204" pitchFamily="34" charset="0"/>
              </a:rPr>
              <a:t>гемаглютиніну</a:t>
            </a:r>
            <a:r>
              <a:rPr lang="ru-RU" sz="2200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7030A0"/>
                </a:solidFill>
                <a:latin typeface="Arial" panose="020B0604020202020204" pitchFamily="34" charset="0"/>
              </a:rPr>
              <a:t>вірусу</a:t>
            </a:r>
            <a:r>
              <a:rPr lang="ru-RU" sz="2200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7030A0"/>
                </a:solidFill>
                <a:latin typeface="Arial" panose="020B0604020202020204" pitchFamily="34" charset="0"/>
              </a:rPr>
              <a:t>грипу</a:t>
            </a:r>
            <a:r>
              <a:rPr lang="ru-RU" sz="2200" b="1" dirty="0">
                <a:latin typeface="Arial" panose="020B0604020202020204" pitchFamily="34" charset="0"/>
              </a:rPr>
              <a:t>. </a:t>
            </a:r>
            <a:r>
              <a:rPr lang="ru-RU" sz="2200" b="1" dirty="0" smtClean="0">
                <a:latin typeface="Arial" panose="020B0604020202020204" pitchFamily="34" charset="0"/>
              </a:rPr>
              <a:t>У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результаті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цих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досліджень</a:t>
            </a:r>
            <a:r>
              <a:rPr lang="ru-RU" sz="2200" b="1" dirty="0">
                <a:latin typeface="Arial" panose="020B0604020202020204" pitchFamily="34" charset="0"/>
              </a:rPr>
              <a:t> та </a:t>
            </a:r>
            <a:r>
              <a:rPr lang="ru-RU" sz="2200" b="1" dirty="0" err="1">
                <a:latin typeface="Arial" panose="020B0604020202020204" pitchFamily="34" charset="0"/>
              </a:rPr>
              <a:t>досліджень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інших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учених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були</a:t>
            </a:r>
            <a:r>
              <a:rPr lang="ru-RU" sz="2200" b="1" dirty="0" smtClean="0"/>
              <a:t> </a:t>
            </a:r>
            <a:r>
              <a:rPr lang="ru-RU" sz="2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розроблені</a:t>
            </a: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методи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мікробного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синтезу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антигенних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білків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різних</a:t>
            </a: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інфекційних</a:t>
            </a: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вірусів</a:t>
            </a:r>
            <a:r>
              <a:rPr lang="ru-RU" sz="2200" b="1" dirty="0">
                <a:latin typeface="Arial" panose="020B0604020202020204" pitchFamily="34" charset="0"/>
              </a:rPr>
              <a:t>, таких як, </a:t>
            </a:r>
            <a:r>
              <a:rPr lang="ru-RU" sz="2200" b="1" dirty="0" err="1">
                <a:latin typeface="Arial" panose="020B0604020202020204" pitchFamily="34" charset="0"/>
              </a:rPr>
              <a:t>віруси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грипу</a:t>
            </a:r>
            <a:r>
              <a:rPr lang="ru-RU" sz="2200" b="1" dirty="0">
                <a:latin typeface="Arial" panose="020B0604020202020204" pitchFamily="34" charset="0"/>
              </a:rPr>
              <a:t>, гепатиту, </a:t>
            </a:r>
            <a:r>
              <a:rPr lang="ru-RU" sz="2200" b="1" dirty="0" smtClean="0">
                <a:latin typeface="Arial" panose="020B0604020202020204" pitchFamily="34" charset="0"/>
              </a:rPr>
              <a:t>ящуру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тощо</a:t>
            </a:r>
            <a:r>
              <a:rPr lang="ru-RU" sz="2200" b="1" dirty="0">
                <a:latin typeface="Arial" panose="020B0604020202020204" pitchFamily="34" charset="0"/>
              </a:rPr>
              <a:t>. </a:t>
            </a:r>
            <a:r>
              <a:rPr lang="ru-RU" sz="2200" b="1" dirty="0" err="1">
                <a:latin typeface="Arial" panose="020B0604020202020204" pitchFamily="34" charset="0"/>
              </a:rPr>
              <a:t>Проте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>
                <a:latin typeface="Arial" panose="020B0604020202020204" pitchFamily="34" charset="0"/>
              </a:rPr>
              <a:t>антигенні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білки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вірусів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>
                <a:latin typeface="Arial" panose="020B0604020202020204" pitchFamily="34" charset="0"/>
              </a:rPr>
              <a:t>котрі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були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синтезовані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бактеріями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u="sng" dirty="0" err="1">
                <a:latin typeface="Arial" panose="020B0604020202020204" pitchFamily="34" charset="0"/>
              </a:rPr>
              <a:t>мали</a:t>
            </a:r>
            <a:r>
              <a:rPr lang="ru-RU" sz="2200" b="1" u="sng" dirty="0">
                <a:latin typeface="Arial" panose="020B0604020202020204" pitchFamily="34" charset="0"/>
              </a:rPr>
              <a:t> </a:t>
            </a:r>
            <a:r>
              <a:rPr lang="ru-RU" sz="2200" b="1" u="sng" dirty="0" err="1">
                <a:latin typeface="Arial" panose="020B0604020202020204" pitchFamily="34" charset="0"/>
              </a:rPr>
              <a:t>низьку</a:t>
            </a:r>
            <a:r>
              <a:rPr lang="ru-RU" sz="2200" b="1" u="sng" dirty="0">
                <a:latin typeface="Arial" panose="020B0604020202020204" pitchFamily="34" charset="0"/>
              </a:rPr>
              <a:t> </a:t>
            </a:r>
            <a:r>
              <a:rPr lang="ru-RU" sz="2200" b="1" u="sng" dirty="0" err="1">
                <a:latin typeface="Arial" panose="020B0604020202020204" pitchFamily="34" charset="0"/>
              </a:rPr>
              <a:t>імуногенність</a:t>
            </a:r>
            <a:r>
              <a:rPr lang="ru-RU" sz="2200" b="1" u="sng" dirty="0">
                <a:latin typeface="Arial" panose="020B0604020202020204" pitchFamily="34" charset="0"/>
              </a:rPr>
              <a:t>.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Вважають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>
                <a:latin typeface="Arial" panose="020B0604020202020204" pitchFamily="34" charset="0"/>
              </a:rPr>
              <a:t>що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це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обумовлено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їхнім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мономерним</a:t>
            </a:r>
            <a:r>
              <a:rPr lang="ru-RU" sz="2200" b="1" dirty="0">
                <a:latin typeface="Arial" panose="020B0604020202020204" pitchFamily="34" charset="0"/>
              </a:rPr>
              <a:t> станом, </a:t>
            </a:r>
            <a:r>
              <a:rPr lang="ru-RU" sz="2200" b="1" dirty="0" err="1">
                <a:latin typeface="Arial" panose="020B0604020202020204" pitchFamily="34" charset="0"/>
              </a:rPr>
              <a:t>оскільки</a:t>
            </a:r>
            <a:r>
              <a:rPr lang="ru-RU" sz="2200" b="1" dirty="0">
                <a:latin typeface="Arial" panose="020B0604020202020204" pitchFamily="34" charset="0"/>
              </a:rPr>
              <a:t> в </a:t>
            </a:r>
            <a:r>
              <a:rPr lang="ru-RU" sz="2200" b="1" dirty="0" err="1" smtClean="0">
                <a:latin typeface="Arial" panose="020B0604020202020204" pitchFamily="34" charset="0"/>
              </a:rPr>
              <a:t>складі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вірусних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оболонок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такі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білки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наявні</a:t>
            </a:r>
            <a:r>
              <a:rPr lang="ru-RU" sz="2200" b="1" dirty="0">
                <a:latin typeface="Arial" panose="020B0604020202020204" pitchFamily="34" charset="0"/>
              </a:rPr>
              <a:t> в структурах </a:t>
            </a:r>
            <a:r>
              <a:rPr lang="ru-RU" sz="2200" b="1" dirty="0" err="1" smtClean="0">
                <a:latin typeface="Arial" panose="020B0604020202020204" pitchFamily="34" charset="0"/>
              </a:rPr>
              <a:t>вищого</a:t>
            </a:r>
            <a:r>
              <a:rPr lang="ru-RU" sz="2200" b="1" dirty="0" smtClean="0"/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порядку</a:t>
            </a:r>
            <a:r>
              <a:rPr lang="ru-RU" sz="2200" b="1" dirty="0">
                <a:latin typeface="Arial" panose="020B0604020202020204" pitchFamily="34" charset="0"/>
              </a:rPr>
              <a:t>. Разом з </a:t>
            </a:r>
            <a:r>
              <a:rPr lang="ru-RU" sz="2200" b="1" dirty="0" err="1">
                <a:latin typeface="Arial" panose="020B0604020202020204" pitchFamily="34" charset="0"/>
              </a:rPr>
              <a:t>цим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з’ясувалося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>
                <a:latin typeface="Arial" panose="020B0604020202020204" pitchFamily="34" charset="0"/>
              </a:rPr>
              <a:t>що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u="sng" dirty="0" err="1">
                <a:latin typeface="Arial" panose="020B0604020202020204" pitchFamily="34" charset="0"/>
              </a:rPr>
              <a:t>антигенні</a:t>
            </a:r>
            <a:r>
              <a:rPr lang="ru-RU" sz="2200" b="1" u="sng" dirty="0">
                <a:latin typeface="Arial" panose="020B0604020202020204" pitchFamily="34" charset="0"/>
              </a:rPr>
              <a:t> </a:t>
            </a:r>
            <a:r>
              <a:rPr lang="ru-RU" sz="2200" b="1" u="sng" dirty="0" err="1">
                <a:latin typeface="Arial" panose="020B0604020202020204" pitchFamily="34" charset="0"/>
              </a:rPr>
              <a:t>білки</a:t>
            </a:r>
            <a:r>
              <a:rPr lang="ru-RU" sz="2200" b="1" u="sng" dirty="0">
                <a:latin typeface="Arial" panose="020B0604020202020204" pitchFamily="34" charset="0"/>
              </a:rPr>
              <a:t>, </a:t>
            </a:r>
            <a:r>
              <a:rPr lang="ru-RU" sz="2200" b="1" u="sng" dirty="0" err="1" smtClean="0">
                <a:latin typeface="Arial" panose="020B0604020202020204" pitchFamily="34" charset="0"/>
              </a:rPr>
              <a:t>котрі</a:t>
            </a:r>
            <a:r>
              <a:rPr lang="ru-RU" sz="2200" b="1" u="sng" dirty="0" smtClean="0"/>
              <a:t> </a:t>
            </a:r>
            <a:r>
              <a:rPr lang="ru-RU" sz="2200" b="1" u="sng" dirty="0" err="1" smtClean="0">
                <a:latin typeface="Arial" panose="020B0604020202020204" pitchFamily="34" charset="0"/>
              </a:rPr>
              <a:t>синтезовані</a:t>
            </a:r>
            <a:r>
              <a:rPr lang="ru-RU" sz="2200" b="1" u="sng" dirty="0" smtClean="0">
                <a:latin typeface="Arial" panose="020B0604020202020204" pitchFamily="34" charset="0"/>
              </a:rPr>
              <a:t> </a:t>
            </a:r>
            <a:r>
              <a:rPr lang="ru-RU" sz="2200" b="1" u="sng" dirty="0">
                <a:latin typeface="Arial" panose="020B0604020202020204" pitchFamily="34" charset="0"/>
              </a:rPr>
              <a:t>в </a:t>
            </a:r>
            <a:r>
              <a:rPr lang="ru-RU" sz="2200" b="1" u="sng" dirty="0" err="1">
                <a:latin typeface="Arial" panose="020B0604020202020204" pitchFamily="34" charset="0"/>
              </a:rPr>
              <a:t>клітинах</a:t>
            </a:r>
            <a:r>
              <a:rPr lang="ru-RU" sz="2200" b="1" u="sng" dirty="0">
                <a:latin typeface="Arial" panose="020B0604020202020204" pitchFamily="34" charset="0"/>
              </a:rPr>
              <a:t> </a:t>
            </a:r>
            <a:r>
              <a:rPr lang="ru-RU" sz="2200" b="1" u="sng" dirty="0" err="1">
                <a:latin typeface="Arial" panose="020B0604020202020204" pitchFamily="34" charset="0"/>
              </a:rPr>
              <a:t>еукаріотів</a:t>
            </a:r>
            <a:r>
              <a:rPr lang="ru-RU" sz="2200" b="1" u="sng" dirty="0">
                <a:latin typeface="Arial" panose="020B0604020202020204" pitchFamily="34" charset="0"/>
              </a:rPr>
              <a:t>, </a:t>
            </a:r>
            <a:r>
              <a:rPr lang="ru-RU" sz="2200" b="1" u="sng" dirty="0" err="1">
                <a:latin typeface="Arial" panose="020B0604020202020204" pitchFamily="34" charset="0"/>
              </a:rPr>
              <a:t>характеризуються</a:t>
            </a:r>
            <a:r>
              <a:rPr lang="ru-RU" sz="2200" b="1" u="sng" dirty="0">
                <a:latin typeface="Arial" panose="020B0604020202020204" pitchFamily="34" charset="0"/>
              </a:rPr>
              <a:t> </a:t>
            </a:r>
            <a:r>
              <a:rPr lang="ru-RU" sz="2200" b="1" u="sng" dirty="0" err="1" smtClean="0">
                <a:latin typeface="Arial" panose="020B0604020202020204" pitchFamily="34" charset="0"/>
              </a:rPr>
              <a:t>високою</a:t>
            </a:r>
            <a:r>
              <a:rPr lang="ru-RU" sz="2200" b="1" u="sng" dirty="0" smtClean="0"/>
              <a:t> </a:t>
            </a:r>
            <a:r>
              <a:rPr lang="ru-RU" sz="2200" b="1" u="sng" dirty="0" err="1" smtClean="0">
                <a:latin typeface="Arial" panose="020B0604020202020204" pitchFamily="34" charset="0"/>
              </a:rPr>
              <a:t>імуногенністю</a:t>
            </a:r>
            <a:r>
              <a:rPr lang="ru-RU" sz="2200" b="1" dirty="0">
                <a:latin typeface="Arial" panose="020B0604020202020204" pitchFamily="34" charset="0"/>
              </a:rPr>
              <a:t>. При </a:t>
            </a:r>
            <a:r>
              <a:rPr lang="ru-RU" sz="2200" b="1" dirty="0" err="1">
                <a:latin typeface="Arial" panose="020B0604020202020204" pitchFamily="34" charset="0"/>
              </a:rPr>
              <a:t>цьому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встановлено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>
                <a:latin typeface="Arial" panose="020B0604020202020204" pitchFamily="34" charset="0"/>
              </a:rPr>
              <a:t>що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імуногенність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білка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обумовлюється</a:t>
            </a:r>
            <a:r>
              <a:rPr lang="ru-RU" sz="2200" b="1" dirty="0">
                <a:latin typeface="Arial" panose="020B0604020202020204" pitchFamily="34" charset="0"/>
              </a:rPr>
              <a:t> на </a:t>
            </a:r>
            <a:r>
              <a:rPr lang="ru-RU" sz="2200" b="1" dirty="0" err="1">
                <a:latin typeface="Arial" panose="020B0604020202020204" pitchFamily="34" charset="0"/>
              </a:rPr>
              <a:t>явністю</a:t>
            </a:r>
            <a:r>
              <a:rPr lang="ru-RU" sz="2200" b="1" dirty="0">
                <a:latin typeface="Arial" panose="020B0604020202020204" pitchFamily="34" charset="0"/>
              </a:rPr>
              <a:t> у </a:t>
            </a:r>
            <a:r>
              <a:rPr lang="ru-RU" sz="2200" b="1" dirty="0" err="1">
                <a:latin typeface="Arial" panose="020B0604020202020204" pitchFamily="34" charset="0"/>
              </a:rPr>
              <a:t>його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поліпептидних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ланцюгах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</a:rPr>
              <a:t>так </a:t>
            </a:r>
            <a:r>
              <a:rPr lang="ru-RU" sz="2200" b="1" dirty="0" err="1">
                <a:latin typeface="Arial" panose="020B0604020202020204" pitchFamily="34" charset="0"/>
              </a:rPr>
              <a:t>званих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антигенних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детермінант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>
                <a:latin typeface="Arial" panose="020B0604020202020204" pitchFamily="34" charset="0"/>
              </a:rPr>
              <a:t>кожна</a:t>
            </a:r>
            <a:r>
              <a:rPr lang="ru-RU" sz="2200" b="1" dirty="0">
                <a:latin typeface="Arial" panose="020B0604020202020204" pitchFamily="34" charset="0"/>
              </a:rPr>
              <a:t> з </a:t>
            </a:r>
            <a:r>
              <a:rPr lang="ru-RU" sz="2200" b="1" dirty="0" err="1" smtClean="0">
                <a:latin typeface="Arial" panose="020B0604020202020204" pitchFamily="34" charset="0"/>
              </a:rPr>
              <a:t>яких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складається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із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невеликої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групи</a:t>
            </a:r>
            <a:r>
              <a:rPr lang="ru-RU" sz="2200" b="1" dirty="0">
                <a:latin typeface="Arial" panose="020B0604020202020204" pitchFamily="34" charset="0"/>
              </a:rPr>
              <a:t> в 6-10 </a:t>
            </a:r>
            <a:r>
              <a:rPr lang="ru-RU" sz="2200" b="1" dirty="0" err="1">
                <a:latin typeface="Arial" panose="020B0604020202020204" pitchFamily="34" charset="0"/>
              </a:rPr>
              <a:t>амінокислотних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залишків</a:t>
            </a:r>
            <a:r>
              <a:rPr lang="ru-RU" sz="2200" b="1" dirty="0" smtClean="0"/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у </a:t>
            </a:r>
            <a:r>
              <a:rPr lang="ru-RU" sz="2200" b="1" dirty="0" err="1">
                <a:latin typeface="Arial" panose="020B0604020202020204" pitchFamily="34" charset="0"/>
              </a:rPr>
              <a:t>молекулі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поліпептиду</a:t>
            </a:r>
            <a:r>
              <a:rPr lang="ru-RU" sz="2200" b="1" dirty="0">
                <a:latin typeface="Arial" panose="020B0604020202020204" pitchFamily="34" charset="0"/>
              </a:rPr>
              <a:t>. Зона </a:t>
            </a:r>
            <a:r>
              <a:rPr lang="ru-RU" sz="2200" b="1" dirty="0" err="1">
                <a:latin typeface="Arial" panose="020B0604020202020204" pitchFamily="34" charset="0"/>
              </a:rPr>
              <a:t>цих</a:t>
            </a:r>
            <a:r>
              <a:rPr lang="ru-RU" sz="2200" b="1" dirty="0">
                <a:latin typeface="Arial" panose="020B0604020202020204" pitchFamily="34" charset="0"/>
              </a:rPr>
              <a:t> 6-10 </a:t>
            </a:r>
            <a:r>
              <a:rPr lang="ru-RU" sz="2200" b="1" dirty="0" err="1">
                <a:latin typeface="Arial" panose="020B0604020202020204" pitchFamily="34" charset="0"/>
              </a:rPr>
              <a:t>амінокислотних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залишків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виявляється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спорідненою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із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активними</a:t>
            </a:r>
            <a:r>
              <a:rPr lang="ru-RU" sz="2200" b="1" dirty="0">
                <a:latin typeface="Arial" panose="020B0604020202020204" pitchFamily="34" charset="0"/>
              </a:rPr>
              <a:t> центрами </a:t>
            </a:r>
            <a:r>
              <a:rPr lang="ru-RU" sz="2200" b="1" dirty="0" err="1">
                <a:latin typeface="Arial" panose="020B0604020202020204" pitchFamily="34" charset="0"/>
              </a:rPr>
              <a:t>антитіл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 smtClean="0">
                <a:latin typeface="Arial" panose="020B0604020202020204" pitchFamily="34" charset="0"/>
              </a:rPr>
              <a:t>котрі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виробляються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</a:rPr>
              <a:t>у </a:t>
            </a:r>
            <a:r>
              <a:rPr lang="ru-RU" sz="2200" b="1" dirty="0" err="1">
                <a:latin typeface="Arial" panose="020B0604020202020204" pitchFamily="34" charset="0"/>
              </a:rPr>
              <a:t>лімфоцитах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організмів</a:t>
            </a:r>
            <a:r>
              <a:rPr lang="ru-RU" sz="2200" b="1" dirty="0">
                <a:latin typeface="Arial" panose="020B0604020202020204" pitchFamily="34" charset="0"/>
              </a:rPr>
              <a:t> у </a:t>
            </a:r>
            <a:r>
              <a:rPr lang="ru-RU" sz="2200" b="1" dirty="0" err="1">
                <a:latin typeface="Arial" panose="020B0604020202020204" pitchFamily="34" charset="0"/>
              </a:rPr>
              <a:t>відповідь</a:t>
            </a:r>
            <a:r>
              <a:rPr lang="ru-RU" sz="2200" b="1" dirty="0">
                <a:latin typeface="Arial" panose="020B0604020202020204" pitchFamily="34" charset="0"/>
              </a:rPr>
              <a:t> на </a:t>
            </a:r>
            <a:r>
              <a:rPr lang="ru-RU" sz="2200" b="1" dirty="0" err="1" smtClean="0">
                <a:latin typeface="Arial" panose="020B0604020202020204" pitchFamily="34" charset="0"/>
              </a:rPr>
              <a:t>антигени</a:t>
            </a:r>
            <a:r>
              <a:rPr lang="ru-RU" sz="2200" b="1" dirty="0" smtClean="0">
                <a:latin typeface="Arial" panose="020B0604020202020204" pitchFamily="34" charset="0"/>
              </a:rPr>
              <a:t>,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що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</a:rPr>
              <a:t>проникли в </a:t>
            </a:r>
            <a:r>
              <a:rPr lang="ru-RU" sz="2200" b="1" dirty="0" err="1">
                <a:latin typeface="Arial" panose="020B0604020202020204" pitchFamily="34" charset="0"/>
              </a:rPr>
              <a:t>дані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організми</a:t>
            </a:r>
            <a:r>
              <a:rPr lang="ru-RU" sz="2200" b="1" dirty="0">
                <a:latin typeface="Arial" panose="020B0604020202020204" pitchFamily="34" charset="0"/>
              </a:rPr>
              <a:t>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9593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300" y="428625"/>
            <a:ext cx="9220200" cy="65248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Arial" panose="020B0604020202020204" pitchFamily="34" charset="0"/>
              </a:rPr>
              <a:t>У 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1982 р. Дж.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Бітліін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 в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1983 р. Р.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Лернер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</a:rPr>
              <a:t>та </a:t>
            </a:r>
            <a:r>
              <a:rPr lang="ru-RU" sz="2200" b="1" dirty="0" err="1">
                <a:latin typeface="Arial" panose="020B0604020202020204" pitchFamily="34" charset="0"/>
              </a:rPr>
              <a:t>інші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дійшли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висновку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>
                <a:latin typeface="Arial" panose="020B0604020202020204" pitchFamily="34" charset="0"/>
              </a:rPr>
              <a:t>що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саме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ці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коротенькі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олігопептиди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 smtClean="0">
                <a:latin typeface="Arial" panose="020B0604020202020204" pitchFamily="34" charset="0"/>
              </a:rPr>
              <a:t>котрі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відповідають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антигенним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детермінантам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>
                <a:latin typeface="Arial" panose="020B0604020202020204" pitchFamily="34" charset="0"/>
              </a:rPr>
              <a:t>обумовлюють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високу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імуногенність</a:t>
            </a:r>
            <a:r>
              <a:rPr lang="ru-RU" sz="2200" b="1" dirty="0" smtClean="0">
                <a:latin typeface="Arial" panose="020B0604020202020204" pitchFamily="34" charset="0"/>
              </a:rPr>
              <a:t>.</a:t>
            </a:r>
            <a:endParaRPr lang="ru-RU" sz="2200" b="1" dirty="0" smtClean="0"/>
          </a:p>
          <a:p>
            <a:pPr algn="just"/>
            <a:r>
              <a:rPr lang="ru-RU" sz="2200" b="1" dirty="0" smtClean="0">
                <a:latin typeface="Arial" panose="020B0604020202020204" pitchFamily="34" charset="0"/>
              </a:rPr>
              <a:t>У 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1983 р. Т. Тихоненко і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окремо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В.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Лунін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та Є. </a:t>
            </a: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Гольдберг</a:t>
            </a: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видалили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</a:rPr>
              <a:t>з ДНК </a:t>
            </a:r>
            <a:r>
              <a:rPr lang="ru-RU" sz="2200" b="1" dirty="0" err="1">
                <a:latin typeface="Arial" panose="020B0604020202020204" pitchFamily="34" charset="0"/>
              </a:rPr>
              <a:t>вірусу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</a:rPr>
              <a:t>HBsAg</a:t>
            </a:r>
            <a:r>
              <a:rPr lang="en-US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усі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ділянки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>
                <a:latin typeface="Arial" panose="020B0604020202020204" pitchFamily="34" charset="0"/>
              </a:rPr>
              <a:t>крім</a:t>
            </a:r>
            <a:r>
              <a:rPr lang="ru-RU" sz="2200" b="1" dirty="0">
                <a:latin typeface="Arial" panose="020B0604020202020204" pitchFamily="34" charset="0"/>
              </a:rPr>
              <a:t> тих, </a:t>
            </a:r>
            <a:r>
              <a:rPr lang="ru-RU" sz="2200" b="1" dirty="0" err="1" smtClean="0">
                <a:latin typeface="Arial" panose="020B0604020202020204" pitchFamily="34" charset="0"/>
              </a:rPr>
              <a:t>котрі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кодують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антигенні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детермінатори</a:t>
            </a:r>
            <a:r>
              <a:rPr lang="ru-RU" sz="2200" b="1" dirty="0">
                <a:latin typeface="Arial" panose="020B0604020202020204" pitchFamily="34" charset="0"/>
              </a:rPr>
              <a:t>. </a:t>
            </a:r>
            <a:r>
              <a:rPr lang="ru-RU" sz="2200" b="1" dirty="0" err="1">
                <a:latin typeface="Arial" panose="020B0604020202020204" pitchFamily="34" charset="0"/>
              </a:rPr>
              <a:t>Окрім</a:t>
            </a:r>
            <a:r>
              <a:rPr lang="ru-RU" sz="2200" b="1" dirty="0">
                <a:latin typeface="Arial" panose="020B0604020202020204" pitchFamily="34" charset="0"/>
              </a:rPr>
              <a:t> того, Т. </a:t>
            </a:r>
            <a:r>
              <a:rPr lang="ru-RU" sz="2200" b="1" dirty="0" smtClean="0">
                <a:latin typeface="Arial" panose="020B0604020202020204" pitchFamily="34" charset="0"/>
              </a:rPr>
              <a:t>Тихоненко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синтезував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детермінантні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послідовності</a:t>
            </a:r>
            <a:r>
              <a:rPr lang="ru-RU" sz="2200" b="1" dirty="0">
                <a:latin typeface="Arial" panose="020B0604020202020204" pitchFamily="34" charset="0"/>
              </a:rPr>
              <a:t> ДНК названого </a:t>
            </a:r>
            <a:r>
              <a:rPr lang="ru-RU" sz="2200" b="1" dirty="0" err="1" smtClean="0">
                <a:latin typeface="Arial" panose="020B0604020202020204" pitchFamily="34" charset="0"/>
              </a:rPr>
              <a:t>вірусу</a:t>
            </a:r>
            <a:r>
              <a:rPr lang="ru-RU" sz="2200" b="1" dirty="0" smtClean="0">
                <a:latin typeface="Arial" panose="020B0604020202020204" pitchFamily="34" charset="0"/>
              </a:rPr>
              <a:t>,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які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</a:rPr>
              <a:t>включив до складу </a:t>
            </a:r>
            <a:r>
              <a:rPr lang="ru-RU" sz="2200" b="1" dirty="0" err="1">
                <a:latin typeface="Arial" panose="020B0604020202020204" pitchFamily="34" charset="0"/>
              </a:rPr>
              <a:t>білка-носія</a:t>
            </a:r>
            <a:r>
              <a:rPr lang="ru-RU" sz="2200" b="1" dirty="0">
                <a:latin typeface="Arial" panose="020B0604020202020204" pitchFamily="34" charset="0"/>
              </a:rPr>
              <a:t>. </a:t>
            </a:r>
            <a:r>
              <a:rPr lang="ru-RU" sz="2200" b="1" dirty="0" err="1">
                <a:latin typeface="Arial" panose="020B0604020202020204" pitchFamily="34" charset="0"/>
              </a:rPr>
              <a:t>Уведення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детермінант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в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організми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індукувало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утворення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їхніми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лімфоцитами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антитіл</a:t>
            </a:r>
            <a:r>
              <a:rPr lang="ru-RU" sz="2200" b="1" dirty="0" smtClean="0">
                <a:latin typeface="Arial" panose="020B0604020202020204" pitchFamily="34" charset="0"/>
              </a:rPr>
              <a:t>,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котрі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характеризувались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високою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варіабельністю</a:t>
            </a:r>
            <a:r>
              <a:rPr lang="ru-RU" sz="2200" b="1" dirty="0">
                <a:latin typeface="Arial" panose="020B0604020202020204" pitchFamily="34" charset="0"/>
              </a:rPr>
              <a:t>. </a:t>
            </a:r>
            <a:r>
              <a:rPr lang="ru-RU" sz="2200" b="1" dirty="0" err="1" smtClean="0">
                <a:latin typeface="Arial" panose="020B0604020202020204" pitchFamily="34" charset="0"/>
              </a:rPr>
              <a:t>Це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обумовлено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тим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>
                <a:latin typeface="Arial" panose="020B0604020202020204" pitchFamily="34" charset="0"/>
              </a:rPr>
              <a:t>що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кожний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лімфоцит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відрізняється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від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інших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своїм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варіантом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утворюваних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антитіл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>
                <a:latin typeface="Arial" panose="020B0604020202020204" pitchFamily="34" charset="0"/>
              </a:rPr>
              <a:t>хоча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їхні</a:t>
            </a:r>
            <a:r>
              <a:rPr lang="ru-RU" sz="2200" b="1" dirty="0">
                <a:latin typeface="Arial" panose="020B0604020202020204" pitchFamily="34" charset="0"/>
              </a:rPr>
              <a:t> ре </a:t>
            </a:r>
            <a:r>
              <a:rPr lang="ru-RU" sz="2200" b="1" dirty="0" err="1">
                <a:latin typeface="Arial" panose="020B0604020202020204" pitchFamily="34" charset="0"/>
              </a:rPr>
              <a:t>акції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з</a:t>
            </a:r>
            <a:r>
              <a:rPr lang="ru-RU" sz="2200" b="1" dirty="0" smtClean="0"/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антигенами </a:t>
            </a:r>
            <a:r>
              <a:rPr lang="ru-RU" sz="2200" b="1" dirty="0">
                <a:latin typeface="Arial" panose="020B0604020202020204" pitchFamily="34" charset="0"/>
              </a:rPr>
              <a:t>й </a:t>
            </a:r>
            <a:r>
              <a:rPr lang="ru-RU" sz="2200" b="1" dirty="0" err="1">
                <a:latin typeface="Arial" panose="020B0604020202020204" pitchFamily="34" charset="0"/>
              </a:rPr>
              <a:t>характеризуються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певною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подібністю</a:t>
            </a:r>
            <a:r>
              <a:rPr lang="ru-RU" sz="2200" b="1" dirty="0">
                <a:latin typeface="Arial" panose="020B0604020202020204" pitchFamily="34" charset="0"/>
              </a:rPr>
              <a:t>. </a:t>
            </a:r>
            <a:r>
              <a:rPr lang="ru-RU" sz="2200" b="1" dirty="0" err="1" smtClean="0">
                <a:latin typeface="Arial" panose="020B0604020202020204" pitchFamily="34" charset="0"/>
              </a:rPr>
              <a:t>Цим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суттєво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ускладнювалось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вивчення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закономірностей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утворення</a:t>
            </a:r>
            <a:r>
              <a:rPr lang="ru-RU" sz="2200" b="1" dirty="0" smtClean="0"/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та </a:t>
            </a:r>
            <a:r>
              <a:rPr lang="ru-RU" sz="2200" b="1" dirty="0" err="1">
                <a:latin typeface="Arial" panose="020B0604020202020204" pitchFamily="34" charset="0"/>
              </a:rPr>
              <a:t>цілеспрямованого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використання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антитіл</a:t>
            </a:r>
            <a:r>
              <a:rPr lang="ru-RU" sz="2200" b="1" dirty="0" smtClean="0">
                <a:latin typeface="Arial" panose="020B0604020202020204" pitchFamily="34" charset="0"/>
              </a:rPr>
              <a:t>.</a:t>
            </a:r>
            <a:r>
              <a:rPr lang="ru-RU" sz="2200" b="1" dirty="0" smtClean="0"/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У </a:t>
            </a:r>
            <a:r>
              <a:rPr lang="ru-RU" sz="2200" b="1" dirty="0" err="1" smtClean="0">
                <a:latin typeface="Arial" panose="020B0604020202020204" pitchFamily="34" charset="0"/>
              </a:rPr>
              <a:t>зв’язку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</a:rPr>
              <a:t>з </a:t>
            </a:r>
            <a:r>
              <a:rPr lang="ru-RU" sz="2200" b="1" dirty="0" err="1">
                <a:latin typeface="Arial" panose="020B0604020202020204" pitchFamily="34" charset="0"/>
              </a:rPr>
              <a:t>цим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виникла</a:t>
            </a:r>
            <a:r>
              <a:rPr lang="ru-RU" sz="2200" b="1" dirty="0">
                <a:latin typeface="Arial" panose="020B0604020202020204" pitchFamily="34" charset="0"/>
              </a:rPr>
              <a:t> потреба у </a:t>
            </a:r>
            <a:r>
              <a:rPr lang="ru-RU" sz="2200" b="1" dirty="0" err="1">
                <a:latin typeface="Arial" panose="020B0604020202020204" pitchFamily="34" charset="0"/>
              </a:rPr>
              <a:t>створенні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клонів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лімфоцитів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>
                <a:latin typeface="Arial" panose="020B0604020202020204" pitchFamily="34" charset="0"/>
              </a:rPr>
              <a:t>кожний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із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яких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характеризувався</a:t>
            </a:r>
            <a:r>
              <a:rPr lang="ru-RU" sz="2200" b="1" dirty="0">
                <a:latin typeface="Arial" panose="020B0604020202020204" pitchFamily="34" charset="0"/>
              </a:rPr>
              <a:t> б </a:t>
            </a:r>
            <a:r>
              <a:rPr lang="ru-RU" sz="2200" b="1" dirty="0" err="1">
                <a:latin typeface="Arial" panose="020B0604020202020204" pitchFamily="34" charset="0"/>
              </a:rPr>
              <a:t>утворенням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не </a:t>
            </a:r>
            <a:r>
              <a:rPr lang="ru-RU" sz="2200" b="1" dirty="0"/>
              <a:t>просто </a:t>
            </a:r>
            <a:r>
              <a:rPr lang="ru-RU" sz="2200" b="1" dirty="0" err="1"/>
              <a:t>зовнішньо</a:t>
            </a:r>
            <a:r>
              <a:rPr lang="ru-RU" sz="2200" b="1" dirty="0"/>
              <a:t> </a:t>
            </a:r>
            <a:r>
              <a:rPr lang="ru-RU" sz="2200" b="1" dirty="0" err="1"/>
              <a:t>однакових</a:t>
            </a:r>
            <a:r>
              <a:rPr lang="ru-RU" sz="2200" b="1" dirty="0"/>
              <a:t>, але в </a:t>
            </a:r>
            <a:r>
              <a:rPr lang="ru-RU" sz="2200" b="1" dirty="0" err="1"/>
              <a:t>усіх</a:t>
            </a:r>
            <a:r>
              <a:rPr lang="ru-RU" sz="2200" b="1" dirty="0"/>
              <a:t> </a:t>
            </a:r>
            <a:r>
              <a:rPr lang="ru-RU" sz="2200" b="1" dirty="0" err="1"/>
              <a:t>подробицях</a:t>
            </a:r>
            <a:r>
              <a:rPr lang="ru-RU" sz="2200" b="1" dirty="0"/>
              <a:t> </a:t>
            </a:r>
            <a:r>
              <a:rPr lang="ru-RU" sz="2200" b="1" dirty="0" err="1" smtClean="0"/>
              <a:t>ідентичних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антитіл</a:t>
            </a:r>
            <a:r>
              <a:rPr lang="ru-RU" sz="2200" b="1" dirty="0"/>
              <a:t>. 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743800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00" y="200025"/>
            <a:ext cx="9525000" cy="68634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b="1" dirty="0" err="1">
                <a:latin typeface="Arial" panose="020B0604020202020204" pitchFamily="34" charset="0"/>
              </a:rPr>
              <a:t>Ця</a:t>
            </a:r>
            <a:r>
              <a:rPr lang="ru-RU" sz="2200" b="1" dirty="0">
                <a:latin typeface="Arial" panose="020B0604020202020204" pitchFamily="34" charset="0"/>
              </a:rPr>
              <a:t> робота </a:t>
            </a:r>
            <a:r>
              <a:rPr lang="ru-RU" sz="2200" b="1" dirty="0" err="1">
                <a:latin typeface="Arial" panose="020B0604020202020204" pitchFamily="34" charset="0"/>
              </a:rPr>
              <a:t>була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виконана</a:t>
            </a:r>
            <a:r>
              <a:rPr lang="ru-RU" sz="2200" b="1" dirty="0">
                <a:latin typeface="Arial" panose="020B0604020202020204" pitchFamily="34" charset="0"/>
              </a:rPr>
              <a:t>. </a:t>
            </a:r>
            <a:r>
              <a:rPr lang="ru-RU" sz="2200" b="1" dirty="0" err="1">
                <a:latin typeface="Arial" panose="020B0604020202020204" pitchFamily="34" charset="0"/>
              </a:rPr>
              <a:t>Ще</a:t>
            </a:r>
            <a:r>
              <a:rPr lang="ru-RU" sz="2200" b="1" dirty="0">
                <a:latin typeface="Arial" panose="020B0604020202020204" pitchFamily="34" charset="0"/>
              </a:rPr>
              <a:t> в 1975 р. Г. Келер </a:t>
            </a:r>
            <a:r>
              <a:rPr lang="ru-RU" sz="2200" b="1" dirty="0" smtClean="0">
                <a:latin typeface="Arial" panose="020B0604020202020204" pitchFamily="34" charset="0"/>
              </a:rPr>
              <a:t>та</a:t>
            </a:r>
            <a:r>
              <a:rPr lang="ru-RU" sz="2200" b="1" dirty="0" smtClean="0"/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К. </a:t>
            </a:r>
            <a:r>
              <a:rPr lang="ru-RU" sz="2200" b="1" dirty="0" err="1">
                <a:latin typeface="Arial" panose="020B0604020202020204" pitchFamily="34" charset="0"/>
              </a:rPr>
              <a:t>Мільштейн</a:t>
            </a:r>
            <a:r>
              <a:rPr lang="ru-RU" sz="2200" b="1" dirty="0">
                <a:latin typeface="Arial" panose="020B0604020202020204" pitchFamily="34" charset="0"/>
              </a:rPr>
              <a:t> створили культуру </a:t>
            </a:r>
            <a:r>
              <a:rPr lang="ru-RU" sz="2200" b="1" dirty="0" err="1">
                <a:latin typeface="Arial" panose="020B0604020202020204" pitchFamily="34" charset="0"/>
              </a:rPr>
              <a:t>клітин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мієломи</a:t>
            </a:r>
            <a:r>
              <a:rPr lang="ru-RU" sz="2200" b="1" dirty="0" smtClean="0">
                <a:latin typeface="Arial" panose="020B0604020202020204" pitchFamily="34" charset="0"/>
              </a:rPr>
              <a:t>,</a:t>
            </a:r>
            <a:r>
              <a:rPr lang="ru-RU" sz="2200" b="1" dirty="0" smtClean="0"/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не </a:t>
            </a:r>
            <a:r>
              <a:rPr lang="ru-RU" sz="2200" b="1" dirty="0" err="1">
                <a:latin typeface="Arial" panose="020B0604020202020204" pitchFamily="34" charset="0"/>
              </a:rPr>
              <a:t>здатних</a:t>
            </a:r>
            <a:r>
              <a:rPr lang="ru-RU" sz="2200" b="1" dirty="0">
                <a:latin typeface="Arial" panose="020B0604020202020204" pitchFamily="34" charset="0"/>
              </a:rPr>
              <a:t> синтезу </a:t>
            </a:r>
            <a:r>
              <a:rPr lang="ru-RU" sz="2200" b="1" dirty="0" err="1">
                <a:latin typeface="Arial" panose="020B0604020202020204" pitchFamily="34" charset="0"/>
              </a:rPr>
              <a:t>вати</a:t>
            </a:r>
            <a:r>
              <a:rPr lang="ru-RU" sz="2200" b="1" dirty="0">
                <a:latin typeface="Arial" panose="020B0604020202020204" pitchFamily="34" charset="0"/>
              </a:rPr>
              <a:t> фермент </a:t>
            </a:r>
            <a:r>
              <a:rPr lang="ru-RU" sz="2200" b="1" dirty="0" err="1" smtClean="0">
                <a:latin typeface="Arial" panose="020B0604020202020204" pitchFamily="34" charset="0"/>
              </a:rPr>
              <a:t>гіпоксантин-гуанін-фосфорибозилтрансферазу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>
                <a:latin typeface="Arial" panose="020B0604020202020204" pitchFamily="34" charset="0"/>
              </a:rPr>
              <a:t>інкубували</a:t>
            </a:r>
            <a:r>
              <a:rPr lang="ru-RU" sz="2200" b="1" dirty="0">
                <a:latin typeface="Arial" panose="020B0604020202020204" pitchFamily="34" charset="0"/>
              </a:rPr>
              <a:t> з </a:t>
            </a:r>
            <a:r>
              <a:rPr lang="ru-RU" sz="2200" b="1" dirty="0" err="1">
                <a:latin typeface="Arial" panose="020B0604020202020204" pitchFamily="34" charset="0"/>
              </a:rPr>
              <a:t>лімфоцитами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мишей</a:t>
            </a:r>
            <a:r>
              <a:rPr lang="ru-RU" sz="2200" b="1" dirty="0" smtClean="0">
                <a:latin typeface="Arial" panose="020B0604020202020204" pitchFamily="34" charset="0"/>
              </a:rPr>
              <a:t>,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імунізованих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відповідним</a:t>
            </a:r>
            <a:r>
              <a:rPr lang="ru-RU" sz="2200" b="1" dirty="0">
                <a:latin typeface="Arial" panose="020B0604020202020204" pitchFamily="34" charset="0"/>
              </a:rPr>
              <a:t> антигеном. </a:t>
            </a:r>
            <a:r>
              <a:rPr lang="ru-RU" sz="2200" b="1" dirty="0" err="1">
                <a:latin typeface="Arial" panose="020B0604020202020204" pitchFamily="34" charset="0"/>
              </a:rPr>
              <a:t>Потім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суміш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цих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клітин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пересівали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</a:rPr>
              <a:t>на </a:t>
            </a:r>
            <a:r>
              <a:rPr lang="ru-RU" sz="2200" b="1" dirty="0" err="1">
                <a:latin typeface="Arial" panose="020B0604020202020204" pitchFamily="34" charset="0"/>
              </a:rPr>
              <a:t>селективне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середовище</a:t>
            </a:r>
            <a:r>
              <a:rPr lang="ru-RU" sz="2200" b="1" dirty="0">
                <a:latin typeface="Arial" panose="020B0604020202020204" pitchFamily="34" charset="0"/>
              </a:rPr>
              <a:t>, в </a:t>
            </a:r>
            <a:r>
              <a:rPr lang="ru-RU" sz="2200" b="1" dirty="0" err="1">
                <a:latin typeface="Arial" panose="020B0604020202020204" pitchFamily="34" charset="0"/>
              </a:rPr>
              <a:t>якому</a:t>
            </a:r>
            <a:r>
              <a:rPr lang="ru-RU" sz="2200" b="1" dirty="0">
                <a:latin typeface="Arial" panose="020B0604020202020204" pitchFamily="34" charset="0"/>
              </a:rPr>
              <a:t> не </a:t>
            </a:r>
            <a:r>
              <a:rPr lang="ru-RU" sz="2200" b="1" dirty="0" err="1">
                <a:latin typeface="Arial" panose="020B0604020202020204" pitchFamily="34" charset="0"/>
              </a:rPr>
              <a:t>було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готового</a:t>
            </a:r>
            <a:r>
              <a:rPr lang="ru-RU" sz="2200" b="1" dirty="0" smtClean="0"/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ферменту </a:t>
            </a:r>
            <a:r>
              <a:rPr lang="ru-RU" sz="2200" b="1" dirty="0">
                <a:latin typeface="Arial" panose="020B0604020202020204" pitchFamily="34" charset="0"/>
              </a:rPr>
              <a:t>ГГФТ. На </a:t>
            </a:r>
            <a:r>
              <a:rPr lang="ru-RU" sz="2200" b="1" dirty="0" err="1">
                <a:latin typeface="Arial" panose="020B0604020202020204" pitchFamily="34" charset="0"/>
              </a:rPr>
              <a:t>цьому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середовищі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виживали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лише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гібридні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клітини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мієломи</a:t>
            </a:r>
            <a:r>
              <a:rPr lang="ru-RU" sz="2200" b="1" dirty="0">
                <a:latin typeface="Arial" panose="020B0604020202020204" pitchFamily="34" charset="0"/>
              </a:rPr>
              <a:t> з </a:t>
            </a:r>
            <a:r>
              <a:rPr lang="ru-RU" sz="2200" b="1" dirty="0" err="1">
                <a:latin typeface="Arial" panose="020B0604020202020204" pitchFamily="34" charset="0"/>
              </a:rPr>
              <a:t>лімфоцитом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>
                <a:latin typeface="Arial" panose="020B0604020202020204" pitchFamily="34" charset="0"/>
              </a:rPr>
              <a:t>котрі</a:t>
            </a:r>
            <a:r>
              <a:rPr lang="ru-RU" sz="2200" b="1" dirty="0">
                <a:latin typeface="Arial" panose="020B0604020202020204" pitchFamily="34" charset="0"/>
              </a:rPr>
              <a:t> за </a:t>
            </a:r>
            <a:r>
              <a:rPr lang="ru-RU" sz="2200" b="1" dirty="0" err="1">
                <a:latin typeface="Arial" panose="020B0604020202020204" pitchFamily="34" charset="0"/>
              </a:rPr>
              <a:t>рахунок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генів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лімфоцита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набули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здатності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синтезувати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потрібний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фермент.</a:t>
            </a:r>
            <a:endParaRPr lang="ru-RU" sz="2200" b="1" dirty="0" smtClean="0"/>
          </a:p>
          <a:p>
            <a:pPr algn="just"/>
            <a:r>
              <a:rPr lang="ru-RU" sz="2200" b="1" dirty="0" err="1" smtClean="0">
                <a:latin typeface="Arial" panose="020B0604020202020204" pitchFamily="34" charset="0"/>
              </a:rPr>
              <a:t>Якщо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тепер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окрему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гібридну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клітину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помістити</a:t>
            </a:r>
            <a:r>
              <a:rPr lang="ru-RU" sz="2200" b="1" dirty="0">
                <a:latin typeface="Arial" panose="020B0604020202020204" pitchFamily="34" charset="0"/>
              </a:rPr>
              <a:t> на </a:t>
            </a:r>
            <a:r>
              <a:rPr lang="ru-RU" sz="2200" b="1" dirty="0" err="1" smtClean="0">
                <a:latin typeface="Arial" panose="020B0604020202020204" pitchFamily="34" charset="0"/>
              </a:rPr>
              <a:t>стерильне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середовище</a:t>
            </a:r>
            <a:r>
              <a:rPr lang="ru-RU" sz="2200" b="1" dirty="0">
                <a:latin typeface="Arial" panose="020B0604020202020204" pitchFamily="34" charset="0"/>
              </a:rPr>
              <a:t>, то через </a:t>
            </a:r>
            <a:r>
              <a:rPr lang="ru-RU" sz="2200" b="1" dirty="0" err="1">
                <a:latin typeface="Arial" panose="020B0604020202020204" pitchFamily="34" charset="0"/>
              </a:rPr>
              <a:t>деякий</a:t>
            </a:r>
            <a:r>
              <a:rPr lang="ru-RU" sz="2200" b="1" dirty="0">
                <a:latin typeface="Arial" panose="020B0604020202020204" pitchFamily="34" charset="0"/>
              </a:rPr>
              <a:t> час </a:t>
            </a:r>
            <a:r>
              <a:rPr lang="ru-RU" sz="2200" b="1" dirty="0" err="1">
                <a:latin typeface="Arial" panose="020B0604020202020204" pitchFamily="34" charset="0"/>
              </a:rPr>
              <a:t>утвориться</a:t>
            </a:r>
            <a:r>
              <a:rPr lang="ru-RU" sz="2200" b="1" dirty="0">
                <a:latin typeface="Arial" panose="020B0604020202020204" pitchFamily="34" charset="0"/>
              </a:rPr>
              <a:t> клон </a:t>
            </a:r>
            <a:r>
              <a:rPr lang="ru-RU" sz="2200" b="1" dirty="0" err="1" smtClean="0">
                <a:latin typeface="Arial" panose="020B0604020202020204" pitchFamily="34" charset="0"/>
              </a:rPr>
              <a:t>гібридних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клітин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>
                <a:latin typeface="Arial" panose="020B0604020202020204" pitchFamily="34" charset="0"/>
              </a:rPr>
              <a:t>які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утворюють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лише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моноклональні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антитіла</a:t>
            </a:r>
            <a:r>
              <a:rPr lang="ru-RU" sz="2200" b="1" dirty="0" smtClean="0">
                <a:latin typeface="Arial" panose="020B0604020202020204" pitchFamily="34" charset="0"/>
              </a:rPr>
              <a:t>.</a:t>
            </a:r>
            <a:r>
              <a:rPr lang="ru-RU" sz="2200" b="1" dirty="0" smtClean="0"/>
              <a:t> </a:t>
            </a:r>
          </a:p>
          <a:p>
            <a:pPr algn="just"/>
            <a:r>
              <a:rPr lang="ru-RU" sz="2200" b="1" dirty="0" err="1" smtClean="0">
                <a:latin typeface="Arial" panose="020B0604020202020204" pitchFamily="34" charset="0"/>
              </a:rPr>
              <a:t>Гібриди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між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клітинами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злоякісного</a:t>
            </a:r>
            <a:r>
              <a:rPr lang="ru-RU" sz="2200" b="1" dirty="0">
                <a:latin typeface="Arial" panose="020B0604020202020204" pitchFamily="34" charset="0"/>
              </a:rPr>
              <a:t> росту </a:t>
            </a:r>
            <a:r>
              <a:rPr lang="ru-RU" sz="2200" b="1" dirty="0" smtClean="0">
                <a:latin typeface="Arial" panose="020B0604020202020204" pitchFamily="34" charset="0"/>
              </a:rPr>
              <a:t>та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лімфоцитами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>
                <a:latin typeface="Arial" panose="020B0604020202020204" pitchFamily="34" charset="0"/>
              </a:rPr>
              <a:t>які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характеризуються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активним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розмноженням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й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утворенням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7030A0"/>
                </a:solidFill>
                <a:latin typeface="Arial" panose="020B0604020202020204" pitchFamily="34" charset="0"/>
              </a:rPr>
              <a:t>моноклональних</a:t>
            </a:r>
            <a:r>
              <a:rPr lang="ru-RU" sz="2200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7030A0"/>
                </a:solidFill>
                <a:latin typeface="Arial" panose="020B0604020202020204" pitchFamily="34" charset="0"/>
              </a:rPr>
              <a:t>антитіл</a:t>
            </a:r>
            <a:r>
              <a:rPr lang="ru-RU" sz="2200" b="1" dirty="0">
                <a:latin typeface="Arial" panose="020B0604020202020204" pitchFamily="34" charset="0"/>
              </a:rPr>
              <a:t>, назвали </a:t>
            </a:r>
            <a:r>
              <a:rPr lang="ru-RU" sz="2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гібридомами</a:t>
            </a:r>
            <a:r>
              <a:rPr lang="ru-RU" sz="2200" b="1" dirty="0" smtClean="0">
                <a:latin typeface="Arial" panose="020B0604020202020204" pitchFamily="34" charset="0"/>
              </a:rPr>
              <a:t>.</a:t>
            </a:r>
            <a:endParaRPr lang="ru-RU" sz="2200" b="1" dirty="0" smtClean="0"/>
          </a:p>
          <a:p>
            <a:pPr algn="just"/>
            <a:r>
              <a:rPr lang="ru-RU" sz="2200" b="1" dirty="0" smtClean="0">
                <a:latin typeface="Arial" panose="020B0604020202020204" pitchFamily="34" charset="0"/>
              </a:rPr>
              <a:t>У </a:t>
            </a:r>
            <a:r>
              <a:rPr lang="ru-RU" sz="2200" b="1" dirty="0" err="1">
                <a:latin typeface="Arial" panose="020B0604020202020204" pitchFamily="34" charset="0"/>
              </a:rPr>
              <a:t>процесі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інкубації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клітин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мієломи</a:t>
            </a:r>
            <a:r>
              <a:rPr lang="ru-RU" sz="2200" b="1" dirty="0">
                <a:latin typeface="Arial" panose="020B0604020202020204" pitchFamily="34" charset="0"/>
              </a:rPr>
              <a:t> й </a:t>
            </a:r>
            <a:r>
              <a:rPr lang="ru-RU" sz="2200" b="1" dirty="0" err="1">
                <a:latin typeface="Arial" panose="020B0604020202020204" pitchFamily="34" charset="0"/>
              </a:rPr>
              <a:t>лімфоцитів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миші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гібридизація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між</a:t>
            </a:r>
            <a:r>
              <a:rPr lang="ru-RU" sz="2200" b="1" dirty="0">
                <a:latin typeface="Arial" panose="020B0604020202020204" pitchFamily="34" charset="0"/>
              </a:rPr>
              <a:t> ними </a:t>
            </a:r>
            <a:r>
              <a:rPr lang="ru-RU" sz="2200" b="1" dirty="0" err="1">
                <a:latin typeface="Arial" panose="020B0604020202020204" pitchFamily="34" charset="0"/>
              </a:rPr>
              <a:t>відбувається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із</a:t>
            </a:r>
            <a:r>
              <a:rPr lang="ru-RU" sz="2200" b="1" dirty="0">
                <a:latin typeface="Arial" panose="020B0604020202020204" pitchFamily="34" charset="0"/>
              </a:rPr>
              <a:t> частотою 1 на </a:t>
            </a:r>
            <a:r>
              <a:rPr lang="ru-RU" sz="2200" b="1" dirty="0" smtClean="0">
                <a:latin typeface="Arial" panose="020B0604020202020204" pitchFamily="34" charset="0"/>
              </a:rPr>
              <a:t>10</a:t>
            </a:r>
            <a:r>
              <a:rPr lang="ru-RU" sz="2200" b="1" baseline="30000" dirty="0" smtClean="0">
                <a:latin typeface="Arial" panose="020B0604020202020204" pitchFamily="34" charset="0"/>
              </a:rPr>
              <a:t>6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лімфоцитів</a:t>
            </a:r>
            <a:r>
              <a:rPr lang="ru-RU" sz="2200" b="1" dirty="0">
                <a:latin typeface="Arial" panose="020B0604020202020204" pitchFamily="34" charset="0"/>
              </a:rPr>
              <a:t>. </a:t>
            </a:r>
            <a:r>
              <a:rPr lang="ru-RU" sz="2200" b="1" dirty="0" err="1" smtClean="0">
                <a:latin typeface="Arial" panose="020B0604020202020204" pitchFamily="34" charset="0"/>
              </a:rPr>
              <a:t>Якщо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гібридоми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</a:rPr>
              <a:t>вводили в </a:t>
            </a:r>
            <a:r>
              <a:rPr lang="ru-RU" sz="2200" b="1" dirty="0" err="1">
                <a:latin typeface="Arial" panose="020B0604020202020204" pitchFamily="34" charset="0"/>
              </a:rPr>
              <a:t>черевну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порожнину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миші</a:t>
            </a:r>
            <a:r>
              <a:rPr lang="ru-RU" sz="2200" b="1" dirty="0" smtClean="0">
                <a:latin typeface="Arial" panose="020B0604020202020204" pitchFamily="34" charset="0"/>
              </a:rPr>
              <a:t>,</a:t>
            </a:r>
            <a:r>
              <a:rPr lang="ru-RU" sz="2200" b="1" dirty="0" smtClean="0"/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то </a:t>
            </a:r>
            <a:r>
              <a:rPr lang="ru-RU" sz="2200" b="1" dirty="0">
                <a:latin typeface="Arial" panose="020B0604020202020204" pitchFamily="34" charset="0"/>
              </a:rPr>
              <a:t>через </a:t>
            </a:r>
            <a:r>
              <a:rPr lang="ru-RU" sz="2200" b="1" dirty="0" err="1">
                <a:latin typeface="Arial" panose="020B0604020202020204" pitchFamily="34" charset="0"/>
              </a:rPr>
              <a:t>деякий</a:t>
            </a:r>
            <a:r>
              <a:rPr lang="ru-RU" sz="2200" b="1" dirty="0">
                <a:latin typeface="Arial" panose="020B0604020202020204" pitchFamily="34" charset="0"/>
              </a:rPr>
              <a:t> час вона </a:t>
            </a:r>
            <a:r>
              <a:rPr lang="ru-RU" sz="2200" b="1" dirty="0" err="1">
                <a:latin typeface="Arial" panose="020B0604020202020204" pitchFamily="34" charset="0"/>
              </a:rPr>
              <a:t>наповнювалася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асцитною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рідиною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smtClean="0">
                <a:latin typeface="Arial" panose="020B0604020202020204" pitchFamily="34" charset="0"/>
              </a:rPr>
              <a:t>у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якій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містилася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величезна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кількість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моноклональних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антитіл</a:t>
            </a:r>
            <a:r>
              <a:rPr lang="ru-RU" sz="2200" b="1" dirty="0">
                <a:latin typeface="Arial" panose="020B0604020202020204" pitchFamily="34" charset="0"/>
              </a:rPr>
              <a:t>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75894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171504" y="3169878"/>
            <a:ext cx="9546936" cy="778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9250" tIns="49625" rIns="99250" bIns="49625">
            <a:spAutoFit/>
          </a:bodyPr>
          <a:lstStyle/>
          <a:p>
            <a:pPr marL="504188" indent="-501409" algn="just">
              <a:buClr>
                <a:srgbClr val="000000"/>
              </a:buClr>
              <a:buFont typeface="Wingdings" charset="2"/>
              <a:buChar char=""/>
            </a:pPr>
            <a:endParaRPr lang="ru-RU" sz="4411" b="1" spc="-1" dirty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4813300" y="1061977"/>
            <a:ext cx="2848566" cy="1220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9250" tIns="49625" rIns="99250" bIns="4962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7278" b="1" i="1" spc="-1" dirty="0">
                <a:solidFill>
                  <a:srgbClr val="0070C0"/>
                </a:solidFill>
                <a:latin typeface="Calibri"/>
                <a:ea typeface="DejaVu Sans"/>
              </a:rPr>
              <a:t>План</a:t>
            </a:r>
            <a:endParaRPr lang="ru-RU" sz="7278" spc="-1" dirty="0"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171504" y="-159197"/>
            <a:ext cx="333480" cy="33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4"/>
          <p:cNvSpPr/>
          <p:nvPr/>
        </p:nvSpPr>
        <p:spPr>
          <a:xfrm>
            <a:off x="171504" y="-159197"/>
            <a:ext cx="333480" cy="33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Прямоугольник 2"/>
          <p:cNvSpPr/>
          <p:nvPr/>
        </p:nvSpPr>
        <p:spPr>
          <a:xfrm>
            <a:off x="338246" y="2790827"/>
            <a:ext cx="9380194" cy="49552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/>
              <a:t>Стовбурові клітини і медицина. </a:t>
            </a:r>
            <a:r>
              <a:rPr lang="uk-UA" b="1" dirty="0" smtClean="0"/>
              <a:t>Генна </a:t>
            </a:r>
            <a:r>
              <a:rPr lang="uk-UA" b="1" dirty="0"/>
              <a:t>терапія спадкових захворювань. </a:t>
            </a: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/>
              <a:t>Поняття </a:t>
            </a:r>
            <a:r>
              <a:rPr lang="uk-UA" b="1" dirty="0"/>
              <a:t>про </a:t>
            </a:r>
            <a:r>
              <a:rPr lang="uk-UA" b="1" dirty="0" err="1"/>
              <a:t>гібридоми</a:t>
            </a:r>
            <a:r>
              <a:rPr lang="uk-UA" b="1" dirty="0"/>
              <a:t>. </a:t>
            </a: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/>
              <a:t>Значення </a:t>
            </a:r>
            <a:r>
              <a:rPr lang="uk-UA" b="1" dirty="0"/>
              <a:t>гібридом для подолання небезпечних захворювань.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/>
              <a:t>Генетично </a:t>
            </a:r>
            <a:r>
              <a:rPr lang="uk-UA" b="1" dirty="0"/>
              <a:t>модифіковані організми (ГМО) і генетично модифіковані харчові продукти (ГМХП). </a:t>
            </a: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/>
              <a:t>Проблема </a:t>
            </a:r>
            <a:r>
              <a:rPr lang="uk-UA" b="1" dirty="0"/>
              <a:t>потенційної небезпеки ГМО для людини й екосистем. </a:t>
            </a: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/>
              <a:t>Створення </a:t>
            </a:r>
            <a:r>
              <a:rPr lang="uk-UA" b="1" dirty="0"/>
              <a:t>генетично модифікованих організмів, що стійкі до шкідників і захворювань. </a:t>
            </a: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/>
              <a:t>Перспективи </a:t>
            </a:r>
            <a:r>
              <a:rPr lang="uk-UA" b="1" dirty="0"/>
              <a:t>використання генетично </a:t>
            </a:r>
            <a:r>
              <a:rPr lang="uk-UA" b="1" dirty="0" smtClean="0"/>
              <a:t>модифікованої </a:t>
            </a:r>
            <a:r>
              <a:rPr lang="uk-UA" b="1" dirty="0"/>
              <a:t>риби. </a:t>
            </a: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/>
              <a:t>Використання </a:t>
            </a:r>
            <a:r>
              <a:rPr lang="uk-UA" b="1" dirty="0"/>
              <a:t>генетично модифікованих свійських тварин. </a:t>
            </a:r>
            <a:endParaRPr lang="uk-UA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/>
              <a:t>Значення </a:t>
            </a:r>
            <a:r>
              <a:rPr lang="uk-UA" b="1" dirty="0"/>
              <a:t>генетично модифікованих мікроорганізмів у якості продуктів харчування. </a:t>
            </a:r>
            <a:endParaRPr lang="uk-UA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/>
              <a:t>Досягнення </a:t>
            </a:r>
            <a:r>
              <a:rPr lang="uk-UA" b="1" dirty="0"/>
              <a:t>генетичної інженерії мікроорганізмів, рослин і тварин. </a:t>
            </a:r>
            <a:endParaRPr lang="uk-UA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/>
              <a:t>Контроль </a:t>
            </a:r>
            <a:r>
              <a:rPr lang="uk-UA" b="1" dirty="0"/>
              <a:t>використання методів біоінженерії. </a:t>
            </a:r>
            <a:endParaRPr lang="uk-UA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/>
              <a:t>Трансгенні </a:t>
            </a:r>
            <a:r>
              <a:rPr lang="uk-UA" b="1" dirty="0"/>
              <a:t>організми і </a:t>
            </a:r>
            <a:r>
              <a:rPr lang="uk-UA" b="1" dirty="0" err="1"/>
              <a:t>біобезпека</a:t>
            </a:r>
            <a:r>
              <a:rPr lang="uk-UA" b="1" dirty="0"/>
              <a:t>.</a:t>
            </a:r>
          </a:p>
          <a:p>
            <a:pPr marL="378140" indent="-378140" algn="just">
              <a:buFont typeface="Wingdings" panose="05000000000000000000" pitchFamily="2" charset="2"/>
              <a:buChar char="ü"/>
            </a:pPr>
            <a:endParaRPr lang="uk-UA" sz="2800" b="1" dirty="0">
              <a:solidFill>
                <a:srgbClr val="333333"/>
              </a:solidFill>
              <a:latin typeface="Open Sans"/>
            </a:endParaRPr>
          </a:p>
        </p:txBody>
      </p:sp>
      <p:pic>
        <p:nvPicPr>
          <p:cNvPr id="1028" name="Picture 4" descr="Генотерапія допоможе в боротьбі з ВІЛ-інфекцією | УНІ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44" y="213360"/>
            <a:ext cx="4381543" cy="238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4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200025"/>
            <a:ext cx="929640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66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700" y="428625"/>
            <a:ext cx="8991600" cy="58477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b="1" dirty="0" err="1">
                <a:latin typeface="Arial" panose="020B0604020202020204" pitchFamily="34" charset="0"/>
              </a:rPr>
              <a:t>Використовуючи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описані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методи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>
                <a:latin typeface="Arial" panose="020B0604020202020204" pitchFamily="34" charset="0"/>
              </a:rPr>
              <a:t>деякі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вчені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вже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на</a:t>
            </a:r>
            <a:r>
              <a:rPr lang="ru-RU" sz="2200" b="1" dirty="0" smtClean="0"/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початку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</a:rPr>
              <a:t>1980-х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років</a:t>
            </a:r>
            <a:r>
              <a:rPr lang="ru-RU" sz="2200" b="1" dirty="0">
                <a:latin typeface="Arial" panose="020B0604020202020204" pitchFamily="34" charset="0"/>
              </a:rPr>
              <a:t> створили </a:t>
            </a:r>
            <a:r>
              <a:rPr lang="ru-RU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гібридоми</a:t>
            </a:r>
            <a:r>
              <a:rPr lang="ru-R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за </a:t>
            </a:r>
            <a:r>
              <a:rPr lang="ru-RU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участю</a:t>
            </a:r>
            <a:r>
              <a:rPr lang="ru-RU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клітин</a:t>
            </a:r>
            <a:r>
              <a:rPr lang="ru-RU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людини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>
                <a:latin typeface="Arial" panose="020B0604020202020204" pitchFamily="34" charset="0"/>
              </a:rPr>
              <a:t>котрі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продукували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специфічні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антитіла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проти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різних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інфекційних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</a:rPr>
              <a:t>хвороб. </a:t>
            </a:r>
            <a:endParaRPr lang="ru-RU" sz="2200" b="1" dirty="0" smtClean="0">
              <a:latin typeface="Arial" panose="020B0604020202020204" pitchFamily="34" charset="0"/>
            </a:endParaRPr>
          </a:p>
          <a:p>
            <a:pPr algn="just"/>
            <a:r>
              <a:rPr lang="ru-RU" sz="2200" b="1" dirty="0" err="1" smtClean="0">
                <a:latin typeface="Arial" panose="020B0604020202020204" pitchFamily="34" charset="0"/>
              </a:rPr>
              <a:t>Наприклад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</a:rPr>
              <a:t>К.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Кроус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зі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співробітниками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</a:rPr>
              <a:t>(1950) методом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гібридизації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В-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клітин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людини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>
                <a:latin typeface="Arial" panose="020B0604020202020204" pitchFamily="34" charset="0"/>
              </a:rPr>
              <a:t>хворої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на</a:t>
            </a:r>
            <a:r>
              <a:rPr lang="ru-RU" sz="2200" b="1" dirty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мієлому</a:t>
            </a:r>
            <a:r>
              <a:rPr lang="ru-RU" sz="2200" b="1" dirty="0">
                <a:latin typeface="Arial" panose="020B0604020202020204" pitchFamily="34" charset="0"/>
              </a:rPr>
              <a:t>, з </a:t>
            </a:r>
            <a:r>
              <a:rPr lang="ru-RU" sz="2200" b="1" dirty="0" err="1">
                <a:latin typeface="Arial" panose="020B0604020202020204" pitchFamily="34" charset="0"/>
              </a:rPr>
              <a:t>лімфоци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тами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периферичної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крові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хворих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на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склерозуючий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паненцефаліт</a:t>
            </a:r>
            <a:r>
              <a:rPr lang="ru-RU" sz="2200" b="1" dirty="0">
                <a:latin typeface="Arial" panose="020B0604020202020204" pitchFamily="34" charset="0"/>
              </a:rPr>
              <a:t> створили </a:t>
            </a:r>
            <a:r>
              <a:rPr lang="ru-RU" sz="2200" b="1" dirty="0" err="1">
                <a:latin typeface="Arial" panose="020B0604020202020204" pitchFamily="34" charset="0"/>
              </a:rPr>
              <a:t>гібридоми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 smtClean="0">
                <a:latin typeface="Arial" panose="020B0604020202020204" pitchFamily="34" charset="0"/>
              </a:rPr>
              <a:t>котрі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синтезували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імуноглобуліни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людини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проти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вірусу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кору.</a:t>
            </a:r>
            <a:endParaRPr lang="ru-RU" sz="2200" b="1" dirty="0" smtClean="0"/>
          </a:p>
          <a:p>
            <a:pPr algn="just"/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М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Штейніц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і Є. Клейн (1981) </a:t>
            </a:r>
            <a:r>
              <a:rPr lang="ru-RU" sz="2200" b="1" dirty="0" err="1">
                <a:latin typeface="Arial" panose="020B0604020202020204" pitchFamily="34" charset="0"/>
              </a:rPr>
              <a:t>із</a:t>
            </a:r>
            <a:r>
              <a:rPr lang="ru-RU" sz="2200" b="1" dirty="0">
                <a:latin typeface="Arial" panose="020B0604020202020204" pitchFamily="34" charset="0"/>
              </a:rPr>
              <a:t> В-</a:t>
            </a:r>
            <a:r>
              <a:rPr lang="ru-RU" sz="2200" b="1" dirty="0" err="1">
                <a:latin typeface="Arial" panose="020B0604020202020204" pitchFamily="34" charset="0"/>
              </a:rPr>
              <a:t>лімфоцитів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крові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 smtClean="0">
                <a:latin typeface="Arial" panose="020B0604020202020204" pitchFamily="34" charset="0"/>
              </a:rPr>
              <a:t>заражених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вірусом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Епштейна</a:t>
            </a:r>
            <a:r>
              <a:rPr lang="ru-RU" sz="2200" b="1" dirty="0">
                <a:latin typeface="Arial" panose="020B0604020202020204" pitchFamily="34" charset="0"/>
              </a:rPr>
              <a:t>-Бара, </a:t>
            </a:r>
            <a:r>
              <a:rPr lang="ru-RU" sz="2200" b="1" dirty="0" err="1">
                <a:latin typeface="Arial" panose="020B0604020202020204" pitchFamily="34" charset="0"/>
              </a:rPr>
              <a:t>які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зберегли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здатність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утворювати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err="1">
                <a:latin typeface="Arial" panose="020B0604020202020204" pitchFamily="34" charset="0"/>
              </a:rPr>
              <a:t>антитіла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en-US" sz="2200" b="1" dirty="0">
                <a:latin typeface="Arial" panose="020B0604020202020204" pitchFamily="34" charset="0"/>
              </a:rPr>
              <a:t>in vitro, </a:t>
            </a:r>
            <a:r>
              <a:rPr lang="ru-RU" sz="2200" b="1" dirty="0">
                <a:latin typeface="Arial" panose="020B0604020202020204" pitchFamily="34" charset="0"/>
              </a:rPr>
              <a:t>створили ряд </a:t>
            </a:r>
            <a:r>
              <a:rPr lang="ru-RU" sz="2200" b="1" dirty="0" err="1">
                <a:latin typeface="Arial" panose="020B0604020202020204" pitchFamily="34" charset="0"/>
              </a:rPr>
              <a:t>ліній</a:t>
            </a:r>
            <a:r>
              <a:rPr lang="ru-RU" sz="2200" b="1" dirty="0">
                <a:latin typeface="Arial" panose="020B0604020202020204" pitchFamily="34" charset="0"/>
              </a:rPr>
              <a:t> В-</a:t>
            </a:r>
            <a:r>
              <a:rPr lang="ru-RU" sz="2200" b="1" dirty="0" err="1">
                <a:latin typeface="Arial" panose="020B0604020202020204" pitchFamily="34" charset="0"/>
              </a:rPr>
              <a:t>клітин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>
                <a:latin typeface="Arial" panose="020B0604020202020204" pitchFamily="34" charset="0"/>
              </a:rPr>
              <a:t>кожна</a:t>
            </a:r>
            <a:r>
              <a:rPr lang="ru-RU" sz="2200" b="1" dirty="0">
                <a:latin typeface="Arial" panose="020B0604020202020204" pitchFamily="34" charset="0"/>
              </a:rPr>
              <a:t> з </a:t>
            </a:r>
            <a:r>
              <a:rPr lang="ru-RU" sz="2200" b="1" dirty="0" err="1">
                <a:latin typeface="Arial" panose="020B0604020202020204" pitchFamily="34" charset="0"/>
              </a:rPr>
              <a:t>яких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була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спроможною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генерувати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антитіла</a:t>
            </a:r>
            <a:r>
              <a:rPr lang="ru-RU" sz="2200" b="1" dirty="0">
                <a:latin typeface="Arial" panose="020B0604020202020204" pitchFamily="34" charset="0"/>
              </a:rPr>
              <a:t> до </a:t>
            </a:r>
            <a:r>
              <a:rPr lang="ru-RU" sz="2200" b="1" dirty="0" err="1">
                <a:latin typeface="Arial" panose="020B0604020202020204" pitchFamily="34" charset="0"/>
              </a:rPr>
              <a:t>різних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інфекційних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>
                <a:latin typeface="Arial" panose="020B0604020202020204" pitchFamily="34" charset="0"/>
              </a:rPr>
              <a:t>хвороб.</a:t>
            </a:r>
            <a:endParaRPr lang="ru-RU" sz="2200" b="1" dirty="0" smtClean="0"/>
          </a:p>
          <a:p>
            <a:pPr algn="just"/>
            <a:r>
              <a:rPr lang="ru-RU" sz="2200" b="1" dirty="0" err="1" smtClean="0">
                <a:latin typeface="Arial" panose="020B0604020202020204" pitchFamily="34" charset="0"/>
              </a:rPr>
              <a:t>Отже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>
                <a:latin typeface="Arial" panose="020B0604020202020204" pitchFamily="34" charset="0"/>
              </a:rPr>
              <a:t>поєднання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методів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молекулярної</a:t>
            </a:r>
            <a:r>
              <a:rPr lang="ru-RU" sz="2200" b="1" dirty="0">
                <a:latin typeface="Arial" panose="020B0604020202020204" pitchFamily="34" charset="0"/>
              </a:rPr>
              <a:t> генетики </a:t>
            </a:r>
            <a:r>
              <a:rPr lang="ru-RU" sz="2200" b="1" dirty="0" smtClean="0">
                <a:latin typeface="Arial" panose="020B0604020202020204" pitchFamily="34" charset="0"/>
              </a:rPr>
              <a:t>й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імуногенетики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відкрило</a:t>
            </a:r>
            <a:r>
              <a:rPr lang="ru-RU" sz="2200" b="1" dirty="0">
                <a:latin typeface="Arial" panose="020B0604020202020204" pitchFamily="34" charset="0"/>
              </a:rPr>
              <a:t> перед </a:t>
            </a:r>
            <a:r>
              <a:rPr lang="ru-RU" sz="2200" b="1" dirty="0" err="1">
                <a:latin typeface="Arial" panose="020B0604020202020204" pitchFamily="34" charset="0"/>
              </a:rPr>
              <a:t>ученими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нові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можливості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в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подоланні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інфекційних</a:t>
            </a:r>
            <a:r>
              <a:rPr lang="ru-RU" sz="2200" b="1" dirty="0">
                <a:latin typeface="Arial" panose="020B0604020202020204" pitchFamily="34" charset="0"/>
              </a:rPr>
              <a:t> хвороб.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73836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163388"/>
            <a:ext cx="9372600" cy="67531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873104" marR="580376" lvl="1" indent="-285743" algn="just">
              <a:buFont typeface="Wingdings" panose="05000000000000000000" pitchFamily="2" charset="2"/>
              <a:buChar char="ü"/>
              <a:tabLst>
                <a:tab pos="740392" algn="l"/>
              </a:tabLst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Стовбурові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 і медицина. Генна терапія спадкових захворювань</a:t>
            </a:r>
            <a:endParaRPr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just"/>
            <a:r>
              <a:rPr lang="ru-RU" sz="2200" b="1" dirty="0" err="1"/>
              <a:t>Концепція</a:t>
            </a:r>
            <a:r>
              <a:rPr lang="ru-RU" sz="2200" b="1" dirty="0"/>
              <a:t> </a:t>
            </a:r>
            <a:r>
              <a:rPr lang="ru-RU" sz="2200" b="1" dirty="0" err="1"/>
              <a:t>генної</a:t>
            </a:r>
            <a:r>
              <a:rPr lang="ru-RU" sz="2200" b="1" dirty="0"/>
              <a:t> </a:t>
            </a:r>
            <a:r>
              <a:rPr lang="ru-RU" sz="2200" b="1" dirty="0" err="1"/>
              <a:t>терапії</a:t>
            </a:r>
            <a:r>
              <a:rPr lang="ru-RU" sz="2200" b="1" dirty="0"/>
              <a:t> </a:t>
            </a:r>
            <a:r>
              <a:rPr lang="ru-RU" sz="2200" b="1" dirty="0" err="1"/>
              <a:t>полягає</a:t>
            </a:r>
            <a:r>
              <a:rPr lang="ru-RU" sz="2200" b="1" dirty="0"/>
              <a:t> у тому </a:t>
            </a:r>
            <a:r>
              <a:rPr lang="ru-RU" sz="2200" b="1" dirty="0" smtClean="0"/>
              <a:t>очевидному </a:t>
            </a:r>
            <a:r>
              <a:rPr lang="ru-RU" sz="2200" b="1" dirty="0" err="1" smtClean="0"/>
              <a:t>твердженні</a:t>
            </a:r>
            <a:r>
              <a:rPr lang="ru-RU" sz="2200" b="1" dirty="0"/>
              <a:t>, </a:t>
            </a:r>
            <a:r>
              <a:rPr lang="ru-RU" sz="2200" b="1" dirty="0" err="1"/>
              <a:t>що</a:t>
            </a:r>
            <a:r>
              <a:rPr lang="ru-RU" sz="2200" b="1" dirty="0"/>
              <a:t> </a:t>
            </a:r>
            <a:r>
              <a:rPr lang="ru-RU" sz="2200" b="1" dirty="0" err="1"/>
              <a:t>найрадикальнішим</a:t>
            </a:r>
            <a:r>
              <a:rPr lang="ru-RU" sz="2200" b="1" dirty="0"/>
              <a:t> способом </a:t>
            </a:r>
            <a:r>
              <a:rPr lang="ru-RU" sz="2200" b="1" dirty="0" err="1"/>
              <a:t>боротьби</a:t>
            </a:r>
            <a:r>
              <a:rPr lang="ru-RU" sz="2200" b="1" dirty="0"/>
              <a:t> </a:t>
            </a:r>
            <a:r>
              <a:rPr lang="ru-RU" sz="2200" b="1" dirty="0" smtClean="0"/>
              <a:t>з </a:t>
            </a:r>
            <a:r>
              <a:rPr lang="ru-RU" sz="2200" b="1" dirty="0" err="1" smtClean="0"/>
              <a:t>різного</a:t>
            </a:r>
            <a:r>
              <a:rPr lang="ru-RU" sz="2200" b="1" dirty="0" smtClean="0"/>
              <a:t> </a:t>
            </a:r>
            <a:r>
              <a:rPr lang="ru-RU" sz="2200" b="1" dirty="0"/>
              <a:t>роду </a:t>
            </a:r>
            <a:r>
              <a:rPr lang="ru-RU" sz="2200" b="1" dirty="0" err="1"/>
              <a:t>захворюваннями</a:t>
            </a:r>
            <a:r>
              <a:rPr lang="ru-RU" sz="2200" b="1" dirty="0"/>
              <a:t>, </a:t>
            </a:r>
            <a:r>
              <a:rPr lang="ru-RU" sz="2200" b="1" dirty="0" err="1"/>
              <a:t>що</a:t>
            </a:r>
            <a:r>
              <a:rPr lang="ru-RU" sz="2200" b="1" dirty="0"/>
              <a:t> </a:t>
            </a:r>
            <a:r>
              <a:rPr lang="ru-RU" sz="2200" b="1" dirty="0" err="1"/>
              <a:t>викликані</a:t>
            </a:r>
            <a:r>
              <a:rPr lang="ru-RU" sz="2200" b="1" dirty="0"/>
              <a:t> </a:t>
            </a:r>
            <a:r>
              <a:rPr lang="ru-RU" sz="2200" b="1" dirty="0" err="1" smtClean="0"/>
              <a:t>змінами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генетичної</a:t>
            </a:r>
            <a:r>
              <a:rPr lang="ru-RU" sz="2200" b="1" dirty="0" smtClean="0"/>
              <a:t> </a:t>
            </a:r>
            <a:r>
              <a:rPr lang="ru-RU" sz="2200" b="1" dirty="0" err="1"/>
              <a:t>інформації</a:t>
            </a:r>
            <a:r>
              <a:rPr lang="ru-RU" sz="2200" b="1" dirty="0"/>
              <a:t> </a:t>
            </a:r>
            <a:r>
              <a:rPr lang="ru-RU" sz="2200" b="1" dirty="0" err="1"/>
              <a:t>клітин</a:t>
            </a:r>
            <a:r>
              <a:rPr lang="ru-RU" sz="2200" b="1" dirty="0"/>
              <a:t>, </a:t>
            </a:r>
            <a:r>
              <a:rPr lang="ru-RU" sz="2200" b="1" dirty="0" err="1"/>
              <a:t>має</a:t>
            </a:r>
            <a:r>
              <a:rPr lang="ru-RU" sz="2200" b="1" dirty="0"/>
              <a:t> бути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виправлення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знищення</a:t>
            </a: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самої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генетичної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причини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захворювання</a:t>
            </a:r>
            <a:r>
              <a:rPr lang="ru-RU" sz="2200" b="1" dirty="0"/>
              <a:t>, а не </a:t>
            </a:r>
            <a:r>
              <a:rPr lang="ru-RU" sz="2200" b="1" dirty="0" err="1" smtClean="0"/>
              <a:t>її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наслідків</a:t>
            </a:r>
            <a:r>
              <a:rPr lang="ru-RU" sz="2200" b="1" dirty="0"/>
              <a:t>. Такою </a:t>
            </a:r>
            <a:r>
              <a:rPr lang="ru-RU" sz="2200" b="1" dirty="0" err="1"/>
              <a:t>може</a:t>
            </a:r>
            <a:r>
              <a:rPr lang="ru-RU" sz="2200" b="1" dirty="0"/>
              <a:t> бути </a:t>
            </a:r>
            <a:r>
              <a:rPr lang="ru-RU" sz="2200" b="1" dirty="0" err="1"/>
              <a:t>мутація</a:t>
            </a:r>
            <a:r>
              <a:rPr lang="ru-RU" sz="2200" b="1" dirty="0"/>
              <a:t> у </a:t>
            </a:r>
            <a:r>
              <a:rPr lang="ru-RU" sz="2200" b="1" dirty="0" err="1"/>
              <a:t>зародковій</a:t>
            </a:r>
            <a:r>
              <a:rPr lang="ru-RU" sz="2200" b="1" dirty="0"/>
              <a:t> </a:t>
            </a:r>
            <a:r>
              <a:rPr lang="ru-RU" sz="2200" b="1" dirty="0" err="1"/>
              <a:t>лінії</a:t>
            </a:r>
            <a:r>
              <a:rPr lang="ru-RU" sz="2200" b="1" dirty="0"/>
              <a:t> </a:t>
            </a:r>
            <a:r>
              <a:rPr lang="ru-RU" sz="2200" b="1" dirty="0" err="1" smtClean="0"/>
              <a:t>клітин</a:t>
            </a:r>
            <a:r>
              <a:rPr lang="ru-RU" sz="2200" b="1" dirty="0" smtClean="0"/>
              <a:t>, яка </a:t>
            </a:r>
            <a:r>
              <a:rPr lang="ru-RU" sz="2200" b="1" dirty="0" err="1"/>
              <a:t>передається</a:t>
            </a:r>
            <a:r>
              <a:rPr lang="ru-RU" sz="2200" b="1" dirty="0"/>
              <a:t> </a:t>
            </a:r>
            <a:r>
              <a:rPr lang="ru-RU" sz="2200" b="1" dirty="0" err="1"/>
              <a:t>нащадкам</a:t>
            </a:r>
            <a:r>
              <a:rPr lang="ru-RU" sz="2200" b="1" dirty="0"/>
              <a:t>; </a:t>
            </a:r>
            <a:r>
              <a:rPr lang="ru-RU" sz="2200" b="1" dirty="0" err="1"/>
              <a:t>або</a:t>
            </a:r>
            <a:r>
              <a:rPr lang="ru-RU" sz="2200" b="1" dirty="0"/>
              <a:t> </a:t>
            </a:r>
            <a:r>
              <a:rPr lang="ru-RU" sz="2200" b="1" dirty="0" err="1"/>
              <a:t>соматична</a:t>
            </a:r>
            <a:r>
              <a:rPr lang="ru-RU" sz="2200" b="1" dirty="0"/>
              <a:t> </a:t>
            </a:r>
            <a:r>
              <a:rPr lang="ru-RU" sz="2200" b="1" dirty="0" err="1"/>
              <a:t>мутація</a:t>
            </a:r>
            <a:r>
              <a:rPr lang="ru-RU" sz="2200" b="1" dirty="0"/>
              <a:t>, </a:t>
            </a:r>
            <a:r>
              <a:rPr lang="ru-RU" sz="2200" b="1" dirty="0" err="1" smtClean="0"/>
              <a:t>що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викликає</a:t>
            </a:r>
            <a:r>
              <a:rPr lang="ru-RU" sz="2200" b="1" dirty="0"/>
              <a:t>, </a:t>
            </a:r>
            <a:r>
              <a:rPr lang="ru-RU" sz="2200" b="1" dirty="0" err="1"/>
              <a:t>наприклад</a:t>
            </a:r>
            <a:r>
              <a:rPr lang="ru-RU" sz="2200" b="1" dirty="0"/>
              <a:t>, </a:t>
            </a:r>
            <a:r>
              <a:rPr lang="ru-RU" sz="2200" b="1" dirty="0" err="1"/>
              <a:t>злоякісну</a:t>
            </a:r>
            <a:r>
              <a:rPr lang="ru-RU" sz="2200" b="1" dirty="0"/>
              <a:t> </a:t>
            </a:r>
            <a:r>
              <a:rPr lang="ru-RU" sz="2200" b="1" dirty="0" err="1"/>
              <a:t>трансформацію</a:t>
            </a:r>
            <a:r>
              <a:rPr lang="ru-RU" sz="2200" b="1" dirty="0"/>
              <a:t>; </a:t>
            </a:r>
            <a:r>
              <a:rPr lang="ru-RU" sz="2200" b="1" dirty="0" err="1"/>
              <a:t>або</a:t>
            </a:r>
            <a:r>
              <a:rPr lang="ru-RU" sz="2200" b="1" dirty="0"/>
              <a:t> </a:t>
            </a:r>
            <a:r>
              <a:rPr lang="ru-RU" sz="2200" b="1" dirty="0" err="1"/>
              <a:t>поява</a:t>
            </a:r>
            <a:r>
              <a:rPr lang="ru-RU" sz="2200" b="1" dirty="0"/>
              <a:t> </a:t>
            </a:r>
            <a:r>
              <a:rPr lang="ru-RU" sz="2200" b="1" dirty="0" smtClean="0"/>
              <a:t>в </a:t>
            </a:r>
            <a:r>
              <a:rPr lang="ru-RU" sz="2200" b="1" dirty="0" err="1" smtClean="0"/>
              <a:t>клітині</a:t>
            </a:r>
            <a:r>
              <a:rPr lang="ru-RU" sz="2200" b="1" dirty="0" smtClean="0"/>
              <a:t> </a:t>
            </a:r>
            <a:r>
              <a:rPr lang="ru-RU" sz="2200" b="1" dirty="0" err="1"/>
              <a:t>чужорідного</a:t>
            </a:r>
            <a:r>
              <a:rPr lang="ru-RU" sz="2200" b="1" dirty="0"/>
              <a:t> </a:t>
            </a:r>
            <a:r>
              <a:rPr lang="ru-RU" sz="2200" b="1" dirty="0" err="1"/>
              <a:t>генетичного</a:t>
            </a:r>
            <a:r>
              <a:rPr lang="ru-RU" sz="2200" b="1" dirty="0"/>
              <a:t> </a:t>
            </a:r>
            <a:r>
              <a:rPr lang="ru-RU" sz="2200" b="1" dirty="0" err="1"/>
              <a:t>матеріалу</a:t>
            </a:r>
            <a:r>
              <a:rPr lang="ru-RU" sz="2200" b="1" dirty="0"/>
              <a:t> </a:t>
            </a:r>
            <a:r>
              <a:rPr lang="ru-RU" sz="2200" b="1" dirty="0"/>
              <a:t> </a:t>
            </a:r>
            <a:r>
              <a:rPr lang="ru-RU" sz="2200" b="1" dirty="0" err="1" smtClean="0"/>
              <a:t>наслідок</a:t>
            </a:r>
            <a:r>
              <a:rPr lang="ru-RU" sz="2200" b="1" dirty="0" smtClean="0"/>
              <a:t> </a:t>
            </a:r>
            <a:r>
              <a:rPr lang="ru-RU" sz="2200" b="1" dirty="0" err="1"/>
              <a:t>вірусної</a:t>
            </a:r>
            <a:r>
              <a:rPr lang="ru-RU" sz="2200" b="1" dirty="0"/>
              <a:t> </a:t>
            </a:r>
            <a:r>
              <a:rPr lang="ru-RU" sz="2200" b="1" dirty="0" err="1"/>
              <a:t>інфекції</a:t>
            </a:r>
            <a:r>
              <a:rPr lang="ru-RU" sz="2200" b="1" dirty="0"/>
              <a:t>. </a:t>
            </a:r>
            <a:endParaRPr lang="ru-RU" sz="2200" b="1" dirty="0" smtClean="0"/>
          </a:p>
          <a:p>
            <a:pPr marR="5080" algn="just"/>
            <a:r>
              <a:rPr lang="ru-RU" sz="2200" b="1" dirty="0" err="1" smtClean="0"/>
              <a:t>Спосіб</a:t>
            </a:r>
            <a:r>
              <a:rPr lang="ru-RU" sz="2200" b="1" dirty="0" smtClean="0"/>
              <a:t> </a:t>
            </a:r>
            <a:r>
              <a:rPr lang="ru-RU" sz="2200" b="1" dirty="0" err="1"/>
              <a:t>боротьби</a:t>
            </a:r>
            <a:r>
              <a:rPr lang="ru-RU" sz="2200" b="1" dirty="0"/>
              <a:t> </a:t>
            </a:r>
            <a:r>
              <a:rPr lang="ru-RU" sz="2200" b="1" dirty="0" err="1"/>
              <a:t>із</a:t>
            </a:r>
            <a:r>
              <a:rPr lang="ru-RU" sz="2200" b="1" dirty="0"/>
              <a:t> </a:t>
            </a:r>
            <a:r>
              <a:rPr lang="ru-RU" sz="2200" b="1" dirty="0" err="1"/>
              <a:t>цими</a:t>
            </a:r>
            <a:r>
              <a:rPr lang="ru-RU" sz="2200" b="1" dirty="0"/>
              <a:t> </a:t>
            </a:r>
            <a:r>
              <a:rPr lang="ru-RU" sz="2200" b="1" dirty="0" err="1"/>
              <a:t>генетичними</a:t>
            </a:r>
            <a:r>
              <a:rPr lang="ru-RU" sz="2200" b="1" dirty="0"/>
              <a:t> </a:t>
            </a:r>
            <a:r>
              <a:rPr lang="ru-RU" sz="2200" b="1" dirty="0" err="1"/>
              <a:t>змінами</a:t>
            </a:r>
            <a:r>
              <a:rPr lang="ru-RU" sz="2200" b="1" dirty="0"/>
              <a:t> </a:t>
            </a:r>
            <a:r>
              <a:rPr lang="ru-RU" sz="2200" b="1" dirty="0" err="1"/>
              <a:t>полягає</a:t>
            </a:r>
            <a:r>
              <a:rPr lang="ru-RU" sz="2200" b="1" dirty="0"/>
              <a:t> </a:t>
            </a:r>
            <a:r>
              <a:rPr lang="ru-RU" sz="2200" b="1" dirty="0"/>
              <a:t>у штучному </a:t>
            </a:r>
            <a:r>
              <a:rPr lang="ru-RU" sz="2200" b="1" dirty="0" err="1"/>
              <a:t>введенні</a:t>
            </a:r>
            <a:r>
              <a:rPr lang="ru-RU" sz="2200" b="1" dirty="0"/>
              <a:t> в </a:t>
            </a:r>
            <a:r>
              <a:rPr lang="ru-RU" sz="2200" b="1" dirty="0" err="1"/>
              <a:t>постраждалу</a:t>
            </a:r>
            <a:r>
              <a:rPr lang="ru-RU" sz="2200" b="1" dirty="0"/>
              <a:t> </a:t>
            </a:r>
            <a:r>
              <a:rPr lang="ru-RU" sz="2200" b="1" dirty="0" err="1"/>
              <a:t>клітину</a:t>
            </a:r>
            <a:r>
              <a:rPr lang="ru-RU" sz="2200" b="1" dirty="0"/>
              <a:t> </a:t>
            </a:r>
            <a:r>
              <a:rPr lang="ru-RU" sz="2200" b="1" dirty="0" err="1"/>
              <a:t>нової</a:t>
            </a:r>
            <a:r>
              <a:rPr lang="ru-RU" sz="2200" b="1" dirty="0"/>
              <a:t> </a:t>
            </a:r>
            <a:r>
              <a:rPr lang="ru-RU" sz="2200" b="1" dirty="0" err="1"/>
              <a:t>генетичної</a:t>
            </a:r>
            <a:r>
              <a:rPr lang="ru-RU" sz="2200" b="1" dirty="0"/>
              <a:t> </a:t>
            </a:r>
            <a:r>
              <a:rPr lang="ru-RU" sz="2200" b="1" dirty="0"/>
              <a:t> </a:t>
            </a:r>
            <a:r>
              <a:rPr lang="ru-RU" sz="2200" b="1" dirty="0" err="1" smtClean="0"/>
              <a:t>інформації</a:t>
            </a:r>
            <a:r>
              <a:rPr lang="ru-RU" sz="2200" b="1" dirty="0"/>
              <a:t>, </a:t>
            </a:r>
            <a:r>
              <a:rPr lang="ru-RU" sz="2200" b="1" dirty="0" err="1"/>
              <a:t>що</a:t>
            </a:r>
            <a:r>
              <a:rPr lang="ru-RU" sz="2200" b="1" dirty="0"/>
              <a:t> покликана </a:t>
            </a:r>
            <a:r>
              <a:rPr lang="ru-RU" sz="2200" b="1" dirty="0" err="1"/>
              <a:t>виправити</a:t>
            </a:r>
            <a:r>
              <a:rPr lang="ru-RU" sz="2200" b="1" dirty="0"/>
              <a:t> ту, з </a:t>
            </a:r>
            <a:r>
              <a:rPr lang="ru-RU" sz="2200" b="1" dirty="0" err="1"/>
              <a:t>якою</a:t>
            </a:r>
            <a:r>
              <a:rPr lang="ru-RU" sz="2200" b="1" dirty="0"/>
              <a:t> </a:t>
            </a:r>
            <a:r>
              <a:rPr lang="ru-RU" sz="2200" b="1" dirty="0" err="1"/>
              <a:t>пов’язана</a:t>
            </a:r>
            <a:r>
              <a:rPr lang="ru-RU" sz="2200" b="1" dirty="0"/>
              <a:t> </a:t>
            </a:r>
            <a:r>
              <a:rPr lang="ru-RU" sz="2200" b="1" dirty="0"/>
              <a:t>хвороба. </a:t>
            </a:r>
            <a:r>
              <a:rPr lang="ru-RU" sz="2200" b="1" dirty="0" err="1"/>
              <a:t>Історично</a:t>
            </a:r>
            <a:r>
              <a:rPr lang="ru-RU" sz="2200" b="1" dirty="0"/>
              <a:t> </a:t>
            </a:r>
            <a:r>
              <a:rPr lang="ru-RU" sz="2200" b="1" dirty="0" err="1"/>
              <a:t>генна</a:t>
            </a:r>
            <a:r>
              <a:rPr lang="ru-RU" sz="2200" b="1" dirty="0"/>
              <a:t> </a:t>
            </a:r>
            <a:r>
              <a:rPr lang="ru-RU" sz="2200" b="1" dirty="0" err="1"/>
              <a:t>терапія</a:t>
            </a:r>
            <a:r>
              <a:rPr lang="ru-RU" sz="2200" b="1" dirty="0"/>
              <a:t> </a:t>
            </a:r>
            <a:r>
              <a:rPr lang="ru-RU" sz="2200" b="1" dirty="0" err="1" smtClean="0"/>
              <a:t>спочатку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спрямовувалася</a:t>
            </a:r>
            <a:r>
              <a:rPr lang="ru-RU" sz="2200" b="1" dirty="0" smtClean="0"/>
              <a:t> </a:t>
            </a:r>
            <a:r>
              <a:rPr lang="ru-RU" sz="2200" b="1" dirty="0"/>
              <a:t>на </a:t>
            </a:r>
            <a:r>
              <a:rPr lang="ru-RU" sz="2200" b="1" dirty="0" err="1"/>
              <a:t>лікування</a:t>
            </a:r>
            <a:r>
              <a:rPr lang="ru-RU" sz="2200" b="1" dirty="0"/>
              <a:t> </a:t>
            </a:r>
            <a:r>
              <a:rPr lang="ru-RU" sz="2200" b="1" dirty="0" err="1"/>
              <a:t>спадкових</a:t>
            </a:r>
            <a:r>
              <a:rPr lang="ru-RU" sz="2200" b="1" dirty="0"/>
              <a:t> </a:t>
            </a:r>
            <a:r>
              <a:rPr lang="ru-RU" sz="2200" b="1" dirty="0" err="1" smtClean="0"/>
              <a:t>генетичних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захворювань</a:t>
            </a:r>
            <a:r>
              <a:rPr lang="ru-RU" sz="2200" b="1" dirty="0"/>
              <a:t>, </a:t>
            </a:r>
            <a:r>
              <a:rPr lang="ru-RU" sz="2200" b="1" dirty="0" err="1"/>
              <a:t>однак</a:t>
            </a:r>
            <a:r>
              <a:rPr lang="ru-RU" sz="2200" b="1" dirty="0"/>
              <a:t> </a:t>
            </a:r>
            <a:r>
              <a:rPr lang="ru-RU" sz="2200" b="1" dirty="0" err="1"/>
              <a:t>згодом</a:t>
            </a:r>
            <a:r>
              <a:rPr lang="ru-RU" sz="2200" b="1" dirty="0"/>
              <a:t> поле </a:t>
            </a:r>
            <a:r>
              <a:rPr lang="ru-RU" sz="2200" b="1" dirty="0" err="1"/>
              <a:t>її</a:t>
            </a:r>
            <a:r>
              <a:rPr lang="ru-RU" sz="2200" b="1" dirty="0"/>
              <a:t> </a:t>
            </a:r>
            <a:r>
              <a:rPr lang="ru-RU" sz="2200" b="1" dirty="0" err="1"/>
              <a:t>застосування</a:t>
            </a:r>
            <a:r>
              <a:rPr lang="ru-RU" sz="2200" b="1" dirty="0"/>
              <a:t>, </a:t>
            </a:r>
            <a:r>
              <a:rPr lang="ru-RU" sz="2200" b="1" dirty="0" err="1" smtClean="0"/>
              <a:t>принаймні</a:t>
            </a:r>
            <a:r>
              <a:rPr lang="ru-RU" sz="2200" b="1" dirty="0" smtClean="0"/>
              <a:t> теоретично</a:t>
            </a:r>
            <a:r>
              <a:rPr lang="ru-RU" sz="2200" b="1" dirty="0"/>
              <a:t>, </a:t>
            </a:r>
            <a:r>
              <a:rPr lang="ru-RU" sz="2200" b="1" dirty="0" err="1"/>
              <a:t>розширилося</a:t>
            </a:r>
            <a:r>
              <a:rPr lang="ru-RU" sz="2200" b="1" dirty="0"/>
              <a:t> таким чином, </a:t>
            </a:r>
            <a:r>
              <a:rPr lang="ru-RU" sz="2200" b="1" dirty="0" err="1"/>
              <a:t>що</a:t>
            </a:r>
            <a:r>
              <a:rPr lang="ru-RU" sz="2200" b="1" dirty="0"/>
              <a:t> вона </a:t>
            </a:r>
            <a:r>
              <a:rPr lang="ru-RU" sz="2200" b="1" dirty="0" smtClean="0"/>
              <a:t>стала </a:t>
            </a:r>
            <a:r>
              <a:rPr lang="ru-RU" sz="2200" b="1" dirty="0" err="1" smtClean="0"/>
              <a:t>розглядатися</a:t>
            </a:r>
            <a:r>
              <a:rPr lang="ru-RU" sz="2200" b="1" dirty="0" smtClean="0"/>
              <a:t> </a:t>
            </a:r>
            <a:r>
              <a:rPr lang="ru-RU" sz="2200" b="1" dirty="0"/>
              <a:t>як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потенційно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універсальний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підхід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лікування</a:t>
            </a: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практично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всього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спектра хвороб</a:t>
            </a:r>
            <a:r>
              <a:rPr lang="ru-RU" sz="2200" b="1" dirty="0"/>
              <a:t>.</a:t>
            </a:r>
            <a:endParaRPr sz="2200" b="1" dirty="0"/>
          </a:p>
        </p:txBody>
      </p:sp>
    </p:spTree>
    <p:extLst>
      <p:ext uri="{BB962C8B-B14F-4D97-AF65-F5344CB8AC3E}">
        <p14:creationId xmlns:p14="http://schemas.microsoft.com/office/powerpoint/2010/main" val="30353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00" y="352425"/>
            <a:ext cx="9220200" cy="66479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блоки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вилікувати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втратили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гена.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страждає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доставити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ген, </a:t>
            </a:r>
            <a:r>
              <a:rPr lang="ru-RU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котрий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здатний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хвороба,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викликається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надлишковою</a:t>
            </a: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функцією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властивою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нормальній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клітині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інфекціях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пухлинних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трансформаціях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сконцентрувати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пригніченні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зайвої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генно-</a:t>
            </a:r>
            <a:r>
              <a:rPr lang="ru-RU" sz="2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терапевтичними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вони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корекцію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дефекту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генетичної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модифікації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Підходами</a:t>
            </a: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третього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підсилення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імунної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небажані</a:t>
            </a: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хочуть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імунну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імунної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котрих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хочуть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підсилити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уведення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генетичної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ссавців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різняться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природою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клітин-мішеней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95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00" y="276225"/>
            <a:ext cx="9448800" cy="68634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фетальна </a:t>
            </a:r>
            <a:r>
              <a:rPr lang="ru-RU" sz="2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генотерапія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/>
              <a:t>– при </a:t>
            </a:r>
            <a:r>
              <a:rPr lang="ru-RU" sz="2000" b="1" dirty="0" err="1"/>
              <a:t>якій</a:t>
            </a:r>
            <a:r>
              <a:rPr lang="ru-RU" sz="2000" b="1" dirty="0"/>
              <a:t> </a:t>
            </a:r>
            <a:r>
              <a:rPr lang="ru-RU" sz="2000" b="1" dirty="0" err="1"/>
              <a:t>чужорідну</a:t>
            </a:r>
            <a:r>
              <a:rPr lang="ru-RU" sz="2000" b="1" dirty="0"/>
              <a:t> </a:t>
            </a:r>
            <a:r>
              <a:rPr lang="ru-RU" sz="2000" b="1" dirty="0" smtClean="0"/>
              <a:t>ДНК </a:t>
            </a:r>
            <a:r>
              <a:rPr lang="ru-RU" sz="2000" b="1" dirty="0" err="1" smtClean="0">
                <a:latin typeface="Arial" panose="020B0604020202020204" pitchFamily="34" charset="0"/>
              </a:rPr>
              <a:t>уводять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у зиготу </a:t>
            </a:r>
            <a:r>
              <a:rPr lang="ru-RU" sz="2000" b="1" dirty="0" err="1">
                <a:latin typeface="Arial" panose="020B0604020202020204" pitchFamily="34" charset="0"/>
              </a:rPr>
              <a:t>або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ембріон</a:t>
            </a:r>
            <a:r>
              <a:rPr lang="ru-RU" sz="2000" b="1" dirty="0">
                <a:latin typeface="Arial" panose="020B0604020202020204" pitchFamily="34" charset="0"/>
              </a:rPr>
              <a:t> на </a:t>
            </a:r>
            <a:r>
              <a:rPr lang="ru-RU" sz="2000" b="1" dirty="0" err="1">
                <a:latin typeface="Arial" panose="020B0604020202020204" pitchFamily="34" charset="0"/>
              </a:rPr>
              <a:t>ранній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стадії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розвитку</a:t>
            </a:r>
            <a:r>
              <a:rPr lang="ru-RU" sz="2000" b="1" dirty="0">
                <a:latin typeface="Arial" panose="020B0604020202020204" pitchFamily="34" charset="0"/>
              </a:rPr>
              <a:t>; </a:t>
            </a:r>
            <a:r>
              <a:rPr lang="ru-RU" sz="2000" b="1" dirty="0" smtClean="0">
                <a:latin typeface="Arial" panose="020B0604020202020204" pitchFamily="34" charset="0"/>
              </a:rPr>
              <a:t>при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цьому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очікується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введений </a:t>
            </a:r>
            <a:r>
              <a:rPr lang="ru-RU" sz="2000" b="1" dirty="0" err="1">
                <a:latin typeface="Arial" panose="020B0604020202020204" pitchFamily="34" charset="0"/>
              </a:rPr>
              <a:t>матеріал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потрапить</a:t>
            </a:r>
            <a:r>
              <a:rPr lang="ru-RU" sz="2000" b="1" dirty="0">
                <a:latin typeface="Arial" panose="020B0604020202020204" pitchFamily="34" charset="0"/>
              </a:rPr>
              <a:t> в </a:t>
            </a:r>
            <a:r>
              <a:rPr lang="ru-RU" sz="2000" b="1" dirty="0" err="1" smtClean="0">
                <a:latin typeface="Arial" panose="020B0604020202020204" pitchFamily="34" charset="0"/>
              </a:rPr>
              <a:t>усі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клітини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реципієнта</a:t>
            </a:r>
            <a:r>
              <a:rPr lang="ru-RU" sz="2000" b="1" dirty="0">
                <a:latin typeface="Arial" panose="020B0604020202020204" pitchFamily="34" charset="0"/>
              </a:rPr>
              <a:t>, у тому </a:t>
            </a:r>
            <a:r>
              <a:rPr lang="ru-RU" sz="2000" b="1" dirty="0" err="1">
                <a:latin typeface="Arial" panose="020B0604020202020204" pitchFamily="34" charset="0"/>
              </a:rPr>
              <a:t>числі</a:t>
            </a:r>
            <a:r>
              <a:rPr lang="ru-RU" sz="2000" b="1" dirty="0">
                <a:latin typeface="Arial" panose="020B0604020202020204" pitchFamily="34" charset="0"/>
              </a:rPr>
              <a:t> – </a:t>
            </a:r>
            <a:r>
              <a:rPr lang="ru-RU" sz="2000" b="1" dirty="0" err="1">
                <a:latin typeface="Arial" panose="020B0604020202020204" pitchFamily="34" charset="0"/>
              </a:rPr>
              <a:t>статеві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забезпечивши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тим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самим </a:t>
            </a:r>
            <a:r>
              <a:rPr lang="ru-RU" sz="2000" b="1" dirty="0">
                <a:latin typeface="Arial" panose="020B0604020202020204" pitchFamily="34" charset="0"/>
              </a:rPr>
              <a:t>передачу </a:t>
            </a:r>
            <a:r>
              <a:rPr lang="ru-RU" sz="2000" b="1" dirty="0" err="1">
                <a:latin typeface="Arial" panose="020B0604020202020204" pitchFamily="34" charset="0"/>
              </a:rPr>
              <a:t>наступному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поколінню</a:t>
            </a:r>
            <a:r>
              <a:rPr lang="ru-RU" sz="2000" b="1" dirty="0" smtClean="0">
                <a:latin typeface="Arial" panose="020B0604020202020204" pitchFamily="34" charset="0"/>
              </a:rPr>
              <a:t>);</a:t>
            </a:r>
            <a:endParaRPr lang="ru-RU" sz="2000" b="1" dirty="0" smtClean="0"/>
          </a:p>
          <a:p>
            <a:pPr marL="342900" indent="-342900" algn="just">
              <a:buAutoNum type="arabicParenR"/>
            </a:pPr>
            <a:r>
              <a:rPr lang="ru-RU" sz="2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соматична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генотерапія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– у </a:t>
            </a:r>
            <a:r>
              <a:rPr lang="ru-RU" sz="2000" b="1" dirty="0" err="1">
                <a:latin typeface="Arial" panose="020B0604020202020204" pitchFamily="34" charset="0"/>
              </a:rPr>
              <a:t>цьому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разі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генетичний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матеріал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уводять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лише</a:t>
            </a:r>
            <a:r>
              <a:rPr lang="ru-RU" sz="2000" b="1" dirty="0">
                <a:latin typeface="Arial" panose="020B0604020202020204" pitchFamily="34" charset="0"/>
              </a:rPr>
              <a:t> в </a:t>
            </a:r>
            <a:r>
              <a:rPr lang="ru-RU" sz="2000" b="1" dirty="0" err="1">
                <a:latin typeface="Arial" panose="020B0604020202020204" pitchFamily="34" charset="0"/>
              </a:rPr>
              <a:t>соматичні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клітини</a:t>
            </a:r>
            <a:r>
              <a:rPr lang="ru-RU" sz="2000" b="1" dirty="0">
                <a:latin typeface="Arial" panose="020B0604020202020204" pitchFamily="34" charset="0"/>
              </a:rPr>
              <a:t> і </a:t>
            </a:r>
            <a:r>
              <a:rPr lang="ru-RU" sz="2000" b="1" dirty="0" err="1">
                <a:latin typeface="Arial" panose="020B0604020202020204" pitchFamily="34" charset="0"/>
              </a:rPr>
              <a:t>він</a:t>
            </a:r>
            <a:r>
              <a:rPr lang="ru-RU" sz="2000" b="1" dirty="0">
                <a:latin typeface="Arial" panose="020B0604020202020204" pitchFamily="34" charset="0"/>
              </a:rPr>
              <a:t> не </a:t>
            </a:r>
            <a:r>
              <a:rPr lang="ru-RU" sz="2000" b="1" dirty="0" err="1" smtClean="0">
                <a:latin typeface="Arial" panose="020B0604020202020204" pitchFamily="34" charset="0"/>
              </a:rPr>
              <a:t>передається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статевим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клітинам</a:t>
            </a:r>
            <a:r>
              <a:rPr lang="ru-RU" sz="2000" b="1" dirty="0" smtClean="0"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Існує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третій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підхід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– </a:t>
            </a:r>
            <a:r>
              <a:rPr lang="ru-RU" sz="2000" b="1" dirty="0" err="1">
                <a:latin typeface="Arial" panose="020B0604020202020204" pitchFamily="34" charset="0"/>
              </a:rPr>
              <a:t>активація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власних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генів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організму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з</a:t>
            </a:r>
            <a:r>
              <a:rPr lang="ru-RU" sz="2000" b="1" dirty="0" err="1" smtClean="0"/>
              <a:t>и</a:t>
            </a:r>
            <a:r>
              <a:rPr lang="ru-RU" sz="2000" b="1" dirty="0" err="1" smtClean="0">
                <a:latin typeface="Arial" panose="020B0604020202020204" pitchFamily="34" charset="0"/>
              </a:rPr>
              <a:t>метою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повного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або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часткового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подолання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дії</a:t>
            </a:r>
            <a:r>
              <a:rPr lang="ru-RU" sz="2000" b="1" dirty="0">
                <a:latin typeface="Arial" panose="020B0604020202020204" pitchFamily="34" charset="0"/>
              </a:rPr>
              <a:t> мутантного гена.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err="1">
                <a:latin typeface="Arial" panose="020B0604020202020204" pitchFamily="34" charset="0"/>
              </a:rPr>
              <a:t>Яскравим</a:t>
            </a:r>
            <a:r>
              <a:rPr lang="ru-RU" sz="2000" b="1" dirty="0">
                <a:latin typeface="Arial" panose="020B0604020202020204" pitchFamily="34" charset="0"/>
              </a:rPr>
              <a:t> прикладом такого </a:t>
            </a:r>
            <a:r>
              <a:rPr lang="ru-RU" sz="2000" b="1" dirty="0" err="1">
                <a:latin typeface="Arial" panose="020B0604020202020204" pitchFamily="34" charset="0"/>
              </a:rPr>
              <a:t>підходу</a:t>
            </a:r>
            <a:r>
              <a:rPr lang="ru-RU" sz="2000" b="1" dirty="0">
                <a:latin typeface="Arial" panose="020B0604020202020204" pitchFamily="34" charset="0"/>
              </a:rPr>
              <a:t> є </a:t>
            </a:r>
            <a:r>
              <a:rPr lang="ru-RU" sz="2000" b="1" dirty="0" err="1" smtClean="0">
                <a:latin typeface="Arial" panose="020B0604020202020204" pitchFamily="34" charset="0"/>
              </a:rPr>
              <a:t>використання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гідроксисечовини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для </a:t>
            </a:r>
            <a:r>
              <a:rPr lang="ru-RU" sz="2000" b="1" dirty="0" err="1">
                <a:latin typeface="Arial" panose="020B0604020202020204" pitchFamily="34" charset="0"/>
              </a:rPr>
              <a:t>активації</a:t>
            </a:r>
            <a:r>
              <a:rPr lang="ru-RU" sz="2000" b="1" dirty="0">
                <a:latin typeface="Arial" panose="020B0604020202020204" pitchFamily="34" charset="0"/>
              </a:rPr>
              <a:t> синтезу </a:t>
            </a:r>
            <a:r>
              <a:rPr lang="ru-RU" sz="2000" b="1" dirty="0" err="1">
                <a:latin typeface="Arial" panose="020B0604020202020204" pitchFamily="34" charset="0"/>
              </a:rPr>
              <a:t>гемоглобіну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</a:rPr>
              <a:t>F </a:t>
            </a:r>
            <a:r>
              <a:rPr lang="ru-RU" sz="2000" b="1" dirty="0">
                <a:latin typeface="Arial" panose="020B0604020202020204" pitchFamily="34" charset="0"/>
              </a:rPr>
              <a:t>у </a:t>
            </a:r>
            <a:r>
              <a:rPr lang="ru-RU" sz="2000" b="1" dirty="0" err="1" smtClean="0">
                <a:latin typeface="Arial" panose="020B0604020202020204" pitchFamily="34" charset="0"/>
              </a:rPr>
              <a:t>хворих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із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серповидноклітинною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анемією</a:t>
            </a:r>
            <a:r>
              <a:rPr lang="ru-RU" sz="2000" b="1" dirty="0">
                <a:latin typeface="Arial" panose="020B0604020202020204" pitchFamily="34" charset="0"/>
              </a:rPr>
              <a:t> та </a:t>
            </a:r>
            <a:r>
              <a:rPr lang="ru-RU" sz="2000" b="1" dirty="0" err="1" smtClean="0">
                <a:latin typeface="Arial" panose="020B0604020202020204" pitchFamily="34" charset="0"/>
              </a:rPr>
              <a:t>таласеміями</a:t>
            </a:r>
            <a:r>
              <a:rPr lang="ru-RU" sz="2000" b="1" dirty="0" smtClean="0">
                <a:latin typeface="Arial" panose="020B0604020202020204" pitchFamily="34" charset="0"/>
              </a:rPr>
              <a:t>.</a:t>
            </a:r>
            <a:endParaRPr lang="ru-RU" sz="2000" b="1" dirty="0" smtClean="0"/>
          </a:p>
          <a:p>
            <a:pPr algn="just"/>
            <a:r>
              <a:rPr lang="ru-RU" sz="2000" b="1" dirty="0" err="1" smtClean="0">
                <a:latin typeface="Arial" panose="020B0604020202020204" pitchFamily="34" charset="0"/>
              </a:rPr>
              <a:t>Більшість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методів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фетальної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генотерапії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розроблені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на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трансгенних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мишах</a:t>
            </a:r>
            <a:r>
              <a:rPr lang="ru-RU" sz="2000" b="1" dirty="0">
                <a:latin typeface="Arial" panose="020B0604020202020204" pitchFamily="34" charset="0"/>
              </a:rPr>
              <a:t> і вони </a:t>
            </a:r>
            <a:r>
              <a:rPr lang="ru-RU" sz="2000" b="1" dirty="0" err="1">
                <a:latin typeface="Arial" panose="020B0604020202020204" pitchFamily="34" charset="0"/>
              </a:rPr>
              <a:t>дають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іноді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непогані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результати</a:t>
            </a:r>
            <a:r>
              <a:rPr lang="ru-RU" sz="2000" b="1" dirty="0" smtClean="0">
                <a:latin typeface="Arial" panose="020B0604020202020204" pitchFamily="34" charset="0"/>
              </a:rPr>
              <a:t>.</a:t>
            </a:r>
            <a:r>
              <a:rPr lang="ru-RU" sz="2000" b="1" dirty="0" smtClean="0"/>
              <a:t> </a:t>
            </a:r>
          </a:p>
          <a:p>
            <a:pPr algn="just"/>
            <a:r>
              <a:rPr lang="ru-RU" sz="2000" b="1" dirty="0" smtClean="0">
                <a:latin typeface="Arial" panose="020B0604020202020204" pitchFamily="34" charset="0"/>
              </a:rPr>
              <a:t>Але </a:t>
            </a:r>
            <a:r>
              <a:rPr lang="ru-RU" sz="2000" b="1" dirty="0" err="1">
                <a:latin typeface="Arial" panose="020B0604020202020204" pitchFamily="34" charset="0"/>
              </a:rPr>
              <a:t>низький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вихід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трансгенних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тварин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небезпека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ушкодження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генів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хазяїна</a:t>
            </a:r>
            <a:r>
              <a:rPr lang="ru-RU" sz="2000" b="1" dirty="0">
                <a:latin typeface="Arial" panose="020B0604020202020204" pitchFamily="34" charset="0"/>
              </a:rPr>
              <a:t> при неадресному </a:t>
            </a:r>
            <a:r>
              <a:rPr lang="ru-RU" sz="2000" b="1" dirty="0" err="1">
                <a:latin typeface="Arial" panose="020B0604020202020204" pitchFamily="34" charset="0"/>
              </a:rPr>
              <a:t>вбудовуванні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чужорідної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ДНК,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а </a:t>
            </a:r>
            <a:r>
              <a:rPr lang="ru-RU" sz="2000" b="1" dirty="0" err="1">
                <a:latin typeface="Arial" panose="020B0604020202020204" pitchFamily="34" charset="0"/>
              </a:rPr>
              <a:t>також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зрозумілі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етичні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проблеми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роблять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фетальну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генотерапію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дотепер</a:t>
            </a:r>
            <a:r>
              <a:rPr lang="ru-RU" sz="2000" b="1" dirty="0">
                <a:latin typeface="Arial" panose="020B0604020202020204" pitchFamily="34" charset="0"/>
              </a:rPr>
              <a:t> не </a:t>
            </a:r>
            <a:r>
              <a:rPr lang="ru-RU" sz="2000" b="1" dirty="0" smtClean="0">
                <a:latin typeface="Arial" panose="020B0604020202020204" pitchFamily="34" charset="0"/>
              </a:rPr>
              <a:t>актуальною.</a:t>
            </a:r>
            <a:endParaRPr lang="ru-RU" sz="2000" b="1" dirty="0" smtClean="0"/>
          </a:p>
          <a:p>
            <a:pPr algn="just"/>
            <a:r>
              <a:rPr lang="ru-RU" sz="2000" b="1" dirty="0" err="1" smtClean="0">
                <a:latin typeface="Arial" panose="020B0604020202020204" pitchFamily="34" charset="0"/>
              </a:rPr>
              <a:t>Щодо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соматичної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генотерапії</a:t>
            </a:r>
            <a:r>
              <a:rPr lang="ru-RU" sz="2000" b="1" dirty="0">
                <a:latin typeface="Arial" panose="020B0604020202020204" pitchFamily="34" charset="0"/>
              </a:rPr>
              <a:t>, то </a:t>
            </a:r>
            <a:r>
              <a:rPr lang="ru-RU" sz="2000" b="1" dirty="0" err="1">
                <a:latin typeface="Arial" panose="020B0604020202020204" pitchFamily="34" charset="0"/>
              </a:rPr>
              <a:t>сьогодні</a:t>
            </a:r>
            <a:r>
              <a:rPr lang="ru-RU" sz="2000" b="1" dirty="0">
                <a:latin typeface="Arial" panose="020B0604020202020204" pitchFamily="34" charset="0"/>
              </a:rPr>
              <a:t> на </a:t>
            </a:r>
            <a:r>
              <a:rPr lang="ru-RU" sz="2000" b="1" dirty="0" err="1" smtClean="0">
                <a:latin typeface="Arial" panose="020B0604020202020204" pitchFamily="34" charset="0"/>
              </a:rPr>
              <a:t>стадії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розробки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(а </a:t>
            </a:r>
            <a:r>
              <a:rPr lang="ru-RU" sz="2000" b="1" dirty="0" err="1">
                <a:latin typeface="Arial" panose="020B0604020202020204" pitchFamily="34" charset="0"/>
              </a:rPr>
              <a:t>іноді</a:t>
            </a:r>
            <a:r>
              <a:rPr lang="ru-RU" sz="2000" b="1" dirty="0">
                <a:latin typeface="Arial" panose="020B0604020202020204" pitchFamily="34" charset="0"/>
              </a:rPr>
              <a:t> й </a:t>
            </a:r>
            <a:r>
              <a:rPr lang="ru-RU" sz="2000" b="1" dirty="0" err="1">
                <a:latin typeface="Arial" panose="020B0604020202020204" pitchFamily="34" charset="0"/>
              </a:rPr>
              <a:t>клінічних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випробувань</a:t>
            </a:r>
            <a:r>
              <a:rPr lang="ru-RU" sz="2000" b="1" dirty="0">
                <a:latin typeface="Arial" panose="020B0604020202020204" pitchFamily="34" charset="0"/>
              </a:rPr>
              <a:t>) </a:t>
            </a:r>
            <a:r>
              <a:rPr lang="ru-RU" sz="2000" b="1" dirty="0" err="1">
                <a:latin typeface="Arial" panose="020B0604020202020204" pitchFamily="34" charset="0"/>
              </a:rPr>
              <a:t>існує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кілька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сотень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проектів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спрямовані</a:t>
            </a:r>
            <a:r>
              <a:rPr lang="ru-RU" sz="2000" b="1" dirty="0">
                <a:latin typeface="Arial" panose="020B0604020202020204" pitchFamily="34" charset="0"/>
              </a:rPr>
              <a:t> на </a:t>
            </a:r>
            <a:r>
              <a:rPr lang="ru-RU" sz="2000" b="1" dirty="0" err="1">
                <a:latin typeface="Arial" panose="020B0604020202020204" pitchFamily="34" charset="0"/>
              </a:rPr>
              <a:t>лікування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онкологічних</a:t>
            </a:r>
            <a:r>
              <a:rPr lang="ru-RU" sz="2000" b="1" dirty="0" smtClean="0">
                <a:latin typeface="Arial" panose="020B0604020202020204" pitchFamily="34" charset="0"/>
              </a:rPr>
              <a:t>,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інфекційних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(СНІД, гепатит, </a:t>
            </a:r>
            <a:r>
              <a:rPr lang="ru-RU" sz="2000" b="1" dirty="0" err="1">
                <a:latin typeface="Arial" panose="020B0604020202020204" pitchFamily="34" charset="0"/>
              </a:rPr>
              <a:t>туберкульоз</a:t>
            </a:r>
            <a:r>
              <a:rPr lang="ru-RU" sz="2000" b="1" dirty="0">
                <a:latin typeface="Arial" panose="020B0604020202020204" pitchFamily="34" charset="0"/>
              </a:rPr>
              <a:t>) і </a:t>
            </a:r>
            <a:r>
              <a:rPr lang="ru-RU" sz="2000" b="1" dirty="0" err="1" smtClean="0">
                <a:latin typeface="Arial" panose="020B0604020202020204" pitchFamily="34" charset="0"/>
              </a:rPr>
              <a:t>спадкових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захворювань</a:t>
            </a:r>
            <a:r>
              <a:rPr lang="ru-RU" sz="2000" b="1" dirty="0">
                <a:latin typeface="Arial" panose="020B0604020202020204" pitchFamily="34" charset="0"/>
              </a:rPr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49613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Генотерапія та її перспектив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"/>
            <a:ext cx="99187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5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00" y="276225"/>
            <a:ext cx="9601200" cy="67403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Arial" panose="020B0604020202020204" pitchFamily="34" charset="0"/>
              </a:rPr>
              <a:t>Існують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різні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методи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введення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чужорідної</a:t>
            </a:r>
            <a:r>
              <a:rPr lang="ru-RU" b="1" dirty="0">
                <a:latin typeface="Arial" panose="020B0604020202020204" pitchFamily="34" charset="0"/>
              </a:rPr>
              <a:t> ДНК </a:t>
            </a:r>
            <a:r>
              <a:rPr lang="ru-RU" b="1" dirty="0" smtClean="0">
                <a:latin typeface="Arial" panose="020B0604020202020204" pitchFamily="34" charset="0"/>
              </a:rPr>
              <a:t>у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клітини-мішені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їх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вибір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частково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залежить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від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захворювання</a:t>
            </a:r>
            <a:r>
              <a:rPr lang="ru-RU" b="1" dirty="0" smtClean="0">
                <a:latin typeface="Arial" panose="020B0604020202020204" pitchFamily="34" charset="0"/>
              </a:rPr>
              <a:t>.</a:t>
            </a:r>
            <a:endParaRPr lang="ru-RU" b="1" dirty="0" smtClean="0"/>
          </a:p>
          <a:p>
            <a:pPr algn="just"/>
            <a:r>
              <a:rPr lang="ru-RU" b="1" dirty="0" smtClean="0">
                <a:latin typeface="Arial" panose="020B0604020202020204" pitchFamily="34" charset="0"/>
              </a:rPr>
              <a:t>Доставку </a:t>
            </a:r>
            <a:r>
              <a:rPr lang="ru-RU" b="1" dirty="0" err="1">
                <a:latin typeface="Arial" panose="020B0604020202020204" pitchFamily="34" charset="0"/>
              </a:rPr>
              <a:t>генетичного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матеріалу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здійснюють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 smtClean="0">
                <a:latin typeface="Arial" panose="020B0604020202020204" pitchFamily="34" charset="0"/>
              </a:rPr>
              <a:t>застосовуючи</a:t>
            </a:r>
            <a:r>
              <a:rPr lang="ru-RU" b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вектори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основі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вірусів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(</a:t>
            </a:r>
            <a:r>
              <a:rPr lang="ru-RU" b="1" dirty="0" err="1">
                <a:latin typeface="Arial" panose="020B0604020202020204" pitchFamily="34" charset="0"/>
              </a:rPr>
              <a:t>ретровірусів</a:t>
            </a:r>
            <a:r>
              <a:rPr lang="ru-RU" b="1" dirty="0">
                <a:latin typeface="Arial" panose="020B0604020202020204" pitchFamily="34" charset="0"/>
              </a:rPr>
              <a:t>, не </a:t>
            </a:r>
            <a:r>
              <a:rPr lang="ru-RU" b="1" dirty="0" err="1">
                <a:latin typeface="Arial" panose="020B0604020202020204" pitchFamily="34" charset="0"/>
              </a:rPr>
              <a:t>здатних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до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самостійної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реплікації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аденовірусів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герпесвірусів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тощо</a:t>
            </a:r>
            <a:r>
              <a:rPr lang="ru-RU" b="1" dirty="0">
                <a:latin typeface="Arial" panose="020B0604020202020204" pitchFamily="34" charset="0"/>
              </a:rPr>
              <a:t>) </a:t>
            </a:r>
            <a:r>
              <a:rPr lang="ru-RU" b="1" dirty="0" err="1" smtClean="0">
                <a:latin typeface="Arial" panose="020B0604020202020204" pitchFamily="34" charset="0"/>
              </a:rPr>
              <a:t>або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/>
              <a:t>за </a:t>
            </a:r>
            <a:r>
              <a:rPr lang="ru-RU" b="1" dirty="0" err="1"/>
              <a:t>допомогою</a:t>
            </a:r>
            <a:r>
              <a:rPr lang="ru-RU" b="1" dirty="0"/>
              <a:t> </a:t>
            </a:r>
            <a:r>
              <a:rPr lang="ru-RU" b="1" dirty="0" err="1"/>
              <a:t>безвекторних</a:t>
            </a:r>
            <a:r>
              <a:rPr lang="ru-RU" b="1" dirty="0"/>
              <a:t> систем, </a:t>
            </a:r>
            <a:r>
              <a:rPr lang="ru-RU" b="1" dirty="0" err="1"/>
              <a:t>зокрема</a:t>
            </a:r>
            <a:r>
              <a:rPr lang="ru-RU" b="1" dirty="0"/>
              <a:t> </a:t>
            </a:r>
            <a:r>
              <a:rPr lang="ru-RU" b="1" dirty="0" err="1"/>
              <a:t>ліпосом</a:t>
            </a:r>
            <a:r>
              <a:rPr lang="ru-RU" b="1" dirty="0"/>
              <a:t>. </a:t>
            </a:r>
            <a:r>
              <a:rPr lang="ru-RU" b="1" dirty="0" err="1"/>
              <a:t>Існує</a:t>
            </a:r>
            <a:r>
              <a:rPr lang="ru-RU" b="1" dirty="0"/>
              <a:t> </a:t>
            </a:r>
            <a:r>
              <a:rPr lang="ru-RU" b="1" dirty="0" smtClean="0"/>
              <a:t>два </a:t>
            </a:r>
            <a:r>
              <a:rPr lang="ru-RU" b="1" dirty="0" err="1" smtClean="0"/>
              <a:t>підходи</a:t>
            </a:r>
            <a:r>
              <a:rPr lang="ru-RU" b="1" dirty="0" smtClean="0"/>
              <a:t> </a:t>
            </a:r>
            <a:r>
              <a:rPr lang="ru-RU" b="1" dirty="0" err="1"/>
              <a:t>соматичної</a:t>
            </a:r>
            <a:r>
              <a:rPr lang="ru-RU" b="1" dirty="0"/>
              <a:t> </a:t>
            </a:r>
            <a:r>
              <a:rPr lang="ru-RU" b="1" dirty="0" err="1"/>
              <a:t>генотерапії</a:t>
            </a:r>
            <a:r>
              <a:rPr lang="ru-RU" b="1" dirty="0"/>
              <a:t>. </a:t>
            </a:r>
            <a:endParaRPr lang="ru-RU" b="1" dirty="0" smtClean="0"/>
          </a:p>
          <a:p>
            <a:pPr algn="just"/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Перший 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генна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терапія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</a:t>
            </a:r>
            <a:r>
              <a:rPr lang="uk-UA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vivo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b="1" dirty="0" err="1"/>
              <a:t>спочатку</a:t>
            </a:r>
            <a:r>
              <a:rPr lang="ru-RU" b="1" dirty="0"/>
              <a:t> </a:t>
            </a:r>
            <a:r>
              <a:rPr lang="ru-RU" b="1" dirty="0" err="1"/>
              <a:t>генетичний</a:t>
            </a:r>
            <a:r>
              <a:rPr lang="ru-RU" b="1" dirty="0"/>
              <a:t> </a:t>
            </a:r>
            <a:r>
              <a:rPr lang="ru-RU" b="1" dirty="0" err="1"/>
              <a:t>матеріал</a:t>
            </a:r>
            <a:r>
              <a:rPr lang="ru-RU" b="1" dirty="0"/>
              <a:t> </a:t>
            </a:r>
            <a:r>
              <a:rPr lang="ru-RU" b="1" dirty="0" err="1"/>
              <a:t>уводять</a:t>
            </a:r>
            <a:r>
              <a:rPr lang="ru-RU" b="1" dirty="0"/>
              <a:t> у </a:t>
            </a:r>
            <a:r>
              <a:rPr lang="ru-RU" b="1" dirty="0" err="1"/>
              <a:t>клітини</a:t>
            </a:r>
            <a:r>
              <a:rPr lang="ru-RU" b="1" dirty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вирощують</a:t>
            </a:r>
            <a:r>
              <a:rPr lang="ru-RU" b="1" dirty="0" smtClean="0"/>
              <a:t> </a:t>
            </a:r>
            <a:r>
              <a:rPr lang="ru-RU" b="1" dirty="0"/>
              <a:t>у </a:t>
            </a:r>
            <a:r>
              <a:rPr lang="ru-RU" b="1" dirty="0" err="1"/>
              <a:t>культурі</a:t>
            </a:r>
            <a:r>
              <a:rPr lang="ru-RU" b="1" dirty="0"/>
              <a:t>, а </a:t>
            </a:r>
            <a:r>
              <a:rPr lang="ru-RU" b="1" dirty="0" err="1"/>
              <a:t>потім</a:t>
            </a:r>
            <a:r>
              <a:rPr lang="ru-RU" b="1" dirty="0"/>
              <a:t> </a:t>
            </a:r>
            <a:r>
              <a:rPr lang="ru-RU" b="1" dirty="0" err="1"/>
              <a:t>трансгенні</a:t>
            </a:r>
            <a:r>
              <a:rPr lang="ru-RU" b="1" dirty="0"/>
              <a:t> </a:t>
            </a:r>
            <a:r>
              <a:rPr lang="ru-RU" b="1" dirty="0" err="1"/>
              <a:t>клітини</a:t>
            </a:r>
            <a:r>
              <a:rPr lang="ru-RU" b="1" dirty="0"/>
              <a:t> </a:t>
            </a:r>
            <a:r>
              <a:rPr lang="ru-RU" b="1" dirty="0" err="1" smtClean="0"/>
              <a:t>вводять</a:t>
            </a:r>
            <a:r>
              <a:rPr lang="ru-RU" b="1" dirty="0" smtClean="0"/>
              <a:t> </a:t>
            </a:r>
            <a:r>
              <a:rPr lang="ru-RU" b="1" dirty="0" err="1" smtClean="0"/>
              <a:t>реципієнтові</a:t>
            </a:r>
            <a:r>
              <a:rPr lang="ru-RU" b="1" dirty="0"/>
              <a:t>. </a:t>
            </a:r>
            <a:endParaRPr lang="ru-RU" b="1" dirty="0" smtClean="0"/>
          </a:p>
          <a:p>
            <a:pPr algn="just"/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Другий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генна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терапія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vivo: </a:t>
            </a:r>
            <a:r>
              <a:rPr lang="ru-RU" b="1" dirty="0"/>
              <a:t>вектор,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 smtClean="0"/>
              <a:t>несе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потрібний</a:t>
            </a:r>
            <a:r>
              <a:rPr lang="ru-RU" b="1" dirty="0" smtClean="0"/>
              <a:t> </a:t>
            </a:r>
            <a:r>
              <a:rPr lang="ru-RU" b="1" dirty="0"/>
              <a:t>ген, </a:t>
            </a:r>
            <a:r>
              <a:rPr lang="ru-RU" b="1" dirty="0" err="1"/>
              <a:t>уводять</a:t>
            </a:r>
            <a:r>
              <a:rPr lang="ru-RU" b="1" dirty="0"/>
              <a:t> </a:t>
            </a:r>
            <a:r>
              <a:rPr lang="ru-RU" b="1" dirty="0" err="1"/>
              <a:t>безпосередньо</a:t>
            </a:r>
            <a:r>
              <a:rPr lang="ru-RU" b="1" dirty="0"/>
              <a:t> в </a:t>
            </a:r>
            <a:r>
              <a:rPr lang="ru-RU" b="1" dirty="0" err="1"/>
              <a:t>організм</a:t>
            </a:r>
            <a:r>
              <a:rPr lang="ru-RU" b="1" dirty="0"/>
              <a:t> </a:t>
            </a:r>
            <a:r>
              <a:rPr lang="ru-RU" b="1" dirty="0" err="1" smtClean="0"/>
              <a:t>реципієнта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smtClean="0"/>
              <a:t>Перший </a:t>
            </a:r>
            <a:r>
              <a:rPr lang="ru-RU" b="1" dirty="0" err="1"/>
              <a:t>підхід</a:t>
            </a:r>
            <a:r>
              <a:rPr lang="ru-RU" b="1" dirty="0"/>
              <a:t> особливо </a:t>
            </a:r>
            <a:r>
              <a:rPr lang="ru-RU" b="1" dirty="0" err="1"/>
              <a:t>ефективний</a:t>
            </a:r>
            <a:r>
              <a:rPr lang="ru-RU" b="1" dirty="0"/>
              <a:t>, </a:t>
            </a:r>
            <a:r>
              <a:rPr lang="ru-RU" b="1" dirty="0" err="1"/>
              <a:t>якщо</a:t>
            </a:r>
            <a:r>
              <a:rPr lang="ru-RU" b="1" dirty="0"/>
              <a:t> для </a:t>
            </a:r>
            <a:r>
              <a:rPr lang="ru-RU" b="1" dirty="0" smtClean="0"/>
              <a:t>доставки </a:t>
            </a:r>
            <a:r>
              <a:rPr lang="ru-RU" b="1" dirty="0" err="1" smtClean="0"/>
              <a:t>використовують</a:t>
            </a:r>
            <a:r>
              <a:rPr lang="ru-RU" b="1" dirty="0" smtClean="0"/>
              <a:t> </a:t>
            </a:r>
            <a:r>
              <a:rPr lang="ru-RU" b="1" dirty="0" err="1"/>
              <a:t>с</a:t>
            </a:r>
            <a:r>
              <a:rPr lang="ru-RU" b="1" dirty="0" err="1" smtClean="0"/>
              <a:t>товбурові</a:t>
            </a:r>
            <a:r>
              <a:rPr lang="ru-RU" b="1" dirty="0" smtClean="0"/>
              <a:t> </a:t>
            </a:r>
            <a:r>
              <a:rPr lang="ru-RU" b="1" dirty="0" err="1"/>
              <a:t>кровотворні</a:t>
            </a:r>
            <a:r>
              <a:rPr lang="ru-RU" b="1" dirty="0"/>
              <a:t> та </a:t>
            </a:r>
            <a:r>
              <a:rPr lang="ru-RU" b="1" dirty="0" err="1"/>
              <a:t>інші</a:t>
            </a:r>
            <a:r>
              <a:rPr lang="ru-RU" b="1" dirty="0"/>
              <a:t> </a:t>
            </a:r>
            <a:r>
              <a:rPr lang="ru-RU" b="1" dirty="0" err="1"/>
              <a:t>клітини</a:t>
            </a:r>
            <a:r>
              <a:rPr lang="ru-RU" b="1" dirty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вдається</a:t>
            </a:r>
            <a:r>
              <a:rPr lang="ru-RU" b="1" dirty="0" smtClean="0"/>
              <a:t> </a:t>
            </a:r>
            <a:r>
              <a:rPr lang="ru-RU" b="1" dirty="0" err="1"/>
              <a:t>виростити</a:t>
            </a:r>
            <a:r>
              <a:rPr lang="ru-RU" b="1" dirty="0"/>
              <a:t> в </a:t>
            </a:r>
            <a:r>
              <a:rPr lang="ru-RU" b="1" dirty="0" err="1"/>
              <a:t>культурі</a:t>
            </a:r>
            <a:r>
              <a:rPr lang="ru-RU" b="1" dirty="0"/>
              <a:t> у великих </a:t>
            </a:r>
            <a:r>
              <a:rPr lang="ru-RU" b="1" dirty="0" err="1" smtClean="0"/>
              <a:t>кількостях</a:t>
            </a:r>
            <a:r>
              <a:rPr lang="ru-RU" b="1" dirty="0" smtClean="0"/>
              <a:t>. До 80% </a:t>
            </a:r>
            <a:r>
              <a:rPr lang="ru-RU" b="1" dirty="0" err="1"/>
              <a:t>усіх</a:t>
            </a:r>
            <a:r>
              <a:rPr lang="ru-RU" b="1" dirty="0"/>
              <a:t> </a:t>
            </a:r>
            <a:r>
              <a:rPr lang="ru-RU" b="1" dirty="0" err="1"/>
              <a:t>сучасних</a:t>
            </a:r>
            <a:r>
              <a:rPr lang="ru-RU" b="1" dirty="0"/>
              <a:t> </a:t>
            </a:r>
            <a:r>
              <a:rPr lang="ru-RU" b="1" dirty="0" err="1"/>
              <a:t>розробок</a:t>
            </a:r>
            <a:r>
              <a:rPr lang="ru-RU" b="1" dirty="0"/>
              <a:t> </a:t>
            </a:r>
            <a:r>
              <a:rPr lang="ru-RU" b="1" dirty="0" err="1"/>
              <a:t>генної</a:t>
            </a:r>
            <a:r>
              <a:rPr lang="ru-RU" b="1" dirty="0"/>
              <a:t> </a:t>
            </a:r>
            <a:r>
              <a:rPr lang="ru-RU" b="1" dirty="0" err="1" smtClean="0"/>
              <a:t>терапії</a:t>
            </a:r>
            <a:r>
              <a:rPr lang="ru-RU" b="1" dirty="0" smtClean="0"/>
              <a:t> </a:t>
            </a:r>
            <a:r>
              <a:rPr lang="ru-RU" b="1" dirty="0" err="1" smtClean="0"/>
              <a:t>припадають</a:t>
            </a:r>
            <a:r>
              <a:rPr lang="ru-RU" b="1" dirty="0" smtClean="0"/>
              <a:t> </a:t>
            </a:r>
            <a:r>
              <a:rPr lang="ru-RU" b="1" dirty="0"/>
              <a:t>на </a:t>
            </a:r>
            <a:r>
              <a:rPr lang="ru-RU" b="1" dirty="0" err="1"/>
              <a:t>пухлинні</a:t>
            </a:r>
            <a:r>
              <a:rPr lang="ru-RU" b="1" dirty="0"/>
              <a:t> </a:t>
            </a:r>
            <a:r>
              <a:rPr lang="ru-RU" b="1" dirty="0" err="1"/>
              <a:t>захворювання</a:t>
            </a:r>
            <a:r>
              <a:rPr lang="ru-RU" b="1" dirty="0"/>
              <a:t>. Як </a:t>
            </a:r>
            <a:r>
              <a:rPr lang="ru-RU" b="1" dirty="0" err="1" smtClean="0"/>
              <a:t>найбільш</a:t>
            </a:r>
            <a:r>
              <a:rPr lang="ru-RU" b="1" dirty="0" smtClean="0"/>
              <a:t> </a:t>
            </a:r>
            <a:r>
              <a:rPr lang="ru-RU" b="1" dirty="0" err="1" smtClean="0"/>
              <a:t>перспективні</a:t>
            </a:r>
            <a:r>
              <a:rPr lang="ru-RU" b="1" dirty="0" smtClean="0"/>
              <a:t> </a:t>
            </a:r>
            <a:r>
              <a:rPr lang="ru-RU" b="1" dirty="0" err="1"/>
              <a:t>сьогодні</a:t>
            </a:r>
            <a:r>
              <a:rPr lang="ru-RU" b="1" dirty="0"/>
              <a:t> </a:t>
            </a:r>
            <a:r>
              <a:rPr lang="ru-RU" b="1" dirty="0" err="1"/>
              <a:t>розглядають</a:t>
            </a:r>
            <a:r>
              <a:rPr lang="ru-RU" b="1" dirty="0"/>
              <a:t> </a:t>
            </a:r>
            <a:r>
              <a:rPr lang="ru-RU" b="1" dirty="0" err="1"/>
              <a:t>такі</a:t>
            </a:r>
            <a:r>
              <a:rPr lang="ru-RU" b="1" dirty="0"/>
              <a:t> напрямки </a:t>
            </a:r>
            <a:r>
              <a:rPr lang="ru-RU" b="1" dirty="0" err="1"/>
              <a:t>боротьби</a:t>
            </a:r>
            <a:r>
              <a:rPr lang="ru-RU" b="1" dirty="0"/>
              <a:t> </a:t>
            </a:r>
            <a:r>
              <a:rPr lang="ru-RU" b="1" dirty="0" smtClean="0"/>
              <a:t>з </a:t>
            </a:r>
            <a:r>
              <a:rPr lang="ru-RU" b="1" dirty="0" err="1" smtClean="0"/>
              <a:t>онкологічними</a:t>
            </a:r>
            <a:r>
              <a:rPr lang="ru-RU" b="1" dirty="0" smtClean="0"/>
              <a:t> </a:t>
            </a:r>
            <a:r>
              <a:rPr lang="ru-RU" b="1" dirty="0" err="1" smtClean="0"/>
              <a:t>захворюваннями</a:t>
            </a:r>
            <a:r>
              <a:rPr lang="ru-RU" b="1" dirty="0" smtClean="0"/>
              <a:t>: </a:t>
            </a:r>
          </a:p>
          <a:p>
            <a:pPr marL="342900" indent="-342900" algn="just">
              <a:buFontTx/>
              <a:buAutoNum type="arabicParenR"/>
            </a:pPr>
            <a:r>
              <a:rPr lang="ru-RU" b="1" dirty="0" err="1"/>
              <a:t>збільшення</a:t>
            </a:r>
            <a:r>
              <a:rPr lang="ru-RU" b="1" dirty="0"/>
              <a:t> </a:t>
            </a:r>
            <a:r>
              <a:rPr lang="ru-RU" b="1" dirty="0" err="1"/>
              <a:t>імуногенності</a:t>
            </a:r>
            <a:r>
              <a:rPr lang="ru-RU" b="1" dirty="0"/>
              <a:t> </a:t>
            </a:r>
            <a:r>
              <a:rPr lang="ru-RU" b="1" dirty="0" err="1"/>
              <a:t>пухлинних</a:t>
            </a:r>
            <a:r>
              <a:rPr lang="ru-RU" b="1" dirty="0"/>
              <a:t> </a:t>
            </a:r>
            <a:r>
              <a:rPr lang="ru-RU" b="1" dirty="0" err="1"/>
              <a:t>клітин</a:t>
            </a:r>
            <a:r>
              <a:rPr lang="ru-RU" b="1" dirty="0"/>
              <a:t>, </a:t>
            </a:r>
            <a:r>
              <a:rPr lang="ru-RU" b="1" dirty="0" err="1" smtClean="0"/>
              <a:t>наприклад</a:t>
            </a:r>
            <a:r>
              <a:rPr lang="ru-RU" b="1" dirty="0" smtClean="0"/>
              <a:t>, шляхом </a:t>
            </a:r>
            <a:r>
              <a:rPr lang="ru-RU" b="1" dirty="0" err="1"/>
              <a:t>уведення</a:t>
            </a:r>
            <a:r>
              <a:rPr lang="ru-RU" b="1" dirty="0"/>
              <a:t> </a:t>
            </a:r>
            <a:r>
              <a:rPr lang="ru-RU" b="1" dirty="0" err="1"/>
              <a:t>генів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кодують</a:t>
            </a:r>
            <a:r>
              <a:rPr lang="ru-RU" b="1" dirty="0"/>
              <a:t> </a:t>
            </a:r>
            <a:r>
              <a:rPr lang="ru-RU" b="1" dirty="0" err="1"/>
              <a:t>чужорідний</a:t>
            </a:r>
            <a:r>
              <a:rPr lang="ru-RU" b="1" dirty="0"/>
              <a:t> для </a:t>
            </a:r>
            <a:r>
              <a:rPr lang="ru-RU" b="1" dirty="0" err="1"/>
              <a:t>цих</a:t>
            </a:r>
            <a:r>
              <a:rPr lang="ru-RU" b="1" dirty="0"/>
              <a:t> </a:t>
            </a:r>
            <a:r>
              <a:rPr lang="ru-RU" b="1" dirty="0" err="1" smtClean="0"/>
              <a:t>клітин</a:t>
            </a:r>
            <a:r>
              <a:rPr lang="ru-RU" b="1" dirty="0" smtClean="0"/>
              <a:t> антиген;</a:t>
            </a:r>
          </a:p>
          <a:p>
            <a:pPr marL="342900" indent="-342900" algn="just">
              <a:buAutoNum type="arabicParenR"/>
            </a:pPr>
            <a:r>
              <a:rPr lang="ru-RU" b="1" dirty="0" err="1" smtClean="0"/>
              <a:t>уведення</a:t>
            </a:r>
            <a:r>
              <a:rPr lang="ru-RU" b="1" dirty="0" smtClean="0"/>
              <a:t> </a:t>
            </a:r>
            <a:r>
              <a:rPr lang="ru-RU" b="1" dirty="0"/>
              <a:t>у </a:t>
            </a:r>
            <a:r>
              <a:rPr lang="ru-RU" b="1" dirty="0" err="1"/>
              <a:t>пухлинні</a:t>
            </a:r>
            <a:r>
              <a:rPr lang="ru-RU" b="1" dirty="0"/>
              <a:t> </a:t>
            </a:r>
            <a:r>
              <a:rPr lang="ru-RU" b="1" dirty="0" err="1"/>
              <a:t>клітини</a:t>
            </a:r>
            <a:r>
              <a:rPr lang="ru-RU" b="1" dirty="0"/>
              <a:t> «</a:t>
            </a:r>
            <a:r>
              <a:rPr lang="ru-RU" b="1" dirty="0" err="1"/>
              <a:t>генів-убивць</a:t>
            </a:r>
            <a:r>
              <a:rPr lang="ru-RU" b="1" dirty="0"/>
              <a:t>», </a:t>
            </a:r>
            <a:r>
              <a:rPr lang="ru-RU" b="1" dirty="0" err="1" smtClean="0"/>
              <a:t>які</a:t>
            </a:r>
            <a:r>
              <a:rPr lang="ru-RU" b="1" dirty="0"/>
              <a:t> </a:t>
            </a:r>
            <a:r>
              <a:rPr lang="ru-RU" b="1" dirty="0" err="1" smtClean="0"/>
              <a:t>запускають</a:t>
            </a:r>
            <a:r>
              <a:rPr lang="ru-RU" b="1" dirty="0" smtClean="0"/>
              <a:t> </a:t>
            </a:r>
            <a:r>
              <a:rPr lang="ru-RU" b="1" dirty="0" err="1"/>
              <a:t>програму</a:t>
            </a:r>
            <a:r>
              <a:rPr lang="ru-RU" b="1" dirty="0"/>
              <a:t> </a:t>
            </a:r>
            <a:r>
              <a:rPr lang="ru-RU" b="1" dirty="0" err="1"/>
              <a:t>загибелі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відповідають</a:t>
            </a:r>
            <a:r>
              <a:rPr lang="ru-RU" b="1" dirty="0"/>
              <a:t> за </a:t>
            </a:r>
            <a:r>
              <a:rPr lang="ru-RU" b="1" dirty="0" smtClean="0"/>
              <a:t>синтез продукту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приводить у </a:t>
            </a:r>
            <a:r>
              <a:rPr lang="ru-RU" b="1" dirty="0" err="1"/>
              <a:t>певних</a:t>
            </a:r>
            <a:r>
              <a:rPr lang="ru-RU" b="1" dirty="0"/>
              <a:t> </a:t>
            </a:r>
            <a:r>
              <a:rPr lang="ru-RU" b="1" dirty="0" err="1"/>
              <a:t>умовах</a:t>
            </a:r>
            <a:r>
              <a:rPr lang="ru-RU" b="1" dirty="0"/>
              <a:t> до </a:t>
            </a:r>
            <a:r>
              <a:rPr lang="ru-RU" b="1" dirty="0" err="1" smtClean="0"/>
              <a:t>загибелі</a:t>
            </a:r>
            <a:r>
              <a:rPr lang="ru-RU" b="1" dirty="0" smtClean="0"/>
              <a:t> </a:t>
            </a:r>
            <a:r>
              <a:rPr lang="ru-RU" b="1" dirty="0" err="1" smtClean="0"/>
              <a:t>пухлинних</a:t>
            </a:r>
            <a:r>
              <a:rPr lang="ru-RU" b="1" dirty="0" smtClean="0"/>
              <a:t> </a:t>
            </a:r>
            <a:r>
              <a:rPr lang="ru-RU" b="1" dirty="0" err="1" smtClean="0"/>
              <a:t>клітин</a:t>
            </a:r>
            <a:r>
              <a:rPr lang="ru-RU" b="1" dirty="0" smtClean="0"/>
              <a:t>;</a:t>
            </a:r>
          </a:p>
          <a:p>
            <a:pPr marL="342900" indent="-342900" algn="just">
              <a:buAutoNum type="arabicParenR"/>
            </a:pPr>
            <a:r>
              <a:rPr lang="ru-RU" b="1" dirty="0" err="1" smtClean="0"/>
              <a:t>блокування</a:t>
            </a:r>
            <a:r>
              <a:rPr lang="ru-RU" b="1" dirty="0" smtClean="0"/>
              <a:t> </a:t>
            </a:r>
            <a:r>
              <a:rPr lang="ru-RU" b="1" dirty="0" err="1"/>
              <a:t>експресії</a:t>
            </a:r>
            <a:r>
              <a:rPr lang="ru-RU" b="1" dirty="0"/>
              <a:t> </a:t>
            </a:r>
            <a:r>
              <a:rPr lang="ru-RU" b="1" dirty="0" err="1"/>
              <a:t>онкогенів</a:t>
            </a:r>
            <a:r>
              <a:rPr lang="ru-RU" b="1" dirty="0"/>
              <a:t> шляхом, </a:t>
            </a:r>
            <a:r>
              <a:rPr lang="ru-RU" b="1" dirty="0" err="1" smtClean="0"/>
              <a:t>скажімо</a:t>
            </a:r>
            <a:r>
              <a:rPr lang="ru-RU" b="1" dirty="0" smtClean="0"/>
              <a:t>, </a:t>
            </a:r>
            <a:r>
              <a:rPr lang="ru-RU" b="1" dirty="0" err="1" smtClean="0"/>
              <a:t>уведення</a:t>
            </a:r>
            <a:r>
              <a:rPr lang="ru-RU" b="1" dirty="0" smtClean="0"/>
              <a:t> </a:t>
            </a:r>
            <a:r>
              <a:rPr lang="ru-RU" b="1" dirty="0"/>
              <a:t>у </a:t>
            </a:r>
            <a:r>
              <a:rPr lang="ru-RU" b="1" dirty="0" err="1"/>
              <a:t>клітини</a:t>
            </a:r>
            <a:r>
              <a:rPr lang="ru-RU" b="1" dirty="0"/>
              <a:t> </a:t>
            </a:r>
            <a:r>
              <a:rPr lang="ru-RU" b="1" dirty="0" err="1"/>
              <a:t>конструкцій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кодують</a:t>
            </a:r>
            <a:r>
              <a:rPr lang="ru-RU" b="1" dirty="0"/>
              <a:t> </a:t>
            </a:r>
            <a:r>
              <a:rPr lang="ru-RU" b="1" dirty="0" smtClean="0"/>
              <a:t>синтез </a:t>
            </a:r>
            <a:r>
              <a:rPr lang="ru-RU" b="1" dirty="0" err="1" smtClean="0"/>
              <a:t>антизмістовних</a:t>
            </a:r>
            <a:r>
              <a:rPr lang="ru-RU" b="1" dirty="0" smtClean="0"/>
              <a:t> </a:t>
            </a:r>
            <a:r>
              <a:rPr lang="ru-RU" b="1" dirty="0"/>
              <a:t>РНК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антитіл</a:t>
            </a:r>
            <a:r>
              <a:rPr lang="ru-RU" b="1" dirty="0"/>
              <a:t> до </a:t>
            </a:r>
            <a:r>
              <a:rPr lang="ru-RU" b="1" dirty="0" err="1"/>
              <a:t>онкобілків</a:t>
            </a:r>
            <a:r>
              <a:rPr lang="ru-RU" b="1" dirty="0" smtClean="0"/>
              <a:t>;</a:t>
            </a:r>
          </a:p>
          <a:p>
            <a:pPr marL="342900" indent="-342900" algn="just">
              <a:buAutoNum type="arabicParenR"/>
            </a:pPr>
            <a:r>
              <a:rPr lang="ru-RU" b="1" dirty="0" err="1" smtClean="0"/>
              <a:t>захист</a:t>
            </a:r>
            <a:r>
              <a:rPr lang="ru-RU" b="1" dirty="0" smtClean="0"/>
              <a:t> </a:t>
            </a:r>
            <a:r>
              <a:rPr lang="ru-RU" b="1" dirty="0" err="1"/>
              <a:t>стовбурових</a:t>
            </a:r>
            <a:r>
              <a:rPr lang="ru-RU" b="1" dirty="0"/>
              <a:t> </a:t>
            </a:r>
            <a:r>
              <a:rPr lang="ru-RU" b="1" dirty="0" err="1"/>
              <a:t>клітин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токсичних</a:t>
            </a:r>
            <a:r>
              <a:rPr lang="ru-RU" b="1" dirty="0"/>
              <a:t> </a:t>
            </a:r>
            <a:r>
              <a:rPr lang="ru-RU" b="1" dirty="0" err="1" smtClean="0"/>
              <a:t>ефектів</a:t>
            </a:r>
            <a:r>
              <a:rPr lang="ru-RU" b="1" dirty="0" smtClean="0"/>
              <a:t> </a:t>
            </a:r>
            <a:r>
              <a:rPr lang="ru-RU" b="1" dirty="0" err="1" smtClean="0"/>
              <a:t>хіміотерапії</a:t>
            </a:r>
            <a:r>
              <a:rPr lang="ru-RU" b="1" dirty="0" smtClean="0"/>
              <a:t> </a:t>
            </a:r>
            <a:r>
              <a:rPr lang="ru-RU" b="1" dirty="0"/>
              <a:t>шляхом </a:t>
            </a:r>
            <a:r>
              <a:rPr lang="ru-RU" b="1" dirty="0" err="1"/>
              <a:t>уведення</a:t>
            </a:r>
            <a:r>
              <a:rPr lang="ru-RU" b="1" dirty="0"/>
              <a:t> у них </a:t>
            </a:r>
            <a:r>
              <a:rPr lang="ru-RU" b="1" dirty="0" err="1"/>
              <a:t>генів</a:t>
            </a:r>
            <a:r>
              <a:rPr lang="ru-RU" b="1" dirty="0"/>
              <a:t> </a:t>
            </a:r>
            <a:r>
              <a:rPr lang="ru-RU" b="1" dirty="0" err="1"/>
              <a:t>стійкості</a:t>
            </a:r>
            <a:r>
              <a:rPr lang="ru-RU" b="1" dirty="0"/>
              <a:t> до </a:t>
            </a:r>
            <a:r>
              <a:rPr lang="ru-RU" b="1" dirty="0" err="1"/>
              <a:t>ліків</a:t>
            </a:r>
            <a:r>
              <a:rPr lang="ru-RU" b="1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0972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Генотерапія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9" y="200025"/>
            <a:ext cx="9601405" cy="719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841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00" y="32385"/>
            <a:ext cx="9829800" cy="75405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b="1" dirty="0" err="1">
                <a:latin typeface="Arial" panose="020B0604020202020204" pitchFamily="34" charset="0"/>
              </a:rPr>
              <a:t>Особливе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місце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посідають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розробки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>
                <a:latin typeface="Arial" panose="020B0604020202020204" pitchFamily="34" charset="0"/>
              </a:rPr>
              <a:t>що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спрямовані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на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боротьбу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зі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СНІДом</a:t>
            </a:r>
            <a:r>
              <a:rPr lang="ru-RU" sz="2200" b="1" dirty="0">
                <a:latin typeface="Arial" panose="020B0604020202020204" pitchFamily="34" charset="0"/>
              </a:rPr>
              <a:t>. 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СНІД</a:t>
            </a:r>
            <a:r>
              <a:rPr lang="ru-RU" sz="2200" b="1" dirty="0">
                <a:latin typeface="Arial" panose="020B0604020202020204" pitchFamily="34" charset="0"/>
              </a:rPr>
              <a:t> – </a:t>
            </a:r>
            <a:r>
              <a:rPr lang="ru-RU" sz="2200" b="1" dirty="0" err="1">
                <a:latin typeface="Arial" panose="020B0604020202020204" pitchFamily="34" charset="0"/>
              </a:rPr>
              <a:t>незвичайне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інфекційне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захворювання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>
                <a:latin typeface="Arial" panose="020B0604020202020204" pitchFamily="34" charset="0"/>
              </a:rPr>
              <a:t>оскільки</a:t>
            </a:r>
            <a:r>
              <a:rPr lang="ru-RU" sz="2200" b="1" dirty="0">
                <a:latin typeface="Arial" panose="020B0604020202020204" pitchFamily="34" charset="0"/>
              </a:rPr>
              <a:t> в </a:t>
            </a:r>
            <a:r>
              <a:rPr lang="ru-RU" sz="2200" b="1" dirty="0" err="1">
                <a:latin typeface="Arial" panose="020B0604020202020204" pitchFamily="34" charset="0"/>
              </a:rPr>
              <a:t>цьому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випадку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генетичний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матеріал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збудника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потрапляє</a:t>
            </a:r>
            <a:r>
              <a:rPr lang="ru-RU" sz="2200" b="1" dirty="0">
                <a:latin typeface="Arial" panose="020B0604020202020204" pitchFamily="34" charset="0"/>
              </a:rPr>
              <a:t> у геном і </a:t>
            </a:r>
            <a:r>
              <a:rPr lang="ru-RU" sz="2200" b="1" dirty="0" err="1">
                <a:latin typeface="Arial" panose="020B0604020202020204" pitchFamily="34" charset="0"/>
              </a:rPr>
              <a:t>залишається</a:t>
            </a:r>
            <a:r>
              <a:rPr lang="ru-RU" sz="2200" b="1" dirty="0">
                <a:latin typeface="Arial" panose="020B0604020202020204" pitchFamily="34" charset="0"/>
              </a:rPr>
              <a:t> там до </a:t>
            </a:r>
            <a:r>
              <a:rPr lang="ru-RU" sz="2200" b="1" dirty="0" err="1" smtClean="0">
                <a:latin typeface="Arial" panose="020B0604020202020204" pitchFamily="34" charset="0"/>
              </a:rPr>
              <a:t>кінця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існування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клітини</a:t>
            </a:r>
            <a:r>
              <a:rPr lang="ru-RU" sz="2200" b="1" dirty="0">
                <a:latin typeface="Arial" panose="020B0604020202020204" pitchFamily="34" charset="0"/>
              </a:rPr>
              <a:t>. </a:t>
            </a:r>
            <a:r>
              <a:rPr lang="ru-RU" sz="2200" b="1" dirty="0" err="1">
                <a:latin typeface="Arial" panose="020B0604020202020204" pitchFamily="34" charset="0"/>
              </a:rPr>
              <a:t>Сьогодні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використовують</a:t>
            </a:r>
            <a:r>
              <a:rPr lang="ru-RU" sz="2200" b="1" dirty="0">
                <a:latin typeface="Arial" panose="020B0604020202020204" pitchFamily="34" charset="0"/>
              </a:rPr>
              <a:t> два </a:t>
            </a:r>
            <a:r>
              <a:rPr lang="ru-RU" sz="2200" b="1" dirty="0" err="1" smtClean="0">
                <a:latin typeface="Arial" panose="020B0604020202020204" pitchFamily="34" charset="0"/>
              </a:rPr>
              <a:t>головні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підходи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</a:rPr>
              <a:t>для </a:t>
            </a:r>
            <a:r>
              <a:rPr lang="ru-RU" sz="2200" b="1" dirty="0" err="1">
                <a:latin typeface="Arial" panose="020B0604020202020204" pitchFamily="34" charset="0"/>
              </a:rPr>
              <a:t>генотерапії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СНІДу</a:t>
            </a:r>
            <a:r>
              <a:rPr lang="ru-RU" sz="2200" b="1" dirty="0">
                <a:latin typeface="Arial" panose="020B0604020202020204" pitchFamily="34" charset="0"/>
              </a:rPr>
              <a:t>: </a:t>
            </a:r>
            <a:r>
              <a:rPr lang="ru-RU" sz="2200" b="1" dirty="0" err="1" smtClean="0">
                <a:latin typeface="Arial" panose="020B0604020202020204" pitchFamily="34" charset="0"/>
              </a:rPr>
              <a:t>внутрішньоклітинну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імунізацію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</a:rPr>
              <a:t>та </a:t>
            </a:r>
            <a:r>
              <a:rPr lang="ru-RU" sz="2200" b="1" dirty="0" err="1">
                <a:latin typeface="Arial" panose="020B0604020202020204" pitchFamily="34" charset="0"/>
              </a:rPr>
              <a:t>підвищення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імунності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проти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вірусу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з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використанням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генетично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модифікованих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клітин</a:t>
            </a:r>
            <a:r>
              <a:rPr lang="ru-RU" sz="2200" b="1" dirty="0">
                <a:latin typeface="Arial" panose="020B0604020202020204" pitchFamily="34" charset="0"/>
              </a:rPr>
              <a:t>. </a:t>
            </a:r>
            <a:endParaRPr lang="ru-RU" sz="2200" b="1" dirty="0" smtClean="0">
              <a:latin typeface="Arial" panose="020B0604020202020204" pitchFamily="34" charset="0"/>
            </a:endParaRPr>
          </a:p>
          <a:p>
            <a:pPr algn="just"/>
            <a:r>
              <a:rPr lang="ru-RU" sz="2200" b="1" dirty="0" err="1" smtClean="0">
                <a:latin typeface="Arial" panose="020B0604020202020204" pitchFamily="34" charset="0"/>
              </a:rPr>
              <a:t>Термін</a:t>
            </a:r>
            <a:r>
              <a:rPr lang="ru-RU" sz="2200" b="1" dirty="0" smtClean="0"/>
              <a:t> </a:t>
            </a: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</a:t>
            </a:r>
            <a:r>
              <a:rPr lang="ru-RU" sz="2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внутрішньоклітинна</a:t>
            </a: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імунізація</a:t>
            </a:r>
            <a:r>
              <a:rPr lang="ru-RU" sz="2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» </a:t>
            </a:r>
            <a:r>
              <a:rPr lang="ru-RU" sz="2200" b="1" dirty="0" err="1">
                <a:latin typeface="Arial" panose="020B0604020202020204" pitchFamily="34" charset="0"/>
              </a:rPr>
              <a:t>означає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процес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створення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клітин</a:t>
            </a:r>
            <a:r>
              <a:rPr lang="ru-RU" sz="2200" b="1" dirty="0">
                <a:latin typeface="Arial" panose="020B0604020202020204" pitchFamily="34" charset="0"/>
              </a:rPr>
              <a:t>, </a:t>
            </a:r>
            <a:r>
              <a:rPr lang="ru-RU" sz="2200" b="1" dirty="0" err="1">
                <a:latin typeface="Arial" panose="020B0604020202020204" pitchFamily="34" charset="0"/>
              </a:rPr>
              <a:t>що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спроможні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продукувати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внутрішньоклітинні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антитіла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проти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збудника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після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введення</a:t>
            </a:r>
            <a:r>
              <a:rPr lang="ru-RU" sz="2200" b="1" dirty="0">
                <a:latin typeface="Arial" panose="020B0604020202020204" pitchFamily="34" charset="0"/>
              </a:rPr>
              <a:t> у </a:t>
            </a:r>
            <a:r>
              <a:rPr lang="ru-RU" sz="2200" b="1" dirty="0" err="1">
                <a:latin typeface="Arial" panose="020B0604020202020204" pitchFamily="34" charset="0"/>
              </a:rPr>
              <a:t>клітину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відповідної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генетичної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інформації</a:t>
            </a:r>
            <a:r>
              <a:rPr lang="ru-RU" sz="2200" b="1" dirty="0">
                <a:latin typeface="Arial" panose="020B0604020202020204" pitchFamily="34" charset="0"/>
              </a:rPr>
              <a:t>. </a:t>
            </a:r>
            <a:endParaRPr lang="ru-RU" sz="2200" b="1" dirty="0" smtClean="0">
              <a:latin typeface="Arial" panose="020B0604020202020204" pitchFamily="34" charset="0"/>
            </a:endParaRPr>
          </a:p>
          <a:p>
            <a:pPr algn="just"/>
            <a:r>
              <a:rPr lang="ru-RU" sz="2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Внутрішньоклітинні</a:t>
            </a: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антитіла</a:t>
            </a: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відкривають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унікальний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засіб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 smtClean="0">
                <a:latin typeface="Arial" panose="020B0604020202020204" pitchFamily="34" charset="0"/>
              </a:rPr>
              <a:t>упливу</a:t>
            </a:r>
            <a:r>
              <a:rPr lang="ru-RU" sz="2200" b="1" dirty="0" smtClean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зсередини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</a:rPr>
              <a:t>клітини</a:t>
            </a:r>
            <a:r>
              <a:rPr lang="ru-RU" sz="2200" b="1" dirty="0">
                <a:latin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</a:rPr>
              <a:t>на </a:t>
            </a:r>
            <a:r>
              <a:rPr lang="ru-RU" sz="2200" b="1" dirty="0" smtClean="0"/>
              <a:t>будь-</a:t>
            </a:r>
            <a:r>
              <a:rPr lang="ru-RU" sz="2200" b="1" dirty="0" err="1" smtClean="0"/>
              <a:t>які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внутрішньоклітинні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об’єкти</a:t>
            </a:r>
            <a:r>
              <a:rPr lang="ru-RU" sz="2200" b="1" dirty="0" smtClean="0"/>
              <a:t> –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білки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цукри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нуклеїнові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кислоти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2200" b="1" dirty="0" smtClean="0"/>
              <a:t>Для </a:t>
            </a:r>
            <a:r>
              <a:rPr lang="ru-RU" sz="2200" b="1" dirty="0" err="1" smtClean="0"/>
              <a:t>багатьох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інфекційних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збудників</a:t>
            </a:r>
            <a:r>
              <a:rPr lang="ru-RU" sz="2200" b="1" dirty="0" smtClean="0"/>
              <a:t> показано, </a:t>
            </a:r>
            <a:r>
              <a:rPr lang="ru-RU" sz="2200" b="1" u="sng" dirty="0" err="1" smtClean="0"/>
              <a:t>що</a:t>
            </a:r>
            <a:r>
              <a:rPr lang="ru-RU" sz="2200" b="1" u="sng" dirty="0"/>
              <a:t> </a:t>
            </a:r>
            <a:r>
              <a:rPr lang="ru-RU" sz="2200" b="1" u="sng" dirty="0" err="1" smtClean="0"/>
              <a:t>існують</a:t>
            </a:r>
            <a:r>
              <a:rPr lang="ru-RU" sz="2200" b="1" u="sng" dirty="0" smtClean="0"/>
              <a:t> </a:t>
            </a:r>
            <a:r>
              <a:rPr lang="ru-RU" sz="2200" b="1" u="sng" dirty="0" err="1" smtClean="0"/>
              <a:t>певні</a:t>
            </a:r>
            <a:r>
              <a:rPr lang="ru-RU" sz="2200" b="1" u="sng" dirty="0" smtClean="0"/>
              <a:t> </a:t>
            </a:r>
            <a:r>
              <a:rPr lang="ru-RU" sz="2200" b="1" u="sng" dirty="0" err="1" smtClean="0"/>
              <a:t>лінії</a:t>
            </a:r>
            <a:r>
              <a:rPr lang="ru-RU" sz="2200" b="1" u="sng" dirty="0" smtClean="0"/>
              <a:t> </a:t>
            </a:r>
            <a:r>
              <a:rPr lang="ru-RU" sz="2200" b="1" u="sng" dirty="0" err="1" smtClean="0"/>
              <a:t>їхніх</a:t>
            </a:r>
            <a:r>
              <a:rPr lang="ru-RU" sz="2200" b="1" u="sng" dirty="0" smtClean="0"/>
              <a:t> </a:t>
            </a:r>
            <a:r>
              <a:rPr lang="ru-RU" sz="2200" b="1" u="sng" dirty="0" err="1" smtClean="0"/>
              <a:t>клітин-хазяїв</a:t>
            </a:r>
            <a:r>
              <a:rPr lang="ru-RU" sz="2200" b="1" u="sng" dirty="0" smtClean="0"/>
              <a:t>, </a:t>
            </a:r>
            <a:r>
              <a:rPr lang="ru-RU" sz="2200" b="1" u="sng" dirty="0" err="1" smtClean="0"/>
              <a:t>які</a:t>
            </a:r>
            <a:r>
              <a:rPr lang="ru-RU" sz="2200" b="1" u="sng" dirty="0" smtClean="0"/>
              <a:t> не </a:t>
            </a:r>
            <a:r>
              <a:rPr lang="ru-RU" sz="2200" b="1" u="sng" dirty="0" err="1" smtClean="0"/>
              <a:t>інфікуються</a:t>
            </a:r>
            <a:r>
              <a:rPr lang="ru-RU" sz="2200" b="1" u="sng" dirty="0" smtClean="0"/>
              <a:t> </a:t>
            </a:r>
            <a:r>
              <a:rPr lang="ru-RU" sz="2200" b="1" u="sng" dirty="0" err="1" smtClean="0"/>
              <a:t>або</a:t>
            </a:r>
            <a:r>
              <a:rPr lang="ru-RU" sz="2200" b="1" u="sng" dirty="0"/>
              <a:t> </a:t>
            </a:r>
            <a:r>
              <a:rPr lang="ru-RU" sz="2200" b="1" u="sng" dirty="0" smtClean="0"/>
              <a:t>не </a:t>
            </a:r>
            <a:r>
              <a:rPr lang="ru-RU" sz="2200" b="1" u="sng" dirty="0" err="1" smtClean="0"/>
              <a:t>підтримують</a:t>
            </a:r>
            <a:r>
              <a:rPr lang="ru-RU" sz="2200" b="1" u="sng" dirty="0" smtClean="0"/>
              <a:t> </a:t>
            </a:r>
            <a:r>
              <a:rPr lang="ru-RU" sz="2200" b="1" u="sng" dirty="0" err="1" smtClean="0"/>
              <a:t>реплікацію</a:t>
            </a:r>
            <a:r>
              <a:rPr lang="ru-RU" sz="2200" b="1" u="sng" dirty="0" smtClean="0"/>
              <a:t> </a:t>
            </a:r>
            <a:r>
              <a:rPr lang="ru-RU" sz="2200" b="1" u="sng" dirty="0" err="1" smtClean="0"/>
              <a:t>даного</a:t>
            </a:r>
            <a:r>
              <a:rPr lang="ru-RU" sz="2200" b="1" u="sng" dirty="0" smtClean="0"/>
              <a:t> </a:t>
            </a:r>
            <a:r>
              <a:rPr lang="ru-RU" sz="2200" b="1" u="sng" dirty="0" err="1" smtClean="0"/>
              <a:t>збудника</a:t>
            </a:r>
            <a:r>
              <a:rPr lang="ru-RU" sz="2200" b="1" u="sng" dirty="0" smtClean="0"/>
              <a:t>.</a:t>
            </a:r>
            <a:r>
              <a:rPr lang="ru-RU" sz="2200" b="1" dirty="0" smtClean="0"/>
              <a:t> Так, у 10%</a:t>
            </a:r>
            <a:r>
              <a:rPr lang="ru-RU" sz="2200" b="1" dirty="0"/>
              <a:t> </a:t>
            </a:r>
            <a:r>
              <a:rPr lang="ru-RU" sz="2200" b="1" dirty="0" err="1" smtClean="0"/>
              <a:t>представників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європеоїдної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раси</a:t>
            </a:r>
            <a:r>
              <a:rPr lang="ru-RU" sz="2200" b="1" dirty="0" smtClean="0"/>
              <a:t> є </a:t>
            </a:r>
            <a:r>
              <a:rPr lang="ru-RU" sz="2200" b="1" dirty="0" err="1" smtClean="0"/>
              <a:t>мутантний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вірусний</a:t>
            </a:r>
            <a:r>
              <a:rPr lang="ru-RU" sz="2200" b="1" dirty="0"/>
              <a:t> </a:t>
            </a:r>
            <a:r>
              <a:rPr lang="ru-RU" sz="2200" b="1" dirty="0" err="1" smtClean="0"/>
              <a:t>корецептор</a:t>
            </a:r>
            <a:r>
              <a:rPr lang="ru-RU" sz="2200" b="1" dirty="0" smtClean="0"/>
              <a:t> СК5 і </a:t>
            </a:r>
            <a:r>
              <a:rPr lang="ru-RU" sz="2200" b="1" dirty="0" err="1" smtClean="0"/>
              <a:t>гомозиготні</a:t>
            </a:r>
            <a:r>
              <a:rPr lang="ru-RU" sz="2200" b="1" dirty="0" smtClean="0"/>
              <a:t> за </a:t>
            </a:r>
            <a:r>
              <a:rPr lang="ru-RU" sz="2200" b="1" dirty="0" err="1" smtClean="0"/>
              <a:t>відповідним</a:t>
            </a:r>
            <a:r>
              <a:rPr lang="ru-RU" sz="2200" b="1" dirty="0" smtClean="0"/>
              <a:t> геном </a:t>
            </a:r>
            <a:r>
              <a:rPr lang="ru-RU" sz="2200" b="1" dirty="0" err="1" smtClean="0"/>
              <a:t>індивідууми</a:t>
            </a:r>
            <a:r>
              <a:rPr lang="ru-RU" sz="2200" b="1" dirty="0" smtClean="0"/>
              <a:t> не </a:t>
            </a:r>
            <a:r>
              <a:rPr lang="ru-RU" sz="2200" b="1" dirty="0" err="1" smtClean="0"/>
              <a:t>інфікуються</a:t>
            </a:r>
            <a:r>
              <a:rPr lang="ru-RU" sz="2200" b="1" dirty="0" smtClean="0"/>
              <a:t> ВІЛ-1. </a:t>
            </a:r>
            <a:r>
              <a:rPr lang="ru-RU" sz="2200" b="1" dirty="0" err="1" smtClean="0"/>
              <a:t>Запропоновано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декілька</a:t>
            </a:r>
            <a:r>
              <a:rPr lang="ru-RU" sz="2200" b="1" dirty="0"/>
              <a:t> </a:t>
            </a:r>
            <a:r>
              <a:rPr lang="ru-RU" sz="2200" b="1" dirty="0" err="1" smtClean="0"/>
              <a:t>варіантів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використання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цих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даних</a:t>
            </a:r>
            <a:r>
              <a:rPr lang="ru-RU" sz="2200" b="1" dirty="0" smtClean="0"/>
              <a:t> для </a:t>
            </a:r>
            <a:r>
              <a:rPr lang="ru-RU" sz="2200" b="1" dirty="0" err="1" smtClean="0"/>
              <a:t>боротьби</a:t>
            </a:r>
            <a:r>
              <a:rPr lang="ru-RU" sz="2200" b="1" dirty="0" smtClean="0"/>
              <a:t> з </a:t>
            </a:r>
            <a:r>
              <a:rPr lang="ru-RU" sz="2200" b="1" dirty="0" err="1" smtClean="0"/>
              <a:t>інфекцією</a:t>
            </a:r>
            <a:r>
              <a:rPr lang="ru-RU" sz="2200" b="1" dirty="0" smtClean="0"/>
              <a:t>: </a:t>
            </a:r>
            <a:r>
              <a:rPr lang="ru-RU" sz="2200" b="1" dirty="0" err="1" smtClean="0"/>
              <a:t>запобігання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інфекції</a:t>
            </a:r>
            <a:r>
              <a:rPr lang="ru-RU" sz="2200" b="1" dirty="0" smtClean="0"/>
              <a:t> шляхом </a:t>
            </a:r>
            <a:r>
              <a:rPr lang="ru-RU" sz="2200" b="1" dirty="0" err="1" smtClean="0"/>
              <a:t>блокування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рецепторів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пригнічення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експресії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корецептора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або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його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спрямована</a:t>
            </a:r>
            <a:r>
              <a:rPr lang="ru-RU" sz="2200" b="1" dirty="0"/>
              <a:t> </a:t>
            </a:r>
            <a:r>
              <a:rPr lang="ru-RU" sz="2200" b="1" dirty="0" err="1" smtClean="0"/>
              <a:t>делеція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73775160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345</TotalTime>
  <Words>1763</Words>
  <Application>Microsoft Office PowerPoint</Application>
  <PresentationFormat>Произвольный</PresentationFormat>
  <Paragraphs>77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DejaVu Sans</vt:lpstr>
      <vt:lpstr>GillSans</vt:lpstr>
      <vt:lpstr>Open Sans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35</cp:revision>
  <dcterms:created xsi:type="dcterms:W3CDTF">2023-05-10T08:58:39Z</dcterms:created>
  <dcterms:modified xsi:type="dcterms:W3CDTF">2023-05-14T23:05:33Z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2023-05-10T00:00:00Z</vt:filetime>
  </property>
</Properties>
</file>