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6" r:id="rId19"/>
    <p:sldId id="278" r:id="rId20"/>
    <p:sldId id="273" r:id="rId21"/>
    <p:sldId id="274" r:id="rId22"/>
    <p:sldId id="275" r:id="rId23"/>
    <p:sldId id="281" r:id="rId24"/>
    <p:sldId id="282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272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5886EC-8380-4D3A-B628-B2FE1132E759}" type="doc">
      <dgm:prSet loTypeId="urn:microsoft.com/office/officeart/2005/8/layout/pyramid1" loCatId="pyramid" qsTypeId="urn:microsoft.com/office/officeart/2005/8/quickstyle/3d3" qsCatId="3D" csTypeId="urn:microsoft.com/office/officeart/2005/8/colors/colorful1#1" csCatId="colorful" phldr="1"/>
      <dgm:spPr/>
    </dgm:pt>
    <dgm:pt modelId="{AEEFFF98-2C22-4FFC-BE23-D69F27483AF6}">
      <dgm:prSet phldrT="[Текст]"/>
      <dgm:spPr/>
      <dgm:t>
        <a:bodyPr/>
        <a:lstStyle/>
        <a:p>
          <a:r>
            <a: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Метасоціологія (соціологія соціології)</a:t>
          </a:r>
          <a:endParaRPr lang="uk-U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DCD6889-2936-4F2C-9667-5922E15B10E8}" type="parTrans" cxnId="{064F1BDA-152C-4F27-8719-037910CEBF1F}">
      <dgm:prSet/>
      <dgm:spPr/>
      <dgm:t>
        <a:bodyPr/>
        <a:lstStyle/>
        <a:p>
          <a:endParaRPr lang="uk-UA"/>
        </a:p>
      </dgm:t>
    </dgm:pt>
    <dgm:pt modelId="{744984C1-EE85-4CFB-B528-54691681C56E}" type="sibTrans" cxnId="{064F1BDA-152C-4F27-8719-037910CEBF1F}">
      <dgm:prSet/>
      <dgm:spPr/>
      <dgm:t>
        <a:bodyPr/>
        <a:lstStyle/>
        <a:p>
          <a:endParaRPr lang="uk-UA"/>
        </a:p>
      </dgm:t>
    </dgm:pt>
    <dgm:pt modelId="{8D87C238-8EB0-4BDF-937A-F6E747B7EAED}">
      <dgm:prSet phldrT="[Текст]"/>
      <dgm:spPr/>
      <dgm:t>
        <a:bodyPr/>
        <a:lstStyle/>
        <a:p>
          <a:r>
            <a: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4. Емпірична соціологія</a:t>
          </a:r>
          <a:endParaRPr lang="uk-U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0FD7A96-9F16-4981-BD9C-1D7F318DE0E1}" type="parTrans" cxnId="{4B70348B-16C8-4CF0-9B53-5DA60C1374AD}">
      <dgm:prSet/>
      <dgm:spPr/>
      <dgm:t>
        <a:bodyPr/>
        <a:lstStyle/>
        <a:p>
          <a:endParaRPr lang="uk-UA"/>
        </a:p>
      </dgm:t>
    </dgm:pt>
    <dgm:pt modelId="{8D4ECF45-E3A3-46B5-AD6F-B08C4035C2A9}" type="sibTrans" cxnId="{4B70348B-16C8-4CF0-9B53-5DA60C1374AD}">
      <dgm:prSet/>
      <dgm:spPr/>
      <dgm:t>
        <a:bodyPr/>
        <a:lstStyle/>
        <a:p>
          <a:endParaRPr lang="uk-UA"/>
        </a:p>
      </dgm:t>
    </dgm:pt>
    <dgm:pt modelId="{91C8D814-A505-41D0-83C3-4FC03D56F7F7}">
      <dgm:prSet phldrT="[Текст]"/>
      <dgm:spPr>
        <a:solidFill>
          <a:srgbClr val="00B0F0"/>
        </a:solidFill>
      </dgm:spPr>
      <dgm:t>
        <a:bodyPr/>
        <a:lstStyle/>
        <a:p>
          <a:r>
            <a: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5. Прикладна соціологія + соціоінженерія (діагностика, планування, програмування та прогнозування) </a:t>
          </a:r>
          <a:endParaRPr lang="uk-U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7B12B91-EDEB-4BAB-93B6-9B76E2EF43DB}" type="parTrans" cxnId="{5158590D-1ACE-4014-9D3B-C226FB6649B5}">
      <dgm:prSet/>
      <dgm:spPr/>
      <dgm:t>
        <a:bodyPr/>
        <a:lstStyle/>
        <a:p>
          <a:endParaRPr lang="uk-UA"/>
        </a:p>
      </dgm:t>
    </dgm:pt>
    <dgm:pt modelId="{1A8C95CE-BB7A-4F08-A364-E2FA5A8DFD48}" type="sibTrans" cxnId="{5158590D-1ACE-4014-9D3B-C226FB6649B5}">
      <dgm:prSet/>
      <dgm:spPr/>
      <dgm:t>
        <a:bodyPr/>
        <a:lstStyle/>
        <a:p>
          <a:endParaRPr lang="uk-UA"/>
        </a:p>
      </dgm:t>
    </dgm:pt>
    <dgm:pt modelId="{751348E5-D4A4-4E56-98BE-B4E5DD1D948C}">
      <dgm:prSet/>
      <dgm:spPr/>
      <dgm:t>
        <a:bodyPr/>
        <a:lstStyle/>
        <a:p>
          <a:r>
            <a: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Теоретична (фундаментальна соціологія)</a:t>
          </a:r>
          <a:endParaRPr lang="uk-U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2978520-718C-48E7-878F-80FFDFF28499}" type="parTrans" cxnId="{25C7E707-132B-4FD7-A8BB-CC817EEF3355}">
      <dgm:prSet/>
      <dgm:spPr/>
      <dgm:t>
        <a:bodyPr/>
        <a:lstStyle/>
        <a:p>
          <a:endParaRPr lang="uk-UA"/>
        </a:p>
      </dgm:t>
    </dgm:pt>
    <dgm:pt modelId="{F1590F16-5BD6-4824-9CD0-B35EE6CF60C3}" type="sibTrans" cxnId="{25C7E707-132B-4FD7-A8BB-CC817EEF3355}">
      <dgm:prSet/>
      <dgm:spPr/>
      <dgm:t>
        <a:bodyPr/>
        <a:lstStyle/>
        <a:p>
          <a:endParaRPr lang="uk-UA"/>
        </a:p>
      </dgm:t>
    </dgm:pt>
    <dgm:pt modelId="{8DC2354A-674B-4C08-800B-DEAE65949E8A}">
      <dgm:prSet/>
      <dgm:spPr/>
      <dgm:t>
        <a:bodyPr/>
        <a:lstStyle/>
        <a:p>
          <a:r>
            <a: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3. Теорії середнього рівня</a:t>
          </a:r>
          <a:endParaRPr lang="uk-U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B9020E3-5461-49EA-900B-17787DC52EAC}" type="parTrans" cxnId="{F1AF5531-3F5F-44F3-AB30-9DAF77EF9DFD}">
      <dgm:prSet/>
      <dgm:spPr/>
      <dgm:t>
        <a:bodyPr/>
        <a:lstStyle/>
        <a:p>
          <a:endParaRPr lang="uk-UA"/>
        </a:p>
      </dgm:t>
    </dgm:pt>
    <dgm:pt modelId="{DB5E7479-DDF1-438C-8F35-051AC6313325}" type="sibTrans" cxnId="{F1AF5531-3F5F-44F3-AB30-9DAF77EF9DFD}">
      <dgm:prSet/>
      <dgm:spPr/>
      <dgm:t>
        <a:bodyPr/>
        <a:lstStyle/>
        <a:p>
          <a:endParaRPr lang="uk-UA"/>
        </a:p>
      </dgm:t>
    </dgm:pt>
    <dgm:pt modelId="{746CBE4F-6E57-4314-BC69-1EE9D1040BE2}" type="pres">
      <dgm:prSet presAssocID="{065886EC-8380-4D3A-B628-B2FE1132E759}" presName="Name0" presStyleCnt="0">
        <dgm:presLayoutVars>
          <dgm:dir/>
          <dgm:animLvl val="lvl"/>
          <dgm:resizeHandles val="exact"/>
        </dgm:presLayoutVars>
      </dgm:prSet>
      <dgm:spPr/>
    </dgm:pt>
    <dgm:pt modelId="{A65C55E8-597C-4729-BCF3-6609DDD85682}" type="pres">
      <dgm:prSet presAssocID="{AEEFFF98-2C22-4FFC-BE23-D69F27483AF6}" presName="Name8" presStyleCnt="0"/>
      <dgm:spPr/>
    </dgm:pt>
    <dgm:pt modelId="{7F07D2ED-49B7-40E3-AB84-C6BD5D8E0199}" type="pres">
      <dgm:prSet presAssocID="{AEEFFF98-2C22-4FFC-BE23-D69F27483AF6}" presName="level" presStyleLbl="node1" presStyleIdx="0" presStyleCnt="5" custScaleX="10162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362E6CA-6FE0-45CA-84E0-7D2715B3D47C}" type="pres">
      <dgm:prSet presAssocID="{AEEFFF98-2C22-4FFC-BE23-D69F27483AF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AD7D078-880D-44EB-9A93-CC89B54A7575}" type="pres">
      <dgm:prSet presAssocID="{751348E5-D4A4-4E56-98BE-B4E5DD1D948C}" presName="Name8" presStyleCnt="0"/>
      <dgm:spPr/>
    </dgm:pt>
    <dgm:pt modelId="{8CAE0C14-7F82-4EDA-B26F-07F1960E677D}" type="pres">
      <dgm:prSet presAssocID="{751348E5-D4A4-4E56-98BE-B4E5DD1D948C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1E09E5C-74BD-4DAC-83A0-7BFB91E8288E}" type="pres">
      <dgm:prSet presAssocID="{751348E5-D4A4-4E56-98BE-B4E5DD1D948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D429A30-533B-460C-81FF-D62A5198FF80}" type="pres">
      <dgm:prSet presAssocID="{8DC2354A-674B-4C08-800B-DEAE65949E8A}" presName="Name8" presStyleCnt="0"/>
      <dgm:spPr/>
    </dgm:pt>
    <dgm:pt modelId="{BEBBE48F-1367-4BEB-8D37-CDDEA0E77DC7}" type="pres">
      <dgm:prSet presAssocID="{8DC2354A-674B-4C08-800B-DEAE65949E8A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133DEA1-3710-4CFA-9590-65826B545EDA}" type="pres">
      <dgm:prSet presAssocID="{8DC2354A-674B-4C08-800B-DEAE65949E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DC89ADA-6A84-4700-A6B4-0E2390785272}" type="pres">
      <dgm:prSet presAssocID="{8D87C238-8EB0-4BDF-937A-F6E747B7EAED}" presName="Name8" presStyleCnt="0"/>
      <dgm:spPr/>
    </dgm:pt>
    <dgm:pt modelId="{88BE3EAF-BF31-4EF9-8549-7FA989B841EA}" type="pres">
      <dgm:prSet presAssocID="{8D87C238-8EB0-4BDF-937A-F6E747B7EAED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2E70310-D643-4049-A5B8-F39712194F3A}" type="pres">
      <dgm:prSet presAssocID="{8D87C238-8EB0-4BDF-937A-F6E747B7EAE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D6A2FB0-C7EA-4E2F-B7F7-67C39DAE2B5B}" type="pres">
      <dgm:prSet presAssocID="{91C8D814-A505-41D0-83C3-4FC03D56F7F7}" presName="Name8" presStyleCnt="0"/>
      <dgm:spPr/>
    </dgm:pt>
    <dgm:pt modelId="{C126B584-61D9-4ED8-A4FE-CA2EC8489916}" type="pres">
      <dgm:prSet presAssocID="{91C8D814-A505-41D0-83C3-4FC03D56F7F7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DD7F8F9-C302-424D-B92D-86841A083019}" type="pres">
      <dgm:prSet presAssocID="{91C8D814-A505-41D0-83C3-4FC03D56F7F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64F1BDA-152C-4F27-8719-037910CEBF1F}" srcId="{065886EC-8380-4D3A-B628-B2FE1132E759}" destId="{AEEFFF98-2C22-4FFC-BE23-D69F27483AF6}" srcOrd="0" destOrd="0" parTransId="{FDCD6889-2936-4F2C-9667-5922E15B10E8}" sibTransId="{744984C1-EE85-4CFB-B528-54691681C56E}"/>
    <dgm:cxn modelId="{25C7E707-132B-4FD7-A8BB-CC817EEF3355}" srcId="{065886EC-8380-4D3A-B628-B2FE1132E759}" destId="{751348E5-D4A4-4E56-98BE-B4E5DD1D948C}" srcOrd="1" destOrd="0" parTransId="{72978520-718C-48E7-878F-80FFDFF28499}" sibTransId="{F1590F16-5BD6-4824-9CD0-B35EE6CF60C3}"/>
    <dgm:cxn modelId="{3854EA70-F423-4A69-BE87-51BEAC4243F7}" type="presOf" srcId="{AEEFFF98-2C22-4FFC-BE23-D69F27483AF6}" destId="{B362E6CA-6FE0-45CA-84E0-7D2715B3D47C}" srcOrd="1" destOrd="0" presId="urn:microsoft.com/office/officeart/2005/8/layout/pyramid1"/>
    <dgm:cxn modelId="{EADD8639-0565-42EA-A6EB-75305AC64593}" type="presOf" srcId="{8D87C238-8EB0-4BDF-937A-F6E747B7EAED}" destId="{62E70310-D643-4049-A5B8-F39712194F3A}" srcOrd="1" destOrd="0" presId="urn:microsoft.com/office/officeart/2005/8/layout/pyramid1"/>
    <dgm:cxn modelId="{FD58D123-54D4-44C5-AC41-D2231882C4A5}" type="presOf" srcId="{8DC2354A-674B-4C08-800B-DEAE65949E8A}" destId="{BEBBE48F-1367-4BEB-8D37-CDDEA0E77DC7}" srcOrd="0" destOrd="0" presId="urn:microsoft.com/office/officeart/2005/8/layout/pyramid1"/>
    <dgm:cxn modelId="{4B70348B-16C8-4CF0-9B53-5DA60C1374AD}" srcId="{065886EC-8380-4D3A-B628-B2FE1132E759}" destId="{8D87C238-8EB0-4BDF-937A-F6E747B7EAED}" srcOrd="3" destOrd="0" parTransId="{E0FD7A96-9F16-4981-BD9C-1D7F318DE0E1}" sibTransId="{8D4ECF45-E3A3-46B5-AD6F-B08C4035C2A9}"/>
    <dgm:cxn modelId="{5158590D-1ACE-4014-9D3B-C226FB6649B5}" srcId="{065886EC-8380-4D3A-B628-B2FE1132E759}" destId="{91C8D814-A505-41D0-83C3-4FC03D56F7F7}" srcOrd="4" destOrd="0" parTransId="{67B12B91-EDEB-4BAB-93B6-9B76E2EF43DB}" sibTransId="{1A8C95CE-BB7A-4F08-A364-E2FA5A8DFD48}"/>
    <dgm:cxn modelId="{8E5F213D-0B84-45E6-A711-EC6169594BF4}" type="presOf" srcId="{8D87C238-8EB0-4BDF-937A-F6E747B7EAED}" destId="{88BE3EAF-BF31-4EF9-8549-7FA989B841EA}" srcOrd="0" destOrd="0" presId="urn:microsoft.com/office/officeart/2005/8/layout/pyramid1"/>
    <dgm:cxn modelId="{DF57AEFE-3390-4E22-A620-DD668BFB1259}" type="presOf" srcId="{91C8D814-A505-41D0-83C3-4FC03D56F7F7}" destId="{DDD7F8F9-C302-424D-B92D-86841A083019}" srcOrd="1" destOrd="0" presId="urn:microsoft.com/office/officeart/2005/8/layout/pyramid1"/>
    <dgm:cxn modelId="{1CE16797-D470-4F7C-AE1E-62E25A85B0C6}" type="presOf" srcId="{751348E5-D4A4-4E56-98BE-B4E5DD1D948C}" destId="{31E09E5C-74BD-4DAC-83A0-7BFB91E8288E}" srcOrd="1" destOrd="0" presId="urn:microsoft.com/office/officeart/2005/8/layout/pyramid1"/>
    <dgm:cxn modelId="{541BADCB-4D01-42CE-80FA-59DC9D770A79}" type="presOf" srcId="{065886EC-8380-4D3A-B628-B2FE1132E759}" destId="{746CBE4F-6E57-4314-BC69-1EE9D1040BE2}" srcOrd="0" destOrd="0" presId="urn:microsoft.com/office/officeart/2005/8/layout/pyramid1"/>
    <dgm:cxn modelId="{F1AF5531-3F5F-44F3-AB30-9DAF77EF9DFD}" srcId="{065886EC-8380-4D3A-B628-B2FE1132E759}" destId="{8DC2354A-674B-4C08-800B-DEAE65949E8A}" srcOrd="2" destOrd="0" parTransId="{2B9020E3-5461-49EA-900B-17787DC52EAC}" sibTransId="{DB5E7479-DDF1-438C-8F35-051AC6313325}"/>
    <dgm:cxn modelId="{7A1D388D-4D2B-430C-A41B-027F9D3A8371}" type="presOf" srcId="{8DC2354A-674B-4C08-800B-DEAE65949E8A}" destId="{D133DEA1-3710-4CFA-9590-65826B545EDA}" srcOrd="1" destOrd="0" presId="urn:microsoft.com/office/officeart/2005/8/layout/pyramid1"/>
    <dgm:cxn modelId="{F2E313EB-4B0F-40B3-A25A-F37031ECBD81}" type="presOf" srcId="{751348E5-D4A4-4E56-98BE-B4E5DD1D948C}" destId="{8CAE0C14-7F82-4EDA-B26F-07F1960E677D}" srcOrd="0" destOrd="0" presId="urn:microsoft.com/office/officeart/2005/8/layout/pyramid1"/>
    <dgm:cxn modelId="{BFEB9DF5-730D-4B27-BAE8-6F79C14E9364}" type="presOf" srcId="{91C8D814-A505-41D0-83C3-4FC03D56F7F7}" destId="{C126B584-61D9-4ED8-A4FE-CA2EC8489916}" srcOrd="0" destOrd="0" presId="urn:microsoft.com/office/officeart/2005/8/layout/pyramid1"/>
    <dgm:cxn modelId="{B970541F-997E-4B12-9D0B-204B13C65B87}" type="presOf" srcId="{AEEFFF98-2C22-4FFC-BE23-D69F27483AF6}" destId="{7F07D2ED-49B7-40E3-AB84-C6BD5D8E0199}" srcOrd="0" destOrd="0" presId="urn:microsoft.com/office/officeart/2005/8/layout/pyramid1"/>
    <dgm:cxn modelId="{D66E0D79-FB04-40E3-B720-917DE79729CF}" type="presParOf" srcId="{746CBE4F-6E57-4314-BC69-1EE9D1040BE2}" destId="{A65C55E8-597C-4729-BCF3-6609DDD85682}" srcOrd="0" destOrd="0" presId="urn:microsoft.com/office/officeart/2005/8/layout/pyramid1"/>
    <dgm:cxn modelId="{8D7500C4-125B-4376-8D92-F97D84934373}" type="presParOf" srcId="{A65C55E8-597C-4729-BCF3-6609DDD85682}" destId="{7F07D2ED-49B7-40E3-AB84-C6BD5D8E0199}" srcOrd="0" destOrd="0" presId="urn:microsoft.com/office/officeart/2005/8/layout/pyramid1"/>
    <dgm:cxn modelId="{0B6AD51A-B0D3-4CCA-AA10-94FBC740C35C}" type="presParOf" srcId="{A65C55E8-597C-4729-BCF3-6609DDD85682}" destId="{B362E6CA-6FE0-45CA-84E0-7D2715B3D47C}" srcOrd="1" destOrd="0" presId="urn:microsoft.com/office/officeart/2005/8/layout/pyramid1"/>
    <dgm:cxn modelId="{80584CEC-85B7-4D18-AA73-6319E47DA418}" type="presParOf" srcId="{746CBE4F-6E57-4314-BC69-1EE9D1040BE2}" destId="{4AD7D078-880D-44EB-9A93-CC89B54A7575}" srcOrd="1" destOrd="0" presId="urn:microsoft.com/office/officeart/2005/8/layout/pyramid1"/>
    <dgm:cxn modelId="{709BAA41-E7B0-4063-A8F3-40E7B34A2A7A}" type="presParOf" srcId="{4AD7D078-880D-44EB-9A93-CC89B54A7575}" destId="{8CAE0C14-7F82-4EDA-B26F-07F1960E677D}" srcOrd="0" destOrd="0" presId="urn:microsoft.com/office/officeart/2005/8/layout/pyramid1"/>
    <dgm:cxn modelId="{3AA38DFD-BB5B-4FE3-A38D-CD2F7D6DF4C8}" type="presParOf" srcId="{4AD7D078-880D-44EB-9A93-CC89B54A7575}" destId="{31E09E5C-74BD-4DAC-83A0-7BFB91E8288E}" srcOrd="1" destOrd="0" presId="urn:microsoft.com/office/officeart/2005/8/layout/pyramid1"/>
    <dgm:cxn modelId="{44A7CD55-F7E9-409A-BB8F-7A95834C9002}" type="presParOf" srcId="{746CBE4F-6E57-4314-BC69-1EE9D1040BE2}" destId="{DD429A30-533B-460C-81FF-D62A5198FF80}" srcOrd="2" destOrd="0" presId="urn:microsoft.com/office/officeart/2005/8/layout/pyramid1"/>
    <dgm:cxn modelId="{C1204726-D060-45EA-BF44-5BC0A821E25C}" type="presParOf" srcId="{DD429A30-533B-460C-81FF-D62A5198FF80}" destId="{BEBBE48F-1367-4BEB-8D37-CDDEA0E77DC7}" srcOrd="0" destOrd="0" presId="urn:microsoft.com/office/officeart/2005/8/layout/pyramid1"/>
    <dgm:cxn modelId="{090FC64C-6EA5-4D71-9C55-F24B1AA8356B}" type="presParOf" srcId="{DD429A30-533B-460C-81FF-D62A5198FF80}" destId="{D133DEA1-3710-4CFA-9590-65826B545EDA}" srcOrd="1" destOrd="0" presId="urn:microsoft.com/office/officeart/2005/8/layout/pyramid1"/>
    <dgm:cxn modelId="{DA89C4AE-0F1C-4FB5-8B8B-3A2BC9D2065F}" type="presParOf" srcId="{746CBE4F-6E57-4314-BC69-1EE9D1040BE2}" destId="{6DC89ADA-6A84-4700-A6B4-0E2390785272}" srcOrd="3" destOrd="0" presId="urn:microsoft.com/office/officeart/2005/8/layout/pyramid1"/>
    <dgm:cxn modelId="{1AC68F4C-AC3B-41F3-BBB9-DB76E8FEF25B}" type="presParOf" srcId="{6DC89ADA-6A84-4700-A6B4-0E2390785272}" destId="{88BE3EAF-BF31-4EF9-8549-7FA989B841EA}" srcOrd="0" destOrd="0" presId="urn:microsoft.com/office/officeart/2005/8/layout/pyramid1"/>
    <dgm:cxn modelId="{0386B277-FF89-4446-B3E4-81A24AF9C27A}" type="presParOf" srcId="{6DC89ADA-6A84-4700-A6B4-0E2390785272}" destId="{62E70310-D643-4049-A5B8-F39712194F3A}" srcOrd="1" destOrd="0" presId="urn:microsoft.com/office/officeart/2005/8/layout/pyramid1"/>
    <dgm:cxn modelId="{BC19163E-1552-4E8D-A030-12C065D02DAF}" type="presParOf" srcId="{746CBE4F-6E57-4314-BC69-1EE9D1040BE2}" destId="{8D6A2FB0-C7EA-4E2F-B7F7-67C39DAE2B5B}" srcOrd="4" destOrd="0" presId="urn:microsoft.com/office/officeart/2005/8/layout/pyramid1"/>
    <dgm:cxn modelId="{AB1C6F53-B976-4407-9B93-8AC21BA8197B}" type="presParOf" srcId="{8D6A2FB0-C7EA-4E2F-B7F7-67C39DAE2B5B}" destId="{C126B584-61D9-4ED8-A4FE-CA2EC8489916}" srcOrd="0" destOrd="0" presId="urn:microsoft.com/office/officeart/2005/8/layout/pyramid1"/>
    <dgm:cxn modelId="{BC32F930-611B-40B7-86DB-2EEFA3B08F0C}" type="presParOf" srcId="{8D6A2FB0-C7EA-4E2F-B7F7-67C39DAE2B5B}" destId="{DDD7F8F9-C302-424D-B92D-86841A08301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796BA1-B0CD-4596-B5D1-28508E1117A7}" type="doc">
      <dgm:prSet loTypeId="urn:microsoft.com/office/officeart/2005/8/layout/radial4" loCatId="relationship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uk-UA"/>
        </a:p>
      </dgm:t>
    </dgm:pt>
    <dgm:pt modelId="{3F6D1963-53C9-4D71-BA4C-BC53B863C4B2}">
      <dgm:prSet phldrT="[Текст]"/>
      <dgm:spPr/>
      <dgm:t>
        <a:bodyPr/>
        <a:lstStyle/>
        <a:p>
          <a:r>
            <a:rPr lang="uk-UA" dirty="0" smtClean="0"/>
            <a:t>Індивід</a:t>
          </a:r>
          <a:endParaRPr lang="uk-UA" dirty="0"/>
        </a:p>
      </dgm:t>
    </dgm:pt>
    <dgm:pt modelId="{0A891388-EDD1-4598-B18D-ECDE8CDC147B}" type="parTrans" cxnId="{1403B935-EAAB-4CE0-BFA4-52F0F4D5928B}">
      <dgm:prSet/>
      <dgm:spPr/>
      <dgm:t>
        <a:bodyPr/>
        <a:lstStyle/>
        <a:p>
          <a:endParaRPr lang="uk-UA"/>
        </a:p>
      </dgm:t>
    </dgm:pt>
    <dgm:pt modelId="{F01DE7CE-6D3D-4429-B82E-5CC2E5D0904A}" type="sibTrans" cxnId="{1403B935-EAAB-4CE0-BFA4-52F0F4D5928B}">
      <dgm:prSet/>
      <dgm:spPr/>
      <dgm:t>
        <a:bodyPr/>
        <a:lstStyle/>
        <a:p>
          <a:endParaRPr lang="uk-UA"/>
        </a:p>
      </dgm:t>
    </dgm:pt>
    <dgm:pt modelId="{CC7086BB-17F6-428D-BCBD-6CEAD951CF7A}">
      <dgm:prSet phldrT="[Текст]"/>
      <dgm:spPr/>
      <dgm:t>
        <a:bodyPr/>
        <a:lstStyle/>
        <a:p>
          <a:r>
            <a:rPr lang="uk-UA" dirty="0" smtClean="0"/>
            <a:t>Освіта</a:t>
          </a:r>
          <a:endParaRPr lang="uk-UA" dirty="0"/>
        </a:p>
      </dgm:t>
    </dgm:pt>
    <dgm:pt modelId="{67E2A1B5-C9A8-4B9B-B75C-12EA95E0CA08}" type="parTrans" cxnId="{07708804-766D-4903-9E22-EC86BB6BB43C}">
      <dgm:prSet/>
      <dgm:spPr/>
      <dgm:t>
        <a:bodyPr/>
        <a:lstStyle/>
        <a:p>
          <a:endParaRPr lang="uk-UA"/>
        </a:p>
      </dgm:t>
    </dgm:pt>
    <dgm:pt modelId="{81863411-EBFB-4F1C-BF51-4838B5495D0C}" type="sibTrans" cxnId="{07708804-766D-4903-9E22-EC86BB6BB43C}">
      <dgm:prSet/>
      <dgm:spPr/>
      <dgm:t>
        <a:bodyPr/>
        <a:lstStyle/>
        <a:p>
          <a:endParaRPr lang="uk-UA"/>
        </a:p>
      </dgm:t>
    </dgm:pt>
    <dgm:pt modelId="{75906CC3-374A-4335-8C6B-697A28F330E4}">
      <dgm:prSet phldrT="[Текст]"/>
      <dgm:spPr/>
      <dgm:t>
        <a:bodyPr/>
        <a:lstStyle/>
        <a:p>
          <a:r>
            <a:rPr lang="uk-UA" dirty="0" smtClean="0"/>
            <a:t>Сім'я </a:t>
          </a:r>
          <a:endParaRPr lang="uk-UA" dirty="0"/>
        </a:p>
      </dgm:t>
    </dgm:pt>
    <dgm:pt modelId="{FE3E6572-59B6-403B-93D3-DAF2B2741F78}" type="parTrans" cxnId="{8375E3EC-4EF0-4A05-97D7-9AE79E54039F}">
      <dgm:prSet/>
      <dgm:spPr/>
      <dgm:t>
        <a:bodyPr/>
        <a:lstStyle/>
        <a:p>
          <a:endParaRPr lang="uk-UA"/>
        </a:p>
      </dgm:t>
    </dgm:pt>
    <dgm:pt modelId="{D6E927D3-52D9-4612-A307-080270DE8FA0}" type="sibTrans" cxnId="{8375E3EC-4EF0-4A05-97D7-9AE79E54039F}">
      <dgm:prSet/>
      <dgm:spPr/>
      <dgm:t>
        <a:bodyPr/>
        <a:lstStyle/>
        <a:p>
          <a:endParaRPr lang="uk-UA"/>
        </a:p>
      </dgm:t>
    </dgm:pt>
    <dgm:pt modelId="{CF2FE759-78BA-4BC3-B3A9-0D509848B983}">
      <dgm:prSet phldrT="[Текст]"/>
      <dgm:spPr/>
      <dgm:t>
        <a:bodyPr/>
        <a:lstStyle/>
        <a:p>
          <a:r>
            <a:rPr lang="uk-UA" dirty="0" smtClean="0"/>
            <a:t>Релігія Мораль Право</a:t>
          </a:r>
        </a:p>
      </dgm:t>
    </dgm:pt>
    <dgm:pt modelId="{503BAA55-3780-4B60-BB61-152840DBE341}" type="parTrans" cxnId="{95FA7ACD-57AE-4BE9-825D-8E31974B801F}">
      <dgm:prSet/>
      <dgm:spPr/>
      <dgm:t>
        <a:bodyPr/>
        <a:lstStyle/>
        <a:p>
          <a:endParaRPr lang="uk-UA"/>
        </a:p>
      </dgm:t>
    </dgm:pt>
    <dgm:pt modelId="{6FCF7586-E1DA-43F3-8551-9403854F8BD6}" type="sibTrans" cxnId="{95FA7ACD-57AE-4BE9-825D-8E31974B801F}">
      <dgm:prSet/>
      <dgm:spPr/>
      <dgm:t>
        <a:bodyPr/>
        <a:lstStyle/>
        <a:p>
          <a:endParaRPr lang="uk-UA"/>
        </a:p>
      </dgm:t>
    </dgm:pt>
    <dgm:pt modelId="{1C422484-8033-4F71-8DA5-0F03AECE2C77}">
      <dgm:prSet/>
      <dgm:spPr/>
      <dgm:t>
        <a:bodyPr/>
        <a:lstStyle/>
        <a:p>
          <a:r>
            <a:rPr lang="uk-UA" dirty="0" smtClean="0"/>
            <a:t>Держава</a:t>
          </a:r>
          <a:endParaRPr lang="uk-UA" dirty="0"/>
        </a:p>
      </dgm:t>
    </dgm:pt>
    <dgm:pt modelId="{1ADF63DE-FDD7-425B-8D5C-A5616A4CB0B3}" type="parTrans" cxnId="{60E28CAA-E342-4B93-8DFD-6B12B0912A84}">
      <dgm:prSet/>
      <dgm:spPr/>
      <dgm:t>
        <a:bodyPr/>
        <a:lstStyle/>
        <a:p>
          <a:endParaRPr lang="uk-UA"/>
        </a:p>
      </dgm:t>
    </dgm:pt>
    <dgm:pt modelId="{6C38101F-3640-40E0-B119-3B3F75278429}" type="sibTrans" cxnId="{60E28CAA-E342-4B93-8DFD-6B12B0912A84}">
      <dgm:prSet/>
      <dgm:spPr/>
      <dgm:t>
        <a:bodyPr/>
        <a:lstStyle/>
        <a:p>
          <a:endParaRPr lang="uk-UA"/>
        </a:p>
      </dgm:t>
    </dgm:pt>
    <dgm:pt modelId="{16C85465-5593-493D-AE4E-6C71B76431CF}">
      <dgm:prSet/>
      <dgm:spPr/>
      <dgm:t>
        <a:bodyPr/>
        <a:lstStyle/>
        <a:p>
          <a:r>
            <a:rPr lang="uk-UA" dirty="0" smtClean="0"/>
            <a:t>ЗМК</a:t>
          </a:r>
          <a:endParaRPr lang="uk-UA" dirty="0"/>
        </a:p>
      </dgm:t>
    </dgm:pt>
    <dgm:pt modelId="{FE4B18FC-E60B-4A78-95C2-ED45B8C3D8B0}" type="parTrans" cxnId="{6687F7B3-3870-418C-88C8-FA1319EFC40C}">
      <dgm:prSet/>
      <dgm:spPr/>
      <dgm:t>
        <a:bodyPr/>
        <a:lstStyle/>
        <a:p>
          <a:endParaRPr lang="uk-UA"/>
        </a:p>
      </dgm:t>
    </dgm:pt>
    <dgm:pt modelId="{BD2AB492-F34E-4A94-AC03-2E0CCFBE3074}" type="sibTrans" cxnId="{6687F7B3-3870-418C-88C8-FA1319EFC40C}">
      <dgm:prSet/>
      <dgm:spPr/>
      <dgm:t>
        <a:bodyPr/>
        <a:lstStyle/>
        <a:p>
          <a:endParaRPr lang="uk-UA"/>
        </a:p>
      </dgm:t>
    </dgm:pt>
    <dgm:pt modelId="{23ACEBB8-1CC4-480C-9D79-5E6C9EBEBB65}" type="pres">
      <dgm:prSet presAssocID="{86796BA1-B0CD-4596-B5D1-28508E1117A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C2F51E0-4651-48E3-969C-613D0BE53DA3}" type="pres">
      <dgm:prSet presAssocID="{3F6D1963-53C9-4D71-BA4C-BC53B863C4B2}" presName="centerShape" presStyleLbl="node0" presStyleIdx="0" presStyleCnt="1"/>
      <dgm:spPr/>
      <dgm:t>
        <a:bodyPr/>
        <a:lstStyle/>
        <a:p>
          <a:endParaRPr lang="uk-UA"/>
        </a:p>
      </dgm:t>
    </dgm:pt>
    <dgm:pt modelId="{F6B8EC50-F605-49DA-BD43-EB11ABBF94D4}" type="pres">
      <dgm:prSet presAssocID="{67E2A1B5-C9A8-4B9B-B75C-12EA95E0CA08}" presName="parTrans" presStyleLbl="bgSibTrans2D1" presStyleIdx="0" presStyleCnt="5"/>
      <dgm:spPr/>
      <dgm:t>
        <a:bodyPr/>
        <a:lstStyle/>
        <a:p>
          <a:endParaRPr lang="uk-UA"/>
        </a:p>
      </dgm:t>
    </dgm:pt>
    <dgm:pt modelId="{59B40776-5A17-4BE9-8BCC-0B40CA82AE4F}" type="pres">
      <dgm:prSet presAssocID="{CC7086BB-17F6-428D-BCBD-6CEAD951CF7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92A163C-9575-474E-AA0F-3E8613EB188D}" type="pres">
      <dgm:prSet presAssocID="{FE3E6572-59B6-403B-93D3-DAF2B2741F78}" presName="parTrans" presStyleLbl="bgSibTrans2D1" presStyleIdx="1" presStyleCnt="5"/>
      <dgm:spPr/>
      <dgm:t>
        <a:bodyPr/>
        <a:lstStyle/>
        <a:p>
          <a:endParaRPr lang="uk-UA"/>
        </a:p>
      </dgm:t>
    </dgm:pt>
    <dgm:pt modelId="{E91D6839-CA40-4794-99EE-9F061A75756F}" type="pres">
      <dgm:prSet presAssocID="{75906CC3-374A-4335-8C6B-697A28F330E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36A5D68-0DDB-455F-BB56-6E0145881725}" type="pres">
      <dgm:prSet presAssocID="{503BAA55-3780-4B60-BB61-152840DBE341}" presName="parTrans" presStyleLbl="bgSibTrans2D1" presStyleIdx="2" presStyleCnt="5"/>
      <dgm:spPr/>
      <dgm:t>
        <a:bodyPr/>
        <a:lstStyle/>
        <a:p>
          <a:endParaRPr lang="uk-UA"/>
        </a:p>
      </dgm:t>
    </dgm:pt>
    <dgm:pt modelId="{0CF5DF82-FC63-4E63-B92A-166B63654845}" type="pres">
      <dgm:prSet presAssocID="{CF2FE759-78BA-4BC3-B3A9-0D509848B98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D1CC6FB-8EF2-44E4-AB44-21818182FF0B}" type="pres">
      <dgm:prSet presAssocID="{1ADF63DE-FDD7-425B-8D5C-A5616A4CB0B3}" presName="parTrans" presStyleLbl="bgSibTrans2D1" presStyleIdx="3" presStyleCnt="5"/>
      <dgm:spPr/>
      <dgm:t>
        <a:bodyPr/>
        <a:lstStyle/>
        <a:p>
          <a:endParaRPr lang="uk-UA"/>
        </a:p>
      </dgm:t>
    </dgm:pt>
    <dgm:pt modelId="{5E9FA02C-8E89-4445-80B5-64D4A867EACD}" type="pres">
      <dgm:prSet presAssocID="{1C422484-8033-4F71-8DA5-0F03AECE2C7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433E1E5-83E6-4D2E-A78D-EAAE1C360E33}" type="pres">
      <dgm:prSet presAssocID="{FE4B18FC-E60B-4A78-95C2-ED45B8C3D8B0}" presName="parTrans" presStyleLbl="bgSibTrans2D1" presStyleIdx="4" presStyleCnt="5"/>
      <dgm:spPr/>
      <dgm:t>
        <a:bodyPr/>
        <a:lstStyle/>
        <a:p>
          <a:endParaRPr lang="uk-UA"/>
        </a:p>
      </dgm:t>
    </dgm:pt>
    <dgm:pt modelId="{1043AAC3-CF6B-4E2A-9877-AC8225EF24ED}" type="pres">
      <dgm:prSet presAssocID="{16C85465-5593-493D-AE4E-6C71B76431C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403B935-EAAB-4CE0-BFA4-52F0F4D5928B}" srcId="{86796BA1-B0CD-4596-B5D1-28508E1117A7}" destId="{3F6D1963-53C9-4D71-BA4C-BC53B863C4B2}" srcOrd="0" destOrd="0" parTransId="{0A891388-EDD1-4598-B18D-ECDE8CDC147B}" sibTransId="{F01DE7CE-6D3D-4429-B82E-5CC2E5D0904A}"/>
    <dgm:cxn modelId="{5B8ECF43-4F92-44E7-BC02-103AFEAB8A23}" type="presOf" srcId="{CF2FE759-78BA-4BC3-B3A9-0D509848B983}" destId="{0CF5DF82-FC63-4E63-B92A-166B63654845}" srcOrd="0" destOrd="0" presId="urn:microsoft.com/office/officeart/2005/8/layout/radial4"/>
    <dgm:cxn modelId="{6687F7B3-3870-418C-88C8-FA1319EFC40C}" srcId="{3F6D1963-53C9-4D71-BA4C-BC53B863C4B2}" destId="{16C85465-5593-493D-AE4E-6C71B76431CF}" srcOrd="4" destOrd="0" parTransId="{FE4B18FC-E60B-4A78-95C2-ED45B8C3D8B0}" sibTransId="{BD2AB492-F34E-4A94-AC03-2E0CCFBE3074}"/>
    <dgm:cxn modelId="{BFBB71CB-C31B-4852-BD97-993376DC4BAE}" type="presOf" srcId="{CC7086BB-17F6-428D-BCBD-6CEAD951CF7A}" destId="{59B40776-5A17-4BE9-8BCC-0B40CA82AE4F}" srcOrd="0" destOrd="0" presId="urn:microsoft.com/office/officeart/2005/8/layout/radial4"/>
    <dgm:cxn modelId="{BE5EB005-1394-4451-929C-BB34DC9F68C9}" type="presOf" srcId="{1C422484-8033-4F71-8DA5-0F03AECE2C77}" destId="{5E9FA02C-8E89-4445-80B5-64D4A867EACD}" srcOrd="0" destOrd="0" presId="urn:microsoft.com/office/officeart/2005/8/layout/radial4"/>
    <dgm:cxn modelId="{8375E3EC-4EF0-4A05-97D7-9AE79E54039F}" srcId="{3F6D1963-53C9-4D71-BA4C-BC53B863C4B2}" destId="{75906CC3-374A-4335-8C6B-697A28F330E4}" srcOrd="1" destOrd="0" parTransId="{FE3E6572-59B6-403B-93D3-DAF2B2741F78}" sibTransId="{D6E927D3-52D9-4612-A307-080270DE8FA0}"/>
    <dgm:cxn modelId="{E500EF0B-2797-4E2B-9AA2-5419AB930A13}" type="presOf" srcId="{86796BA1-B0CD-4596-B5D1-28508E1117A7}" destId="{23ACEBB8-1CC4-480C-9D79-5E6C9EBEBB65}" srcOrd="0" destOrd="0" presId="urn:microsoft.com/office/officeart/2005/8/layout/radial4"/>
    <dgm:cxn modelId="{044F14FE-C86B-45C9-B364-173B464DB948}" type="presOf" srcId="{16C85465-5593-493D-AE4E-6C71B76431CF}" destId="{1043AAC3-CF6B-4E2A-9877-AC8225EF24ED}" srcOrd="0" destOrd="0" presId="urn:microsoft.com/office/officeart/2005/8/layout/radial4"/>
    <dgm:cxn modelId="{60E28CAA-E342-4B93-8DFD-6B12B0912A84}" srcId="{3F6D1963-53C9-4D71-BA4C-BC53B863C4B2}" destId="{1C422484-8033-4F71-8DA5-0F03AECE2C77}" srcOrd="3" destOrd="0" parTransId="{1ADF63DE-FDD7-425B-8D5C-A5616A4CB0B3}" sibTransId="{6C38101F-3640-40E0-B119-3B3F75278429}"/>
    <dgm:cxn modelId="{95FA7ACD-57AE-4BE9-825D-8E31974B801F}" srcId="{3F6D1963-53C9-4D71-BA4C-BC53B863C4B2}" destId="{CF2FE759-78BA-4BC3-B3A9-0D509848B983}" srcOrd="2" destOrd="0" parTransId="{503BAA55-3780-4B60-BB61-152840DBE341}" sibTransId="{6FCF7586-E1DA-43F3-8551-9403854F8BD6}"/>
    <dgm:cxn modelId="{A8D7216B-123F-4CF4-A7BE-5FFF1526F887}" type="presOf" srcId="{3F6D1963-53C9-4D71-BA4C-BC53B863C4B2}" destId="{3C2F51E0-4651-48E3-969C-613D0BE53DA3}" srcOrd="0" destOrd="0" presId="urn:microsoft.com/office/officeart/2005/8/layout/radial4"/>
    <dgm:cxn modelId="{A1B731D3-3F02-4BEF-9359-E026E2F13CCB}" type="presOf" srcId="{FE3E6572-59B6-403B-93D3-DAF2B2741F78}" destId="{992A163C-9575-474E-AA0F-3E8613EB188D}" srcOrd="0" destOrd="0" presId="urn:microsoft.com/office/officeart/2005/8/layout/radial4"/>
    <dgm:cxn modelId="{77A39776-0B8B-4456-BE9F-32791A0661A4}" type="presOf" srcId="{503BAA55-3780-4B60-BB61-152840DBE341}" destId="{336A5D68-0DDB-455F-BB56-6E0145881725}" srcOrd="0" destOrd="0" presId="urn:microsoft.com/office/officeart/2005/8/layout/radial4"/>
    <dgm:cxn modelId="{A9507638-EEBA-48DF-9395-5A78DF2A0510}" type="presOf" srcId="{1ADF63DE-FDD7-425B-8D5C-A5616A4CB0B3}" destId="{FD1CC6FB-8EF2-44E4-AB44-21818182FF0B}" srcOrd="0" destOrd="0" presId="urn:microsoft.com/office/officeart/2005/8/layout/radial4"/>
    <dgm:cxn modelId="{16CBE49C-C874-49BD-9E32-64B95A415EAC}" type="presOf" srcId="{67E2A1B5-C9A8-4B9B-B75C-12EA95E0CA08}" destId="{F6B8EC50-F605-49DA-BD43-EB11ABBF94D4}" srcOrd="0" destOrd="0" presId="urn:microsoft.com/office/officeart/2005/8/layout/radial4"/>
    <dgm:cxn modelId="{FE013E7B-85DE-47C8-9D8F-7DABD758EB48}" type="presOf" srcId="{FE4B18FC-E60B-4A78-95C2-ED45B8C3D8B0}" destId="{7433E1E5-83E6-4D2E-A78D-EAAE1C360E33}" srcOrd="0" destOrd="0" presId="urn:microsoft.com/office/officeart/2005/8/layout/radial4"/>
    <dgm:cxn modelId="{07708804-766D-4903-9E22-EC86BB6BB43C}" srcId="{3F6D1963-53C9-4D71-BA4C-BC53B863C4B2}" destId="{CC7086BB-17F6-428D-BCBD-6CEAD951CF7A}" srcOrd="0" destOrd="0" parTransId="{67E2A1B5-C9A8-4B9B-B75C-12EA95E0CA08}" sibTransId="{81863411-EBFB-4F1C-BF51-4838B5495D0C}"/>
    <dgm:cxn modelId="{7E633DD5-7FCB-4FD8-ACEF-13630BC7933E}" type="presOf" srcId="{75906CC3-374A-4335-8C6B-697A28F330E4}" destId="{E91D6839-CA40-4794-99EE-9F061A75756F}" srcOrd="0" destOrd="0" presId="urn:microsoft.com/office/officeart/2005/8/layout/radial4"/>
    <dgm:cxn modelId="{598EE2FE-52CD-4516-9DC1-289E48F874B0}" type="presParOf" srcId="{23ACEBB8-1CC4-480C-9D79-5E6C9EBEBB65}" destId="{3C2F51E0-4651-48E3-969C-613D0BE53DA3}" srcOrd="0" destOrd="0" presId="urn:microsoft.com/office/officeart/2005/8/layout/radial4"/>
    <dgm:cxn modelId="{C7F81497-896C-42EC-BD14-9C3D829DE89B}" type="presParOf" srcId="{23ACEBB8-1CC4-480C-9D79-5E6C9EBEBB65}" destId="{F6B8EC50-F605-49DA-BD43-EB11ABBF94D4}" srcOrd="1" destOrd="0" presId="urn:microsoft.com/office/officeart/2005/8/layout/radial4"/>
    <dgm:cxn modelId="{79D8B124-6163-46AB-8753-B995BF2882AC}" type="presParOf" srcId="{23ACEBB8-1CC4-480C-9D79-5E6C9EBEBB65}" destId="{59B40776-5A17-4BE9-8BCC-0B40CA82AE4F}" srcOrd="2" destOrd="0" presId="urn:microsoft.com/office/officeart/2005/8/layout/radial4"/>
    <dgm:cxn modelId="{4862746E-183C-4779-9F3B-F2A848794653}" type="presParOf" srcId="{23ACEBB8-1CC4-480C-9D79-5E6C9EBEBB65}" destId="{992A163C-9575-474E-AA0F-3E8613EB188D}" srcOrd="3" destOrd="0" presId="urn:microsoft.com/office/officeart/2005/8/layout/radial4"/>
    <dgm:cxn modelId="{9A5501BC-7CCE-44F2-9B28-2678AFB40DCA}" type="presParOf" srcId="{23ACEBB8-1CC4-480C-9D79-5E6C9EBEBB65}" destId="{E91D6839-CA40-4794-99EE-9F061A75756F}" srcOrd="4" destOrd="0" presId="urn:microsoft.com/office/officeart/2005/8/layout/radial4"/>
    <dgm:cxn modelId="{01EBE70E-0578-475F-86F7-716B6EEDD3AA}" type="presParOf" srcId="{23ACEBB8-1CC4-480C-9D79-5E6C9EBEBB65}" destId="{336A5D68-0DDB-455F-BB56-6E0145881725}" srcOrd="5" destOrd="0" presId="urn:microsoft.com/office/officeart/2005/8/layout/radial4"/>
    <dgm:cxn modelId="{0F73BAB5-1B76-456F-A502-DCEBDEDD07E0}" type="presParOf" srcId="{23ACEBB8-1CC4-480C-9D79-5E6C9EBEBB65}" destId="{0CF5DF82-FC63-4E63-B92A-166B63654845}" srcOrd="6" destOrd="0" presId="urn:microsoft.com/office/officeart/2005/8/layout/radial4"/>
    <dgm:cxn modelId="{C01F2C6D-A5F5-437C-A45F-4F9D8DD5F19F}" type="presParOf" srcId="{23ACEBB8-1CC4-480C-9D79-5E6C9EBEBB65}" destId="{FD1CC6FB-8EF2-44E4-AB44-21818182FF0B}" srcOrd="7" destOrd="0" presId="urn:microsoft.com/office/officeart/2005/8/layout/radial4"/>
    <dgm:cxn modelId="{5B4B7221-974A-4E38-AAA0-157E72D6BC05}" type="presParOf" srcId="{23ACEBB8-1CC4-480C-9D79-5E6C9EBEBB65}" destId="{5E9FA02C-8E89-4445-80B5-64D4A867EACD}" srcOrd="8" destOrd="0" presId="urn:microsoft.com/office/officeart/2005/8/layout/radial4"/>
    <dgm:cxn modelId="{F42AE91B-BC0D-4E2B-A937-EAB34AEFC567}" type="presParOf" srcId="{23ACEBB8-1CC4-480C-9D79-5E6C9EBEBB65}" destId="{7433E1E5-83E6-4D2E-A78D-EAAE1C360E33}" srcOrd="9" destOrd="0" presId="urn:microsoft.com/office/officeart/2005/8/layout/radial4"/>
    <dgm:cxn modelId="{C199D770-F135-4194-8EFE-8D05F6EE1B66}" type="presParOf" srcId="{23ACEBB8-1CC4-480C-9D79-5E6C9EBEBB65}" destId="{1043AAC3-CF6B-4E2A-9877-AC8225EF24ED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723C87-4456-495C-BFB5-7A1817B67FCD}" type="doc">
      <dgm:prSet loTypeId="urn:microsoft.com/office/officeart/2005/8/layout/equation2" loCatId="relationship" qsTypeId="urn:microsoft.com/office/officeart/2005/8/quickstyle/simple1" qsCatId="simple" csTypeId="urn:microsoft.com/office/officeart/2005/8/colors/colorful4" csCatId="colorful" phldr="1"/>
      <dgm:spPr/>
    </dgm:pt>
    <dgm:pt modelId="{39CDAB9B-F23E-4481-AA84-0AF61E37D481}">
      <dgm:prSet phldrT="[Текст]" custT="1"/>
      <dgm:spPr/>
      <dgm:t>
        <a:bodyPr/>
        <a:lstStyle/>
        <a:p>
          <a:r>
            <a:rPr lang="uk-UA" sz="2500" dirty="0" smtClean="0"/>
            <a:t>Індивід</a:t>
          </a:r>
          <a:endParaRPr lang="uk-UA" sz="2500" dirty="0"/>
        </a:p>
      </dgm:t>
    </dgm:pt>
    <dgm:pt modelId="{E059189F-827A-49DB-AEA5-7A98D48EE7AA}" type="parTrans" cxnId="{F4F0F421-6A5E-43C6-BB2E-D01506AA3CD6}">
      <dgm:prSet/>
      <dgm:spPr/>
      <dgm:t>
        <a:bodyPr/>
        <a:lstStyle/>
        <a:p>
          <a:endParaRPr lang="uk-UA"/>
        </a:p>
      </dgm:t>
    </dgm:pt>
    <dgm:pt modelId="{C0ECDEC9-0643-45F2-B516-D27EBB2D4916}" type="sibTrans" cxnId="{F4F0F421-6A5E-43C6-BB2E-D01506AA3CD6}">
      <dgm:prSet custT="1"/>
      <dgm:spPr/>
      <dgm:t>
        <a:bodyPr/>
        <a:lstStyle/>
        <a:p>
          <a:r>
            <a:rPr lang="uk-U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взаємодія</a:t>
          </a:r>
          <a:endParaRPr lang="uk-UA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C963A17-8E6D-4F5F-8ACF-CBB8CA136287}">
      <dgm:prSet phldrT="[Текст]"/>
      <dgm:spPr/>
      <dgm:t>
        <a:bodyPr/>
        <a:lstStyle/>
        <a:p>
          <a:r>
            <a:rPr lang="uk-UA" dirty="0" smtClean="0"/>
            <a:t>Індивід</a:t>
          </a:r>
          <a:endParaRPr lang="uk-UA" dirty="0"/>
        </a:p>
      </dgm:t>
    </dgm:pt>
    <dgm:pt modelId="{0B49A6AB-C387-47D1-9A4C-F84B233B9FCF}" type="parTrans" cxnId="{B378A164-37BB-44C1-AFBD-51676076EA89}">
      <dgm:prSet/>
      <dgm:spPr/>
      <dgm:t>
        <a:bodyPr/>
        <a:lstStyle/>
        <a:p>
          <a:endParaRPr lang="uk-UA"/>
        </a:p>
      </dgm:t>
    </dgm:pt>
    <dgm:pt modelId="{36E0E4FE-D6B8-4E16-95FE-92DC8361740C}" type="sibTrans" cxnId="{B378A164-37BB-44C1-AFBD-51676076EA89}">
      <dgm:prSet/>
      <dgm:spPr/>
      <dgm:t>
        <a:bodyPr/>
        <a:lstStyle/>
        <a:p>
          <a:endParaRPr lang="uk-UA"/>
        </a:p>
      </dgm:t>
    </dgm:pt>
    <dgm:pt modelId="{225A9DDF-0FC6-4DD3-8484-9822ECA24DB8}">
      <dgm:prSet phldrT="[Текст]" custT="1"/>
      <dgm:spPr/>
      <dgm:t>
        <a:bodyPr/>
        <a:lstStyle/>
        <a:p>
          <a:r>
            <a:rPr lang="uk-UA" sz="2800" dirty="0" smtClean="0"/>
            <a:t>Суспільство</a:t>
          </a:r>
          <a:endParaRPr lang="uk-UA" sz="2800" dirty="0"/>
        </a:p>
      </dgm:t>
    </dgm:pt>
    <dgm:pt modelId="{E89D69FB-828F-43FD-9022-8AEC07C8D488}" type="parTrans" cxnId="{6212552B-ED99-42F8-81E0-366033E09B2C}">
      <dgm:prSet/>
      <dgm:spPr/>
      <dgm:t>
        <a:bodyPr/>
        <a:lstStyle/>
        <a:p>
          <a:endParaRPr lang="uk-UA"/>
        </a:p>
      </dgm:t>
    </dgm:pt>
    <dgm:pt modelId="{2EA8B691-2E18-4B6A-AC15-F64EA081C02E}" type="sibTrans" cxnId="{6212552B-ED99-42F8-81E0-366033E09B2C}">
      <dgm:prSet/>
      <dgm:spPr/>
      <dgm:t>
        <a:bodyPr/>
        <a:lstStyle/>
        <a:p>
          <a:endParaRPr lang="uk-UA"/>
        </a:p>
      </dgm:t>
    </dgm:pt>
    <dgm:pt modelId="{4EEAFD5C-F544-45F1-ACFF-EBE2C9C81C33}" type="pres">
      <dgm:prSet presAssocID="{60723C87-4456-495C-BFB5-7A1817B67FCD}" presName="Name0" presStyleCnt="0">
        <dgm:presLayoutVars>
          <dgm:dir/>
          <dgm:resizeHandles val="exact"/>
        </dgm:presLayoutVars>
      </dgm:prSet>
      <dgm:spPr/>
    </dgm:pt>
    <dgm:pt modelId="{F7DF33E9-0F22-45BA-8D32-66433EE37E64}" type="pres">
      <dgm:prSet presAssocID="{60723C87-4456-495C-BFB5-7A1817B67FCD}" presName="vNodes" presStyleCnt="0"/>
      <dgm:spPr/>
    </dgm:pt>
    <dgm:pt modelId="{8DACE451-6434-4B48-8A30-5838C2C7A317}" type="pres">
      <dgm:prSet presAssocID="{39CDAB9B-F23E-4481-AA84-0AF61E37D481}" presName="node" presStyleLbl="node1" presStyleIdx="0" presStyleCnt="3" custScaleX="157391" custLinFactNeighborX="0" custLinFactNeighborY="-113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B599A30-5E58-4F37-AE3F-AC3209017D6E}" type="pres">
      <dgm:prSet presAssocID="{C0ECDEC9-0643-45F2-B516-D27EBB2D4916}" presName="spacerT" presStyleCnt="0"/>
      <dgm:spPr/>
    </dgm:pt>
    <dgm:pt modelId="{2B7F3B76-1B85-4C12-BF5F-6886E86B42FA}" type="pres">
      <dgm:prSet presAssocID="{C0ECDEC9-0643-45F2-B516-D27EBB2D4916}" presName="sibTrans" presStyleLbl="sibTrans2D1" presStyleIdx="0" presStyleCnt="2" custScaleX="421623" custScaleY="346494"/>
      <dgm:spPr/>
      <dgm:t>
        <a:bodyPr/>
        <a:lstStyle/>
        <a:p>
          <a:endParaRPr lang="uk-UA"/>
        </a:p>
      </dgm:t>
    </dgm:pt>
    <dgm:pt modelId="{05960FB7-ACEB-498C-B559-F3666A3FF05E}" type="pres">
      <dgm:prSet presAssocID="{C0ECDEC9-0643-45F2-B516-D27EBB2D4916}" presName="spacerB" presStyleCnt="0"/>
      <dgm:spPr/>
    </dgm:pt>
    <dgm:pt modelId="{82F6E8A8-2761-4C4D-AF0A-E2A512E554C2}" type="pres">
      <dgm:prSet presAssocID="{9C963A17-8E6D-4F5F-8ACF-CBB8CA136287}" presName="node" presStyleLbl="node1" presStyleIdx="1" presStyleCnt="3" custScaleX="15739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1290B50-7B22-419C-933C-E871D453CE0B}" type="pres">
      <dgm:prSet presAssocID="{60723C87-4456-495C-BFB5-7A1817B67FCD}" presName="sibTransLast" presStyleLbl="sibTrans2D1" presStyleIdx="1" presStyleCnt="2"/>
      <dgm:spPr/>
      <dgm:t>
        <a:bodyPr/>
        <a:lstStyle/>
        <a:p>
          <a:endParaRPr lang="uk-UA"/>
        </a:p>
      </dgm:t>
    </dgm:pt>
    <dgm:pt modelId="{3D8496D3-0CA9-462A-8E95-B7513DCA40B0}" type="pres">
      <dgm:prSet presAssocID="{60723C87-4456-495C-BFB5-7A1817B67FCD}" presName="connectorText" presStyleLbl="sibTrans2D1" presStyleIdx="1" presStyleCnt="2"/>
      <dgm:spPr/>
      <dgm:t>
        <a:bodyPr/>
        <a:lstStyle/>
        <a:p>
          <a:endParaRPr lang="uk-UA"/>
        </a:p>
      </dgm:t>
    </dgm:pt>
    <dgm:pt modelId="{8DCDFA65-20BA-4F73-A616-7FB481D0B1E2}" type="pres">
      <dgm:prSet presAssocID="{60723C87-4456-495C-BFB5-7A1817B67FCD}" presName="lastNode" presStyleLbl="node1" presStyleIdx="2" presStyleCnt="3" custScaleX="136813" custScaleY="109542" custLinFactX="3236" custLinFactNeighborX="100000" custLinFactNeighborY="-256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C01A347-1D12-47B8-98EB-EFABA5EDB8E9}" type="presOf" srcId="{C0ECDEC9-0643-45F2-B516-D27EBB2D4916}" destId="{2B7F3B76-1B85-4C12-BF5F-6886E86B42FA}" srcOrd="0" destOrd="0" presId="urn:microsoft.com/office/officeart/2005/8/layout/equation2"/>
    <dgm:cxn modelId="{575E43A0-EA94-47EA-9F77-17ED8A5004AA}" type="presOf" srcId="{225A9DDF-0FC6-4DD3-8484-9822ECA24DB8}" destId="{8DCDFA65-20BA-4F73-A616-7FB481D0B1E2}" srcOrd="0" destOrd="0" presId="urn:microsoft.com/office/officeart/2005/8/layout/equation2"/>
    <dgm:cxn modelId="{3E3D83DD-B0F4-45AF-B4F8-A301B2C97D4A}" type="presOf" srcId="{36E0E4FE-D6B8-4E16-95FE-92DC8361740C}" destId="{E1290B50-7B22-419C-933C-E871D453CE0B}" srcOrd="0" destOrd="0" presId="urn:microsoft.com/office/officeart/2005/8/layout/equation2"/>
    <dgm:cxn modelId="{4B97CC75-3101-46D8-84A9-E3852EB39C5E}" type="presOf" srcId="{60723C87-4456-495C-BFB5-7A1817B67FCD}" destId="{4EEAFD5C-F544-45F1-ACFF-EBE2C9C81C33}" srcOrd="0" destOrd="0" presId="urn:microsoft.com/office/officeart/2005/8/layout/equation2"/>
    <dgm:cxn modelId="{F4F0F421-6A5E-43C6-BB2E-D01506AA3CD6}" srcId="{60723C87-4456-495C-BFB5-7A1817B67FCD}" destId="{39CDAB9B-F23E-4481-AA84-0AF61E37D481}" srcOrd="0" destOrd="0" parTransId="{E059189F-827A-49DB-AEA5-7A98D48EE7AA}" sibTransId="{C0ECDEC9-0643-45F2-B516-D27EBB2D4916}"/>
    <dgm:cxn modelId="{8E2BD548-D0CB-4449-9530-64C3D1ECC018}" type="presOf" srcId="{36E0E4FE-D6B8-4E16-95FE-92DC8361740C}" destId="{3D8496D3-0CA9-462A-8E95-B7513DCA40B0}" srcOrd="1" destOrd="0" presId="urn:microsoft.com/office/officeart/2005/8/layout/equation2"/>
    <dgm:cxn modelId="{6212552B-ED99-42F8-81E0-366033E09B2C}" srcId="{60723C87-4456-495C-BFB5-7A1817B67FCD}" destId="{225A9DDF-0FC6-4DD3-8484-9822ECA24DB8}" srcOrd="2" destOrd="0" parTransId="{E89D69FB-828F-43FD-9022-8AEC07C8D488}" sibTransId="{2EA8B691-2E18-4B6A-AC15-F64EA081C02E}"/>
    <dgm:cxn modelId="{B378A164-37BB-44C1-AFBD-51676076EA89}" srcId="{60723C87-4456-495C-BFB5-7A1817B67FCD}" destId="{9C963A17-8E6D-4F5F-8ACF-CBB8CA136287}" srcOrd="1" destOrd="0" parTransId="{0B49A6AB-C387-47D1-9A4C-F84B233B9FCF}" sibTransId="{36E0E4FE-D6B8-4E16-95FE-92DC8361740C}"/>
    <dgm:cxn modelId="{065827EC-257F-4D68-986F-3AEDAAACAA5F}" type="presOf" srcId="{9C963A17-8E6D-4F5F-8ACF-CBB8CA136287}" destId="{82F6E8A8-2761-4C4D-AF0A-E2A512E554C2}" srcOrd="0" destOrd="0" presId="urn:microsoft.com/office/officeart/2005/8/layout/equation2"/>
    <dgm:cxn modelId="{1F0BB655-DDE6-446B-A52F-2DB8F5647F64}" type="presOf" srcId="{39CDAB9B-F23E-4481-AA84-0AF61E37D481}" destId="{8DACE451-6434-4B48-8A30-5838C2C7A317}" srcOrd="0" destOrd="0" presId="urn:microsoft.com/office/officeart/2005/8/layout/equation2"/>
    <dgm:cxn modelId="{8C6E598A-B2AE-42F9-AD4F-5CFE01B3B9F1}" type="presParOf" srcId="{4EEAFD5C-F544-45F1-ACFF-EBE2C9C81C33}" destId="{F7DF33E9-0F22-45BA-8D32-66433EE37E64}" srcOrd="0" destOrd="0" presId="urn:microsoft.com/office/officeart/2005/8/layout/equation2"/>
    <dgm:cxn modelId="{0061A1A4-E5DA-4D5D-BF57-6FD340624CBB}" type="presParOf" srcId="{F7DF33E9-0F22-45BA-8D32-66433EE37E64}" destId="{8DACE451-6434-4B48-8A30-5838C2C7A317}" srcOrd="0" destOrd="0" presId="urn:microsoft.com/office/officeart/2005/8/layout/equation2"/>
    <dgm:cxn modelId="{FAFBF8FE-637F-4FC8-9770-0FAFEB1FC63E}" type="presParOf" srcId="{F7DF33E9-0F22-45BA-8D32-66433EE37E64}" destId="{AB599A30-5E58-4F37-AE3F-AC3209017D6E}" srcOrd="1" destOrd="0" presId="urn:microsoft.com/office/officeart/2005/8/layout/equation2"/>
    <dgm:cxn modelId="{413EDBC0-8BB0-43FD-9073-EB9C8C6F8942}" type="presParOf" srcId="{F7DF33E9-0F22-45BA-8D32-66433EE37E64}" destId="{2B7F3B76-1B85-4C12-BF5F-6886E86B42FA}" srcOrd="2" destOrd="0" presId="urn:microsoft.com/office/officeart/2005/8/layout/equation2"/>
    <dgm:cxn modelId="{FC7C7B01-FAEE-4E68-BD31-C6E8C26B3F6E}" type="presParOf" srcId="{F7DF33E9-0F22-45BA-8D32-66433EE37E64}" destId="{05960FB7-ACEB-498C-B559-F3666A3FF05E}" srcOrd="3" destOrd="0" presId="urn:microsoft.com/office/officeart/2005/8/layout/equation2"/>
    <dgm:cxn modelId="{8D1E3276-517E-4A54-9E6F-833F3528BB22}" type="presParOf" srcId="{F7DF33E9-0F22-45BA-8D32-66433EE37E64}" destId="{82F6E8A8-2761-4C4D-AF0A-E2A512E554C2}" srcOrd="4" destOrd="0" presId="urn:microsoft.com/office/officeart/2005/8/layout/equation2"/>
    <dgm:cxn modelId="{09B2D0DB-6407-4572-8703-DE9F5E1ED213}" type="presParOf" srcId="{4EEAFD5C-F544-45F1-ACFF-EBE2C9C81C33}" destId="{E1290B50-7B22-419C-933C-E871D453CE0B}" srcOrd="1" destOrd="0" presId="urn:microsoft.com/office/officeart/2005/8/layout/equation2"/>
    <dgm:cxn modelId="{2919B5E6-8511-44F8-A4F8-B114ECFEF60D}" type="presParOf" srcId="{E1290B50-7B22-419C-933C-E871D453CE0B}" destId="{3D8496D3-0CA9-462A-8E95-B7513DCA40B0}" srcOrd="0" destOrd="0" presId="urn:microsoft.com/office/officeart/2005/8/layout/equation2"/>
    <dgm:cxn modelId="{B08A2BE5-AC9C-4FFB-8695-4F6C65BECFAE}" type="presParOf" srcId="{4EEAFD5C-F544-45F1-ACFF-EBE2C9C81C33}" destId="{8DCDFA65-20BA-4F73-A616-7FB481D0B1E2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0723C87-4456-495C-BFB5-7A1817B67FCD}" type="doc">
      <dgm:prSet loTypeId="urn:microsoft.com/office/officeart/2005/8/layout/equation2" loCatId="relationship" qsTypeId="urn:microsoft.com/office/officeart/2005/8/quickstyle/simple1" qsCatId="simple" csTypeId="urn:microsoft.com/office/officeart/2005/8/colors/colorful4" csCatId="colorful" phldr="1"/>
      <dgm:spPr/>
    </dgm:pt>
    <dgm:pt modelId="{39CDAB9B-F23E-4481-AA84-0AF61E37D481}">
      <dgm:prSet phldrT="[Текст]" custT="1"/>
      <dgm:spPr/>
      <dgm:t>
        <a:bodyPr/>
        <a:lstStyle/>
        <a:p>
          <a:r>
            <a:rPr lang="uk-UA" sz="2500" dirty="0" smtClean="0"/>
            <a:t>Індивід</a:t>
          </a:r>
          <a:endParaRPr lang="uk-UA" sz="2500" dirty="0"/>
        </a:p>
      </dgm:t>
    </dgm:pt>
    <dgm:pt modelId="{E059189F-827A-49DB-AEA5-7A98D48EE7AA}" type="parTrans" cxnId="{F4F0F421-6A5E-43C6-BB2E-D01506AA3CD6}">
      <dgm:prSet/>
      <dgm:spPr/>
      <dgm:t>
        <a:bodyPr/>
        <a:lstStyle/>
        <a:p>
          <a:endParaRPr lang="uk-UA"/>
        </a:p>
      </dgm:t>
    </dgm:pt>
    <dgm:pt modelId="{C0ECDEC9-0643-45F2-B516-D27EBB2D4916}" type="sibTrans" cxnId="{F4F0F421-6A5E-43C6-BB2E-D01506AA3CD6}">
      <dgm:prSet custT="1"/>
      <dgm:spPr/>
      <dgm:t>
        <a:bodyPr/>
        <a:lstStyle/>
        <a:p>
          <a:r>
            <a:rPr lang="uk-U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взаємодія</a:t>
          </a:r>
          <a:endParaRPr lang="uk-UA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C963A17-8E6D-4F5F-8ACF-CBB8CA136287}">
      <dgm:prSet phldrT="[Текст]"/>
      <dgm:spPr/>
      <dgm:t>
        <a:bodyPr/>
        <a:lstStyle/>
        <a:p>
          <a:r>
            <a:rPr lang="uk-UA" dirty="0" smtClean="0"/>
            <a:t>Індивід</a:t>
          </a:r>
          <a:endParaRPr lang="uk-UA" dirty="0"/>
        </a:p>
      </dgm:t>
    </dgm:pt>
    <dgm:pt modelId="{0B49A6AB-C387-47D1-9A4C-F84B233B9FCF}" type="parTrans" cxnId="{B378A164-37BB-44C1-AFBD-51676076EA89}">
      <dgm:prSet/>
      <dgm:spPr/>
      <dgm:t>
        <a:bodyPr/>
        <a:lstStyle/>
        <a:p>
          <a:endParaRPr lang="uk-UA"/>
        </a:p>
      </dgm:t>
    </dgm:pt>
    <dgm:pt modelId="{36E0E4FE-D6B8-4E16-95FE-92DC8361740C}" type="sibTrans" cxnId="{B378A164-37BB-44C1-AFBD-51676076EA89}">
      <dgm:prSet/>
      <dgm:spPr/>
      <dgm:t>
        <a:bodyPr/>
        <a:lstStyle/>
        <a:p>
          <a:endParaRPr lang="uk-UA"/>
        </a:p>
      </dgm:t>
    </dgm:pt>
    <dgm:pt modelId="{225A9DDF-0FC6-4DD3-8484-9822ECA24DB8}">
      <dgm:prSet phldrT="[Текст]" custT="1"/>
      <dgm:spPr/>
      <dgm:t>
        <a:bodyPr/>
        <a:lstStyle/>
        <a:p>
          <a:r>
            <a:rPr lang="uk-UA" sz="2800" dirty="0" smtClean="0"/>
            <a:t>Суспільство</a:t>
          </a:r>
          <a:endParaRPr lang="uk-UA" sz="2800" dirty="0"/>
        </a:p>
      </dgm:t>
    </dgm:pt>
    <dgm:pt modelId="{E89D69FB-828F-43FD-9022-8AEC07C8D488}" type="parTrans" cxnId="{6212552B-ED99-42F8-81E0-366033E09B2C}">
      <dgm:prSet/>
      <dgm:spPr/>
      <dgm:t>
        <a:bodyPr/>
        <a:lstStyle/>
        <a:p>
          <a:endParaRPr lang="uk-UA"/>
        </a:p>
      </dgm:t>
    </dgm:pt>
    <dgm:pt modelId="{2EA8B691-2E18-4B6A-AC15-F64EA081C02E}" type="sibTrans" cxnId="{6212552B-ED99-42F8-81E0-366033E09B2C}">
      <dgm:prSet/>
      <dgm:spPr/>
      <dgm:t>
        <a:bodyPr/>
        <a:lstStyle/>
        <a:p>
          <a:endParaRPr lang="uk-UA"/>
        </a:p>
      </dgm:t>
    </dgm:pt>
    <dgm:pt modelId="{4EEAFD5C-F544-45F1-ACFF-EBE2C9C81C33}" type="pres">
      <dgm:prSet presAssocID="{60723C87-4456-495C-BFB5-7A1817B67FCD}" presName="Name0" presStyleCnt="0">
        <dgm:presLayoutVars>
          <dgm:dir/>
          <dgm:resizeHandles val="exact"/>
        </dgm:presLayoutVars>
      </dgm:prSet>
      <dgm:spPr/>
    </dgm:pt>
    <dgm:pt modelId="{F7DF33E9-0F22-45BA-8D32-66433EE37E64}" type="pres">
      <dgm:prSet presAssocID="{60723C87-4456-495C-BFB5-7A1817B67FCD}" presName="vNodes" presStyleCnt="0"/>
      <dgm:spPr/>
    </dgm:pt>
    <dgm:pt modelId="{8DACE451-6434-4B48-8A30-5838C2C7A317}" type="pres">
      <dgm:prSet presAssocID="{39CDAB9B-F23E-4481-AA84-0AF61E37D481}" presName="node" presStyleLbl="node1" presStyleIdx="0" presStyleCnt="3" custScaleX="157391" custLinFactNeighborX="0" custLinFactNeighborY="-113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B599A30-5E58-4F37-AE3F-AC3209017D6E}" type="pres">
      <dgm:prSet presAssocID="{C0ECDEC9-0643-45F2-B516-D27EBB2D4916}" presName="spacerT" presStyleCnt="0"/>
      <dgm:spPr/>
    </dgm:pt>
    <dgm:pt modelId="{2B7F3B76-1B85-4C12-BF5F-6886E86B42FA}" type="pres">
      <dgm:prSet presAssocID="{C0ECDEC9-0643-45F2-B516-D27EBB2D4916}" presName="sibTrans" presStyleLbl="sibTrans2D1" presStyleIdx="0" presStyleCnt="2" custScaleX="421623" custScaleY="346494"/>
      <dgm:spPr/>
      <dgm:t>
        <a:bodyPr/>
        <a:lstStyle/>
        <a:p>
          <a:endParaRPr lang="uk-UA"/>
        </a:p>
      </dgm:t>
    </dgm:pt>
    <dgm:pt modelId="{05960FB7-ACEB-498C-B559-F3666A3FF05E}" type="pres">
      <dgm:prSet presAssocID="{C0ECDEC9-0643-45F2-B516-D27EBB2D4916}" presName="spacerB" presStyleCnt="0"/>
      <dgm:spPr/>
    </dgm:pt>
    <dgm:pt modelId="{82F6E8A8-2761-4C4D-AF0A-E2A512E554C2}" type="pres">
      <dgm:prSet presAssocID="{9C963A17-8E6D-4F5F-8ACF-CBB8CA136287}" presName="node" presStyleLbl="node1" presStyleIdx="1" presStyleCnt="3" custScaleX="15739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1290B50-7B22-419C-933C-E871D453CE0B}" type="pres">
      <dgm:prSet presAssocID="{60723C87-4456-495C-BFB5-7A1817B67FCD}" presName="sibTransLast" presStyleLbl="sibTrans2D1" presStyleIdx="1" presStyleCnt="2" custScaleX="129341" custScaleY="107806" custLinFactNeighborX="-12397" custLinFactNeighborY="-1793"/>
      <dgm:spPr>
        <a:prstGeom prst="leftRightArrow">
          <a:avLst/>
        </a:prstGeom>
      </dgm:spPr>
      <dgm:t>
        <a:bodyPr/>
        <a:lstStyle/>
        <a:p>
          <a:endParaRPr lang="uk-UA"/>
        </a:p>
      </dgm:t>
    </dgm:pt>
    <dgm:pt modelId="{3D8496D3-0CA9-462A-8E95-B7513DCA40B0}" type="pres">
      <dgm:prSet presAssocID="{60723C87-4456-495C-BFB5-7A1817B67FCD}" presName="connectorText" presStyleLbl="sibTrans2D1" presStyleIdx="1" presStyleCnt="2"/>
      <dgm:spPr/>
      <dgm:t>
        <a:bodyPr/>
        <a:lstStyle/>
        <a:p>
          <a:endParaRPr lang="uk-UA"/>
        </a:p>
      </dgm:t>
    </dgm:pt>
    <dgm:pt modelId="{8DCDFA65-20BA-4F73-A616-7FB481D0B1E2}" type="pres">
      <dgm:prSet presAssocID="{60723C87-4456-495C-BFB5-7A1817B67FCD}" presName="lastNode" presStyleLbl="node1" presStyleIdx="2" presStyleCnt="3" custScaleX="138627" custScaleY="104575" custLinFactX="47782" custLinFactNeighborX="100000" custLinFactNeighborY="-181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D3121BA-5EB8-43CD-8048-9A88CEDA75D1}" type="presOf" srcId="{225A9DDF-0FC6-4DD3-8484-9822ECA24DB8}" destId="{8DCDFA65-20BA-4F73-A616-7FB481D0B1E2}" srcOrd="0" destOrd="0" presId="urn:microsoft.com/office/officeart/2005/8/layout/equation2"/>
    <dgm:cxn modelId="{16791D8E-DE5D-4FD5-9A23-A43B127DE4D7}" type="presOf" srcId="{39CDAB9B-F23E-4481-AA84-0AF61E37D481}" destId="{8DACE451-6434-4B48-8A30-5838C2C7A317}" srcOrd="0" destOrd="0" presId="urn:microsoft.com/office/officeart/2005/8/layout/equation2"/>
    <dgm:cxn modelId="{85C1CFC5-6D1F-4F9A-B86A-1F10727BF67F}" type="presOf" srcId="{9C963A17-8E6D-4F5F-8ACF-CBB8CA136287}" destId="{82F6E8A8-2761-4C4D-AF0A-E2A512E554C2}" srcOrd="0" destOrd="0" presId="urn:microsoft.com/office/officeart/2005/8/layout/equation2"/>
    <dgm:cxn modelId="{BE13BC45-5DA2-470F-92D5-2114AC67C0CC}" type="presOf" srcId="{C0ECDEC9-0643-45F2-B516-D27EBB2D4916}" destId="{2B7F3B76-1B85-4C12-BF5F-6886E86B42FA}" srcOrd="0" destOrd="0" presId="urn:microsoft.com/office/officeart/2005/8/layout/equation2"/>
    <dgm:cxn modelId="{0BABA180-9769-4EB4-9C28-455BF8397443}" type="presOf" srcId="{60723C87-4456-495C-BFB5-7A1817B67FCD}" destId="{4EEAFD5C-F544-45F1-ACFF-EBE2C9C81C33}" srcOrd="0" destOrd="0" presId="urn:microsoft.com/office/officeart/2005/8/layout/equation2"/>
    <dgm:cxn modelId="{F4F0F421-6A5E-43C6-BB2E-D01506AA3CD6}" srcId="{60723C87-4456-495C-BFB5-7A1817B67FCD}" destId="{39CDAB9B-F23E-4481-AA84-0AF61E37D481}" srcOrd="0" destOrd="0" parTransId="{E059189F-827A-49DB-AEA5-7A98D48EE7AA}" sibTransId="{C0ECDEC9-0643-45F2-B516-D27EBB2D4916}"/>
    <dgm:cxn modelId="{6212552B-ED99-42F8-81E0-366033E09B2C}" srcId="{60723C87-4456-495C-BFB5-7A1817B67FCD}" destId="{225A9DDF-0FC6-4DD3-8484-9822ECA24DB8}" srcOrd="2" destOrd="0" parTransId="{E89D69FB-828F-43FD-9022-8AEC07C8D488}" sibTransId="{2EA8B691-2E18-4B6A-AC15-F64EA081C02E}"/>
    <dgm:cxn modelId="{B378A164-37BB-44C1-AFBD-51676076EA89}" srcId="{60723C87-4456-495C-BFB5-7A1817B67FCD}" destId="{9C963A17-8E6D-4F5F-8ACF-CBB8CA136287}" srcOrd="1" destOrd="0" parTransId="{0B49A6AB-C387-47D1-9A4C-F84B233B9FCF}" sibTransId="{36E0E4FE-D6B8-4E16-95FE-92DC8361740C}"/>
    <dgm:cxn modelId="{282A40B7-E3C0-4DCE-A400-63297A1B21E6}" type="presOf" srcId="{36E0E4FE-D6B8-4E16-95FE-92DC8361740C}" destId="{3D8496D3-0CA9-462A-8E95-B7513DCA40B0}" srcOrd="1" destOrd="0" presId="urn:microsoft.com/office/officeart/2005/8/layout/equation2"/>
    <dgm:cxn modelId="{64D38BB8-BB0A-44F3-9153-59CB5F68EE71}" type="presOf" srcId="{36E0E4FE-D6B8-4E16-95FE-92DC8361740C}" destId="{E1290B50-7B22-419C-933C-E871D453CE0B}" srcOrd="0" destOrd="0" presId="urn:microsoft.com/office/officeart/2005/8/layout/equation2"/>
    <dgm:cxn modelId="{6B1AC1D0-B5CF-4D47-A8B2-A8ECFE313374}" type="presParOf" srcId="{4EEAFD5C-F544-45F1-ACFF-EBE2C9C81C33}" destId="{F7DF33E9-0F22-45BA-8D32-66433EE37E64}" srcOrd="0" destOrd="0" presId="urn:microsoft.com/office/officeart/2005/8/layout/equation2"/>
    <dgm:cxn modelId="{039C0796-8EAA-4771-8672-561E44491C20}" type="presParOf" srcId="{F7DF33E9-0F22-45BA-8D32-66433EE37E64}" destId="{8DACE451-6434-4B48-8A30-5838C2C7A317}" srcOrd="0" destOrd="0" presId="urn:microsoft.com/office/officeart/2005/8/layout/equation2"/>
    <dgm:cxn modelId="{863FA5F2-03D3-4E05-9EB4-9070FD81CC6C}" type="presParOf" srcId="{F7DF33E9-0F22-45BA-8D32-66433EE37E64}" destId="{AB599A30-5E58-4F37-AE3F-AC3209017D6E}" srcOrd="1" destOrd="0" presId="urn:microsoft.com/office/officeart/2005/8/layout/equation2"/>
    <dgm:cxn modelId="{53D42B2E-E7D8-4C83-A75F-41CBE6B0142D}" type="presParOf" srcId="{F7DF33E9-0F22-45BA-8D32-66433EE37E64}" destId="{2B7F3B76-1B85-4C12-BF5F-6886E86B42FA}" srcOrd="2" destOrd="0" presId="urn:microsoft.com/office/officeart/2005/8/layout/equation2"/>
    <dgm:cxn modelId="{305B8F8D-359E-41D5-8BB8-35985CF1C02B}" type="presParOf" srcId="{F7DF33E9-0F22-45BA-8D32-66433EE37E64}" destId="{05960FB7-ACEB-498C-B559-F3666A3FF05E}" srcOrd="3" destOrd="0" presId="urn:microsoft.com/office/officeart/2005/8/layout/equation2"/>
    <dgm:cxn modelId="{E7FF82DA-AD89-4DB9-9EE3-10BC408E3708}" type="presParOf" srcId="{F7DF33E9-0F22-45BA-8D32-66433EE37E64}" destId="{82F6E8A8-2761-4C4D-AF0A-E2A512E554C2}" srcOrd="4" destOrd="0" presId="urn:microsoft.com/office/officeart/2005/8/layout/equation2"/>
    <dgm:cxn modelId="{06160E24-361A-40AC-B0C3-12292837066F}" type="presParOf" srcId="{4EEAFD5C-F544-45F1-ACFF-EBE2C9C81C33}" destId="{E1290B50-7B22-419C-933C-E871D453CE0B}" srcOrd="1" destOrd="0" presId="urn:microsoft.com/office/officeart/2005/8/layout/equation2"/>
    <dgm:cxn modelId="{3FD7F2C2-A332-4D25-B14C-9A3597C337E6}" type="presParOf" srcId="{E1290B50-7B22-419C-933C-E871D453CE0B}" destId="{3D8496D3-0CA9-462A-8E95-B7513DCA40B0}" srcOrd="0" destOrd="0" presId="urn:microsoft.com/office/officeart/2005/8/layout/equation2"/>
    <dgm:cxn modelId="{88426A41-CB80-4AC8-AB3D-24B57B81FDE3}" type="presParOf" srcId="{4EEAFD5C-F544-45F1-ACFF-EBE2C9C81C33}" destId="{8DCDFA65-20BA-4F73-A616-7FB481D0B1E2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F51E0-4651-48E3-969C-613D0BE53DA3}">
      <dsp:nvSpPr>
        <dsp:cNvPr id="0" name=""/>
        <dsp:cNvSpPr/>
      </dsp:nvSpPr>
      <dsp:spPr>
        <a:xfrm>
          <a:off x="4692211" y="2144434"/>
          <a:ext cx="1588377" cy="1588377"/>
        </a:xfrm>
        <a:prstGeom prst="ellipse">
          <a:avLst/>
        </a:prstGeom>
        <a:solidFill>
          <a:schemeClr val="accent5">
            <a:shade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Індивід</a:t>
          </a:r>
          <a:endParaRPr lang="uk-UA" sz="2700" kern="1200" dirty="0"/>
        </a:p>
      </dsp:txBody>
      <dsp:txXfrm>
        <a:off x="4924823" y="2377046"/>
        <a:ext cx="1123153" cy="1123153"/>
      </dsp:txXfrm>
    </dsp:sp>
    <dsp:sp modelId="{F6B8EC50-F605-49DA-BD43-EB11ABBF94D4}">
      <dsp:nvSpPr>
        <dsp:cNvPr id="0" name=""/>
        <dsp:cNvSpPr/>
      </dsp:nvSpPr>
      <dsp:spPr>
        <a:xfrm rot="10800000">
          <a:off x="3152348" y="2712279"/>
          <a:ext cx="1455170" cy="452687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40776-5A17-4BE9-8BCC-0B40CA82AE4F}">
      <dsp:nvSpPr>
        <dsp:cNvPr id="0" name=""/>
        <dsp:cNvSpPr/>
      </dsp:nvSpPr>
      <dsp:spPr>
        <a:xfrm>
          <a:off x="2397869" y="2335039"/>
          <a:ext cx="1508958" cy="1207166"/>
        </a:xfrm>
        <a:prstGeom prst="roundRect">
          <a:avLst>
            <a:gd name="adj" fmla="val 10000"/>
          </a:avLst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Освіта</a:t>
          </a:r>
          <a:endParaRPr lang="uk-UA" sz="2400" kern="1200" dirty="0"/>
        </a:p>
      </dsp:txBody>
      <dsp:txXfrm>
        <a:off x="2433226" y="2370396"/>
        <a:ext cx="1438244" cy="1136452"/>
      </dsp:txXfrm>
    </dsp:sp>
    <dsp:sp modelId="{992A163C-9575-474E-AA0F-3E8613EB188D}">
      <dsp:nvSpPr>
        <dsp:cNvPr id="0" name=""/>
        <dsp:cNvSpPr/>
      </dsp:nvSpPr>
      <dsp:spPr>
        <a:xfrm rot="13500000">
          <a:off x="3622871" y="1576336"/>
          <a:ext cx="1455170" cy="452687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356383"/>
            <a:satOff val="-18733"/>
            <a:lumOff val="1729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1D6839-CA40-4794-99EE-9F061A75756F}">
      <dsp:nvSpPr>
        <dsp:cNvPr id="0" name=""/>
        <dsp:cNvSpPr/>
      </dsp:nvSpPr>
      <dsp:spPr>
        <a:xfrm>
          <a:off x="3081497" y="684616"/>
          <a:ext cx="1508958" cy="1207166"/>
        </a:xfrm>
        <a:prstGeom prst="roundRect">
          <a:avLst>
            <a:gd name="adj" fmla="val 10000"/>
          </a:avLst>
        </a:prstGeom>
        <a:solidFill>
          <a:schemeClr val="accent5">
            <a:shade val="50000"/>
            <a:hueOff val="334529"/>
            <a:satOff val="-18455"/>
            <a:lumOff val="2011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Сім'я </a:t>
          </a:r>
          <a:endParaRPr lang="uk-UA" sz="2400" kern="1200" dirty="0"/>
        </a:p>
      </dsp:txBody>
      <dsp:txXfrm>
        <a:off x="3116854" y="719973"/>
        <a:ext cx="1438244" cy="1136452"/>
      </dsp:txXfrm>
    </dsp:sp>
    <dsp:sp modelId="{336A5D68-0DDB-455F-BB56-6E0145881725}">
      <dsp:nvSpPr>
        <dsp:cNvPr id="0" name=""/>
        <dsp:cNvSpPr/>
      </dsp:nvSpPr>
      <dsp:spPr>
        <a:xfrm rot="16200000">
          <a:off x="4758814" y="1105813"/>
          <a:ext cx="1455170" cy="452687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712767"/>
            <a:satOff val="-37466"/>
            <a:lumOff val="3459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F5DF82-FC63-4E63-B92A-166B63654845}">
      <dsp:nvSpPr>
        <dsp:cNvPr id="0" name=""/>
        <dsp:cNvSpPr/>
      </dsp:nvSpPr>
      <dsp:spPr>
        <a:xfrm>
          <a:off x="4731920" y="988"/>
          <a:ext cx="1508958" cy="1207166"/>
        </a:xfrm>
        <a:prstGeom prst="roundRect">
          <a:avLst>
            <a:gd name="adj" fmla="val 10000"/>
          </a:avLst>
        </a:prstGeom>
        <a:solidFill>
          <a:schemeClr val="accent5">
            <a:shade val="50000"/>
            <a:hueOff val="669057"/>
            <a:satOff val="-36910"/>
            <a:lumOff val="4023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Релігія Мораль Право</a:t>
          </a:r>
        </a:p>
      </dsp:txBody>
      <dsp:txXfrm>
        <a:off x="4767277" y="36345"/>
        <a:ext cx="1438244" cy="1136452"/>
      </dsp:txXfrm>
    </dsp:sp>
    <dsp:sp modelId="{FD1CC6FB-8EF2-44E4-AB44-21818182FF0B}">
      <dsp:nvSpPr>
        <dsp:cNvPr id="0" name=""/>
        <dsp:cNvSpPr/>
      </dsp:nvSpPr>
      <dsp:spPr>
        <a:xfrm rot="18900000">
          <a:off x="5894757" y="1576336"/>
          <a:ext cx="1455170" cy="452687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712767"/>
            <a:satOff val="-37466"/>
            <a:lumOff val="3459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9FA02C-8E89-4445-80B5-64D4A867EACD}">
      <dsp:nvSpPr>
        <dsp:cNvPr id="0" name=""/>
        <dsp:cNvSpPr/>
      </dsp:nvSpPr>
      <dsp:spPr>
        <a:xfrm>
          <a:off x="6382344" y="684616"/>
          <a:ext cx="1508958" cy="1207166"/>
        </a:xfrm>
        <a:prstGeom prst="roundRect">
          <a:avLst>
            <a:gd name="adj" fmla="val 10000"/>
          </a:avLst>
        </a:prstGeom>
        <a:solidFill>
          <a:schemeClr val="accent5">
            <a:shade val="50000"/>
            <a:hueOff val="669057"/>
            <a:satOff val="-36910"/>
            <a:lumOff val="4023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Держава</a:t>
          </a:r>
          <a:endParaRPr lang="uk-UA" sz="2400" kern="1200" dirty="0"/>
        </a:p>
      </dsp:txBody>
      <dsp:txXfrm>
        <a:off x="6417701" y="719973"/>
        <a:ext cx="1438244" cy="1136452"/>
      </dsp:txXfrm>
    </dsp:sp>
    <dsp:sp modelId="{7433E1E5-83E6-4D2E-A78D-EAAE1C360E33}">
      <dsp:nvSpPr>
        <dsp:cNvPr id="0" name=""/>
        <dsp:cNvSpPr/>
      </dsp:nvSpPr>
      <dsp:spPr>
        <a:xfrm>
          <a:off x="6365281" y="2712279"/>
          <a:ext cx="1455170" cy="452687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356383"/>
            <a:satOff val="-18733"/>
            <a:lumOff val="1729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3AAC3-CF6B-4E2A-9877-AC8225EF24ED}">
      <dsp:nvSpPr>
        <dsp:cNvPr id="0" name=""/>
        <dsp:cNvSpPr/>
      </dsp:nvSpPr>
      <dsp:spPr>
        <a:xfrm>
          <a:off x="7065972" y="2335039"/>
          <a:ext cx="1508958" cy="1207166"/>
        </a:xfrm>
        <a:prstGeom prst="roundRect">
          <a:avLst>
            <a:gd name="adj" fmla="val 10000"/>
          </a:avLst>
        </a:prstGeom>
        <a:solidFill>
          <a:schemeClr val="accent5">
            <a:shade val="50000"/>
            <a:hueOff val="334529"/>
            <a:satOff val="-18455"/>
            <a:lumOff val="2011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ЗМК</a:t>
          </a:r>
          <a:endParaRPr lang="uk-UA" sz="2400" kern="1200" dirty="0"/>
        </a:p>
      </dsp:txBody>
      <dsp:txXfrm>
        <a:off x="7101329" y="2370396"/>
        <a:ext cx="1438244" cy="11364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ACE451-6434-4B48-8A30-5838C2C7A317}">
      <dsp:nvSpPr>
        <dsp:cNvPr id="0" name=""/>
        <dsp:cNvSpPr/>
      </dsp:nvSpPr>
      <dsp:spPr>
        <a:xfrm>
          <a:off x="3066085" y="0"/>
          <a:ext cx="1551619" cy="98583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Індивід</a:t>
          </a:r>
          <a:endParaRPr lang="uk-UA" sz="2500" kern="1200" dirty="0"/>
        </a:p>
      </dsp:txBody>
      <dsp:txXfrm>
        <a:off x="3293314" y="144372"/>
        <a:ext cx="1097161" cy="697093"/>
      </dsp:txXfrm>
    </dsp:sp>
    <dsp:sp modelId="{2B7F3B76-1B85-4C12-BF5F-6886E86B42FA}">
      <dsp:nvSpPr>
        <dsp:cNvPr id="0" name=""/>
        <dsp:cNvSpPr/>
      </dsp:nvSpPr>
      <dsp:spPr>
        <a:xfrm>
          <a:off x="2636504" y="1066798"/>
          <a:ext cx="2410780" cy="1981203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взаємодія</a:t>
          </a:r>
          <a:endParaRPr lang="uk-UA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56053" y="1824410"/>
        <a:ext cx="1771682" cy="465979"/>
      </dsp:txXfrm>
    </dsp:sp>
    <dsp:sp modelId="{82F6E8A8-2761-4C4D-AF0A-E2A512E554C2}">
      <dsp:nvSpPr>
        <dsp:cNvPr id="0" name=""/>
        <dsp:cNvSpPr/>
      </dsp:nvSpPr>
      <dsp:spPr>
        <a:xfrm>
          <a:off x="3066085" y="3128051"/>
          <a:ext cx="1551619" cy="985837"/>
        </a:xfrm>
        <a:prstGeom prst="ellipse">
          <a:avLst/>
        </a:prstGeom>
        <a:solidFill>
          <a:schemeClr val="accent4">
            <a:hueOff val="-2250323"/>
            <a:satOff val="0"/>
            <a:lumOff val="823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Індивід</a:t>
          </a:r>
          <a:endParaRPr lang="uk-UA" sz="2500" kern="1200" dirty="0"/>
        </a:p>
      </dsp:txBody>
      <dsp:txXfrm>
        <a:off x="3293314" y="3272423"/>
        <a:ext cx="1097161" cy="697093"/>
      </dsp:txXfrm>
    </dsp:sp>
    <dsp:sp modelId="{E1290B50-7B22-419C-933C-E871D453CE0B}">
      <dsp:nvSpPr>
        <dsp:cNvPr id="0" name=""/>
        <dsp:cNvSpPr/>
      </dsp:nvSpPr>
      <dsp:spPr>
        <a:xfrm rot="21554620">
          <a:off x="5359004" y="1849188"/>
          <a:ext cx="660963" cy="3667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4500646"/>
            <a:satOff val="0"/>
            <a:lumOff val="16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500" kern="1200"/>
        </a:p>
      </dsp:txBody>
      <dsp:txXfrm>
        <a:off x="5359009" y="1923260"/>
        <a:ext cx="550944" cy="220039"/>
      </dsp:txXfrm>
    </dsp:sp>
    <dsp:sp modelId="{8DCDFA65-20BA-4F73-A616-7FB481D0B1E2}">
      <dsp:nvSpPr>
        <dsp:cNvPr id="0" name=""/>
        <dsp:cNvSpPr/>
      </dsp:nvSpPr>
      <dsp:spPr>
        <a:xfrm>
          <a:off x="6294093" y="926861"/>
          <a:ext cx="2697507" cy="2159812"/>
        </a:xfrm>
        <a:prstGeom prst="ellipse">
          <a:avLst/>
        </a:prstGeom>
        <a:solidFill>
          <a:schemeClr val="accent4">
            <a:hueOff val="-4500646"/>
            <a:satOff val="0"/>
            <a:lumOff val="1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Суспільство</a:t>
          </a:r>
          <a:endParaRPr lang="uk-UA" sz="2800" kern="1200" dirty="0"/>
        </a:p>
      </dsp:txBody>
      <dsp:txXfrm>
        <a:off x="6689134" y="1243158"/>
        <a:ext cx="1907425" cy="15272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ACE451-6434-4B48-8A30-5838C2C7A317}">
      <dsp:nvSpPr>
        <dsp:cNvPr id="0" name=""/>
        <dsp:cNvSpPr/>
      </dsp:nvSpPr>
      <dsp:spPr>
        <a:xfrm>
          <a:off x="3048202" y="0"/>
          <a:ext cx="1551619" cy="98583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Індивід</a:t>
          </a:r>
          <a:endParaRPr lang="uk-UA" sz="2500" kern="1200" dirty="0"/>
        </a:p>
      </dsp:txBody>
      <dsp:txXfrm>
        <a:off x="3275431" y="144372"/>
        <a:ext cx="1097161" cy="697093"/>
      </dsp:txXfrm>
    </dsp:sp>
    <dsp:sp modelId="{2B7F3B76-1B85-4C12-BF5F-6886E86B42FA}">
      <dsp:nvSpPr>
        <dsp:cNvPr id="0" name=""/>
        <dsp:cNvSpPr/>
      </dsp:nvSpPr>
      <dsp:spPr>
        <a:xfrm>
          <a:off x="2618621" y="1066798"/>
          <a:ext cx="2410780" cy="1981203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взаємодія</a:t>
          </a:r>
          <a:endParaRPr lang="uk-UA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38170" y="1824410"/>
        <a:ext cx="1771682" cy="465979"/>
      </dsp:txXfrm>
    </dsp:sp>
    <dsp:sp modelId="{82F6E8A8-2761-4C4D-AF0A-E2A512E554C2}">
      <dsp:nvSpPr>
        <dsp:cNvPr id="0" name=""/>
        <dsp:cNvSpPr/>
      </dsp:nvSpPr>
      <dsp:spPr>
        <a:xfrm>
          <a:off x="3048202" y="3128051"/>
          <a:ext cx="1551619" cy="985837"/>
        </a:xfrm>
        <a:prstGeom prst="ellipse">
          <a:avLst/>
        </a:prstGeom>
        <a:solidFill>
          <a:schemeClr val="accent4">
            <a:hueOff val="-2250323"/>
            <a:satOff val="0"/>
            <a:lumOff val="823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Індивід</a:t>
          </a:r>
          <a:endParaRPr lang="uk-UA" sz="2500" kern="1200" dirty="0"/>
        </a:p>
      </dsp:txBody>
      <dsp:txXfrm>
        <a:off x="3275431" y="3272423"/>
        <a:ext cx="1097161" cy="697093"/>
      </dsp:txXfrm>
    </dsp:sp>
    <dsp:sp modelId="{E1290B50-7B22-419C-933C-E871D453CE0B}">
      <dsp:nvSpPr>
        <dsp:cNvPr id="0" name=""/>
        <dsp:cNvSpPr/>
      </dsp:nvSpPr>
      <dsp:spPr>
        <a:xfrm rot="21573323">
          <a:off x="5241503" y="1835378"/>
          <a:ext cx="1364886" cy="395358"/>
        </a:xfrm>
        <a:prstGeom prst="leftRightArrow">
          <a:avLst/>
        </a:prstGeom>
        <a:solidFill>
          <a:schemeClr val="accent4">
            <a:hueOff val="-4500646"/>
            <a:satOff val="0"/>
            <a:lumOff val="16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700" kern="1200"/>
        </a:p>
      </dsp:txBody>
      <dsp:txXfrm>
        <a:off x="5241505" y="1914910"/>
        <a:ext cx="1246279" cy="237214"/>
      </dsp:txXfrm>
    </dsp:sp>
    <dsp:sp modelId="{8DCDFA65-20BA-4F73-A616-7FB481D0B1E2}">
      <dsp:nvSpPr>
        <dsp:cNvPr id="0" name=""/>
        <dsp:cNvSpPr/>
      </dsp:nvSpPr>
      <dsp:spPr>
        <a:xfrm>
          <a:off x="7020330" y="990595"/>
          <a:ext cx="2733273" cy="2061879"/>
        </a:xfrm>
        <a:prstGeom prst="ellipse">
          <a:avLst/>
        </a:prstGeom>
        <a:solidFill>
          <a:schemeClr val="accent4">
            <a:hueOff val="-4500646"/>
            <a:satOff val="0"/>
            <a:lumOff val="1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Суспільство</a:t>
          </a:r>
          <a:endParaRPr lang="uk-UA" sz="2800" kern="1200" dirty="0"/>
        </a:p>
      </dsp:txBody>
      <dsp:txXfrm>
        <a:off x="7420609" y="1292550"/>
        <a:ext cx="1932715" cy="14579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pPr/>
              <a:t>2/23/2024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pPr/>
              <a:t>2/23/2024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pPr/>
              <a:t>2/23/2024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pPr/>
              <a:t>2/23/2024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pPr/>
              <a:t>2/23/2024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pPr/>
              <a:t>2/23/2024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pPr/>
              <a:t>2/23/2024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pPr/>
              <a:t>2/23/2024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pPr/>
              <a:t>2/23/2024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pPr/>
              <a:t>2/23/2024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pPr/>
              <a:t>2/23/2024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pPr/>
              <a:t>2/23/2024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1524001"/>
            <a:ext cx="11734800" cy="1371600"/>
          </a:xfrm>
        </p:spPr>
        <p:txBody>
          <a:bodyPr>
            <a:normAutofit fontScale="90000"/>
          </a:bodyPr>
          <a:lstStyle/>
          <a:p>
            <a:r>
              <a:rPr lang="uk-UA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Тема: </a:t>
            </a:r>
            <a:r>
              <a:rPr lang="ru-RU" sz="5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соціологічного знання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5000" y="3276600"/>
            <a:ext cx="8534400" cy="2438400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uk-UA" dirty="0" smtClean="0"/>
              <a:t> </a:t>
            </a: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Макро та мікросоціологія. </a:t>
            </a:r>
          </a:p>
          <a:p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Теоретична та емпірична соціологія. Теорії середнього рівня. </a:t>
            </a:r>
          </a:p>
          <a:p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Поліпарадигмальність соціології. </a:t>
            </a:r>
            <a:endParaRPr lang="uk-UA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Теорії середнього рівня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5333999"/>
          </a:xfrm>
        </p:spPr>
        <p:txBody>
          <a:bodyPr>
            <a:noAutofit/>
          </a:bodyPr>
          <a:lstStyle/>
          <a:p>
            <a:pPr algn="just"/>
            <a:r>
              <a:rPr lang="uk-UA" sz="2800" dirty="0" smtClean="0"/>
              <a:t>Як показує практика розвитку соціологічної науки, найдоцільнішою є </a:t>
            </a:r>
            <a:r>
              <a:rPr lang="uk-UA" sz="2800" b="1" i="1" u="sng" dirty="0" smtClean="0"/>
              <a:t>класифікація соціологічних теорій середнього рівня за такими групами:</a:t>
            </a:r>
            <a:endParaRPr lang="ru-RU" sz="2800" dirty="0" smtClean="0"/>
          </a:p>
          <a:p>
            <a:pPr algn="just"/>
            <a:r>
              <a:rPr lang="uk-UA" sz="2800" b="1" dirty="0" smtClean="0"/>
              <a:t>1) спеціальні</a:t>
            </a:r>
            <a:r>
              <a:rPr lang="uk-UA" sz="2800" dirty="0" smtClean="0"/>
              <a:t> соціологічні теорії соціальних спільнот — соціологія особистості, колективу, організації, міста, села, сім'ї, регіональна, етносоціологія, соціологія молоді й інших вікових груп, демографічна (народонаселення);</a:t>
            </a:r>
            <a:endParaRPr lang="ru-RU" sz="2800" dirty="0" smtClean="0"/>
          </a:p>
          <a:p>
            <a:pPr algn="just"/>
            <a:r>
              <a:rPr lang="uk-UA" sz="2800" b="1" dirty="0" smtClean="0"/>
              <a:t>2) галузеві </a:t>
            </a:r>
            <a:r>
              <a:rPr lang="uk-UA" sz="2800" dirty="0" smtClean="0"/>
              <a:t>соціологічні теорії, що вивчають сфери (галузі) суспільного життя і соціальну реалізацію форм суспільної свідомості: соціологія праці, культури, мистецтва, управління, побуту, дозвілля, науки, політики, економіки, права, релігії, освіти, виховання, медицини, громадської думки і т.д.</a:t>
            </a:r>
            <a:endParaRPr lang="ru-R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П’ятирівнева структура соціологічного знання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95400" y="1219200"/>
          <a:ext cx="93726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трелка вверх 6"/>
          <p:cNvSpPr/>
          <p:nvPr/>
        </p:nvSpPr>
        <p:spPr>
          <a:xfrm>
            <a:off x="609600" y="1219200"/>
            <a:ext cx="45719" cy="54102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609600" y="6553200"/>
            <a:ext cx="106680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TextBox 8"/>
          <p:cNvSpPr txBox="1"/>
          <p:nvPr/>
        </p:nvSpPr>
        <p:spPr>
          <a:xfrm rot="10800000" flipV="1">
            <a:off x="680077" y="1219200"/>
            <a:ext cx="448328" cy="53340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uk-UA" sz="1250" b="1" dirty="0" smtClean="0">
                <a:latin typeface="Arial Black" pitchFamily="34" charset="0"/>
              </a:rPr>
              <a:t>Абстрактність </a:t>
            </a:r>
            <a:r>
              <a:rPr lang="uk-UA" sz="1250" b="1" dirty="0" smtClean="0">
                <a:latin typeface="Arial Black" pitchFamily="34" charset="0"/>
                <a:cs typeface="Times New Roman" pitchFamily="18" charset="0"/>
              </a:rPr>
              <a:t>понять</a:t>
            </a:r>
            <a:endParaRPr lang="uk-UA" sz="1250" b="1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6248400"/>
            <a:ext cx="90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Arial Black" pitchFamily="34" charset="0"/>
              </a:rPr>
              <a:t>Дотичність до соціальної реальності та кількість досліджень</a:t>
            </a:r>
            <a:endParaRPr lang="uk-UA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П’ятирівнева структура соціологічного знання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5333999"/>
          </a:xfrm>
        </p:spPr>
        <p:txBody>
          <a:bodyPr>
            <a:noAutofit/>
          </a:bodyPr>
          <a:lstStyle/>
          <a:p>
            <a:r>
              <a:rPr lang="uk-UA" sz="2800" b="1" i="1" u="sng" dirty="0" smtClean="0"/>
              <a:t>1. Метасоціологія (соціологія соціології)</a:t>
            </a:r>
            <a:endParaRPr lang="ru-RU" sz="2800" dirty="0" smtClean="0"/>
          </a:p>
          <a:p>
            <a:r>
              <a:rPr lang="uk-UA" sz="2800" dirty="0" smtClean="0"/>
              <a:t>— критичне вивчення визначальних принципів сукупності вже акумульованого соціологічного знання. </a:t>
            </a:r>
            <a:endParaRPr lang="ru-RU" sz="2800" dirty="0" smtClean="0"/>
          </a:p>
          <a:p>
            <a:r>
              <a:rPr lang="uk-UA" sz="2800" dirty="0" smtClean="0"/>
              <a:t>— встановлення ступеня відповідності (невідповідності) наявної соціологічної інформації, методів і теорій реаліям навколишнього світу. </a:t>
            </a:r>
            <a:endParaRPr lang="ru-RU" sz="2800" dirty="0" smtClean="0"/>
          </a:p>
          <a:p>
            <a:r>
              <a:rPr lang="uk-UA" sz="2800" dirty="0" smtClean="0"/>
              <a:t>— вивчення не соціальних явищ, а самої соціології. </a:t>
            </a:r>
            <a:endParaRPr lang="ru-RU" sz="2800" dirty="0" smtClean="0"/>
          </a:p>
          <a:p>
            <a:r>
              <a:rPr lang="uk-UA" sz="2800" dirty="0" smtClean="0"/>
              <a:t>— аналіз структурних складових соціології як науки її пізнавальних можливостей.</a:t>
            </a:r>
            <a:endParaRPr lang="ru-R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П’ятирівнева структура соціологічного знання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5333999"/>
          </a:xfrm>
        </p:spPr>
        <p:txBody>
          <a:bodyPr>
            <a:noAutofit/>
          </a:bodyPr>
          <a:lstStyle/>
          <a:p>
            <a:pPr algn="just"/>
            <a:r>
              <a:rPr lang="uk-UA" sz="2050" b="1" i="1" u="sng" dirty="0" smtClean="0"/>
              <a:t>2. Теоретична соціологія. </a:t>
            </a:r>
            <a:r>
              <a:rPr lang="uk-UA" sz="2050" dirty="0" smtClean="0"/>
              <a:t>Теоретична соціологія охоплює різноманітні течії, школи, напрями, які зі своїх методологічних позицій пояснюють розвиток суспільства. Вона має самостійний статус із вищим рівнем достовірного, узагальнюючого знання про соціальні процеси, формування і розвиток соціальних відносин, про закономірності соціального життя.</a:t>
            </a:r>
            <a:endParaRPr lang="ru-RU" sz="2050" dirty="0" smtClean="0"/>
          </a:p>
          <a:p>
            <a:pPr algn="just"/>
            <a:r>
              <a:rPr lang="uk-UA" sz="2050" b="1" dirty="0" smtClean="0"/>
              <a:t>Теоретична соціологія вирішує низку завдань:</a:t>
            </a:r>
            <a:endParaRPr lang="ru-RU" sz="2050" b="1" dirty="0" smtClean="0"/>
          </a:p>
          <a:p>
            <a:pPr algn="just"/>
            <a:r>
              <a:rPr lang="uk-UA" sz="2050" dirty="0" smtClean="0"/>
              <a:t>— створення засад для опису і пояснення явищ, фактів соціальної дійсності у термінах і категоріях, які відображають їх сутнісні характеристики, спільні та відмінні риси;</a:t>
            </a:r>
            <a:endParaRPr lang="ru-RU" sz="2050" dirty="0" smtClean="0"/>
          </a:p>
          <a:p>
            <a:pPr algn="just"/>
            <a:r>
              <a:rPr lang="uk-UA" sz="2050" dirty="0" smtClean="0"/>
              <a:t>— орієнтація на комплексний підхід до вивчення соціальних явищ і процесів;</a:t>
            </a:r>
            <a:endParaRPr lang="ru-RU" sz="2050" dirty="0" smtClean="0"/>
          </a:p>
          <a:p>
            <a:pPr algn="just"/>
            <a:r>
              <a:rPr lang="uk-UA" sz="2050" dirty="0" smtClean="0"/>
              <a:t>— розкриття сутності соціальних законів (загальних і спеціальних);</a:t>
            </a:r>
            <a:endParaRPr lang="ru-RU" sz="2050" dirty="0" smtClean="0"/>
          </a:p>
          <a:p>
            <a:pPr algn="just"/>
            <a:r>
              <a:rPr lang="uk-UA" sz="2050" dirty="0" smtClean="0"/>
              <a:t>— формування методологічної бази для соціологічного пізнання дійсності;</a:t>
            </a:r>
            <a:endParaRPr lang="ru-RU" sz="2050" dirty="0" smtClean="0"/>
          </a:p>
          <a:p>
            <a:pPr algn="just"/>
            <a:r>
              <a:rPr lang="uk-UA" sz="2050" dirty="0" smtClean="0"/>
              <a:t>— виявлення загальних закономірностей соціального розвитку суспільства, а також вироблення методологічних засад розвитку спеціальних соціологічних теорій та емпіричних досліджень;</a:t>
            </a:r>
            <a:endParaRPr lang="ru-RU" sz="2050" dirty="0" smtClean="0"/>
          </a:p>
          <a:p>
            <a:pPr algn="just"/>
            <a:r>
              <a:rPr lang="uk-UA" sz="2050" dirty="0" smtClean="0"/>
              <a:t>— інтеграція, синтез, узагальнення розрізнених знань, здобутих емпіричним шляхом, формування їх у систему висновків, узагальнень, понять, категорій, законів тощо.</a:t>
            </a:r>
            <a:endParaRPr lang="ru-RU" sz="205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П’ятирівнева структура соціологічного знання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5333999"/>
          </a:xfrm>
        </p:spPr>
        <p:txBody>
          <a:bodyPr>
            <a:noAutofit/>
          </a:bodyPr>
          <a:lstStyle/>
          <a:p>
            <a:pPr algn="just"/>
            <a:r>
              <a:rPr lang="uk-UA" sz="2400" b="1" i="1" u="sng" dirty="0" smtClean="0"/>
              <a:t>3. Теорії середнього рівня.</a:t>
            </a:r>
            <a:r>
              <a:rPr lang="uk-UA" sz="2400" dirty="0" smtClean="0"/>
              <a:t> Забезпечують зв’язок між теоретичними, фундаментальними знаннями і емпіричними дослідженнями, виконують такі завдання:</a:t>
            </a:r>
            <a:endParaRPr lang="ru-RU" sz="2400" dirty="0" smtClean="0"/>
          </a:p>
          <a:p>
            <a:pPr algn="just"/>
            <a:r>
              <a:rPr lang="uk-UA" sz="2400" dirty="0" smtClean="0"/>
              <a:t>— вироблення спеціальних термінів і категоріального апарату, які відображають сутність явищ конкретної соціальної сфери;</a:t>
            </a:r>
            <a:endParaRPr lang="ru-RU" sz="2400" dirty="0" smtClean="0"/>
          </a:p>
          <a:p>
            <a:pPr algn="just"/>
            <a:r>
              <a:rPr lang="uk-UA" sz="2400" dirty="0" smtClean="0"/>
              <a:t>— розробка методів соціологічних досліджень, найбільш адекватних досліджуваним процесам та явищам;</a:t>
            </a:r>
            <a:endParaRPr lang="ru-RU" sz="2400" dirty="0" smtClean="0"/>
          </a:p>
          <a:p>
            <a:pPr algn="just"/>
            <a:r>
              <a:rPr lang="uk-UA" sz="2400" dirty="0" smtClean="0"/>
              <a:t>— вивчення закономірностей і соціальних механізмів, які зумовлюють функціонування і розвиток окремих сфер суспільного життя та громадської свідомості;</a:t>
            </a:r>
            <a:endParaRPr lang="ru-RU" sz="2400" dirty="0" smtClean="0"/>
          </a:p>
          <a:p>
            <a:pPr algn="just"/>
            <a:r>
              <a:rPr lang="uk-UA" sz="2400" dirty="0" smtClean="0"/>
              <a:t>— вивчення соціальних функцій певної соціальної підсистеми.</a:t>
            </a:r>
            <a:endParaRPr lang="ru-R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П’ятирівнева структура соціологічного знання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295400"/>
            <a:ext cx="10972800" cy="5333999"/>
          </a:xfrm>
        </p:spPr>
        <p:txBody>
          <a:bodyPr>
            <a:noAutofit/>
          </a:bodyPr>
          <a:lstStyle/>
          <a:p>
            <a:pPr algn="just"/>
            <a:r>
              <a:rPr lang="uk-UA" sz="2200" b="1" i="1" u="sng" dirty="0" smtClean="0"/>
              <a:t>4. Емпірична соціологія.</a:t>
            </a:r>
            <a:r>
              <a:rPr lang="uk-UA" sz="2200" dirty="0" smtClean="0"/>
              <a:t> Подібні дослідження домінують на початковому етапі пізнавального процесу. На відміну від теоретичного дослідження (у межах якого соціолог оперує науковими категоріями і поняттями, що відображають сутнісні якості соціальних процесів і явищ) в емпіричному дослідженні:</a:t>
            </a:r>
            <a:endParaRPr lang="ru-RU" sz="2200" dirty="0" smtClean="0"/>
          </a:p>
          <a:p>
            <a:pPr algn="just"/>
            <a:r>
              <a:rPr lang="uk-UA" sz="2200" dirty="0" smtClean="0"/>
              <a:t>— предметом аналізу стають різноманітні дії, характеристики поведінки, погляди, настрої, потреби, інтереси, мотиви людей, соціальних груп і спільнот, відображення соціальної реальності у фактах людської свідомості.</a:t>
            </a:r>
            <a:endParaRPr lang="ru-RU" sz="2200" dirty="0" smtClean="0"/>
          </a:p>
          <a:p>
            <a:pPr algn="just"/>
            <a:r>
              <a:rPr lang="uk-UA" sz="2200" dirty="0" smtClean="0"/>
              <a:t>Емпіричне дослідження є не тільки нагромадженням і відбором соціальних фактів, що підтверджують чи спростовують теоретичні гіпотези. Це </a:t>
            </a:r>
            <a:endParaRPr lang="ru-RU" sz="2200" dirty="0" smtClean="0"/>
          </a:p>
          <a:p>
            <a:pPr algn="just"/>
            <a:r>
              <a:rPr lang="uk-UA" sz="2200" dirty="0" smtClean="0"/>
              <a:t>— спеціальні наукові процедури, які за допомогою соціологічних методів дослідження (аналіз документів, опитування, спостереження, соціальний експеримент) дають змогу зареєструвати соціальні факти, що є базою для подальших теоретичних пошуків та узагальнень.</a:t>
            </a:r>
            <a:endParaRPr lang="ru-RU" sz="2200" dirty="0" smtClean="0"/>
          </a:p>
          <a:p>
            <a:pPr algn="just"/>
            <a:r>
              <a:rPr lang="uk-UA" sz="2200" dirty="0" smtClean="0"/>
              <a:t>Емпіричні дослідження, націлені на прирощення знань, або підтверджують, або спростовують якусь теорію.</a:t>
            </a:r>
            <a:endParaRPr lang="ru-RU" sz="2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П’ятирівнева структура соціологічного знання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295400"/>
            <a:ext cx="10972800" cy="5333999"/>
          </a:xfrm>
        </p:spPr>
        <p:txBody>
          <a:bodyPr>
            <a:noAutofit/>
          </a:bodyPr>
          <a:lstStyle/>
          <a:p>
            <a:pPr lvl="0" algn="just"/>
            <a:r>
              <a:rPr lang="uk-UA" sz="2400" b="1" i="1" u="sng" dirty="0" smtClean="0"/>
              <a:t>5. Прикладна соціологія.</a:t>
            </a:r>
            <a:r>
              <a:rPr lang="uk-UA" sz="2400" dirty="0" smtClean="0"/>
              <a:t> Це  сукупність дослідницьких робіт, зазвичай, монооб'ектних, які закінчуються розробкою практичних заходів і, час від часу, їх впровадженням. </a:t>
            </a:r>
          </a:p>
          <a:p>
            <a:pPr lvl="0" algn="just"/>
            <a:r>
              <a:rPr lang="uk-UA" sz="2400" dirty="0" smtClean="0"/>
              <a:t>Прикладні дослідження - це дослідження локальні (місцевих подій).  </a:t>
            </a:r>
            <a:endParaRPr lang="ru-RU" sz="2400" dirty="0" smtClean="0"/>
          </a:p>
          <a:p>
            <a:pPr algn="just"/>
            <a:r>
              <a:rPr lang="uk-UA" sz="2400" dirty="0" smtClean="0"/>
              <a:t>Мета прикладного дослідження - не опис соціальної реальності, а її </a:t>
            </a:r>
            <a:r>
              <a:rPr lang="ru-RU" sz="2400" dirty="0" err="1" smtClean="0"/>
              <a:t>з</a:t>
            </a:r>
            <a:r>
              <a:rPr lang="uk-UA" sz="2400" dirty="0" smtClean="0"/>
              <a:t>міна. </a:t>
            </a:r>
            <a:endParaRPr lang="ru-RU" sz="2400" dirty="0" smtClean="0"/>
          </a:p>
          <a:p>
            <a:pPr algn="just"/>
            <a:r>
              <a:rPr lang="uk-UA" sz="2400" dirty="0" smtClean="0"/>
              <a:t>Для цього важливо знати інструменти прикладної соціології, її цілі і завдання. </a:t>
            </a:r>
            <a:endParaRPr lang="ru-RU" sz="2400" dirty="0" smtClean="0"/>
          </a:p>
          <a:p>
            <a:pPr algn="just"/>
            <a:r>
              <a:rPr lang="uk-UA" sz="2400" dirty="0" smtClean="0"/>
              <a:t>Часто до цього рівня відносять рівень соціальної інженерії яка виступає як практично-прикладна діяльність, що ґрунтується на наукових, знаннях. </a:t>
            </a:r>
          </a:p>
          <a:p>
            <a:pPr algn="just"/>
            <a:r>
              <a:rPr lang="uk-UA" sz="2400" dirty="0" smtClean="0"/>
              <a:t>Соціоінженерний підхід дозволяє змінити соціальну дійсність на основі методів планування, </a:t>
            </a:r>
            <a:r>
              <a:rPr lang="ru-RU" sz="2400" dirty="0" smtClean="0"/>
              <a:t>п</a:t>
            </a:r>
            <a:r>
              <a:rPr lang="uk-UA" sz="2400" dirty="0" smtClean="0"/>
              <a:t>рограмування, передбачення та прогнозування. </a:t>
            </a:r>
            <a:endParaRPr lang="ru-RU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smtClean="0"/>
              <a:t>Поліпарадигмальність соціології</a:t>
            </a:r>
            <a:endParaRPr lang="uk-U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524000"/>
            <a:ext cx="10972800" cy="5105399"/>
          </a:xfrm>
        </p:spPr>
        <p:txBody>
          <a:bodyPr>
            <a:noAutofit/>
          </a:bodyPr>
          <a:lstStyle/>
          <a:p>
            <a:pPr algn="just"/>
            <a:r>
              <a:rPr lang="uk-UA" sz="2400" smtClean="0"/>
              <a:t>Структуру і характер наукового змісту сучасної соціології неможливо зрозуміти без урахування того, що крім диференціації за видами і аспектам дослідницької діяльності в соціології існують відмінності між принциповими теоретичними підходами, що визначають стратегію і напрям дослідження, тобто дають відповіді на питання </a:t>
            </a:r>
            <a:r>
              <a:rPr lang="uk-UA" sz="2400" b="1" smtClean="0"/>
              <a:t>що, як і навіщо досліджується.</a:t>
            </a:r>
          </a:p>
          <a:p>
            <a:pPr algn="just"/>
            <a:r>
              <a:rPr lang="uk-UA" sz="2400" smtClean="0"/>
              <a:t>Ці відмінності визначаються існуванням всередині соціології конкуруючих шкіл і напрямків дослідження, що позначаються за приналежністю до тієї чи іншої концептуальної традиції, наприклад: позитивістська соціологія, марксистська соціологія, критична соціологія, інтерпретатівна социологія, феноменологічна соціологія тощо. Основою для розвитку та існування в соціології різних наукових напрямків є прихильність соціологів різним парадигмам.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Поліпарадигмальність соціології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524000"/>
            <a:ext cx="10972800" cy="5105399"/>
          </a:xfrm>
        </p:spPr>
        <p:txBody>
          <a:bodyPr>
            <a:noAutofit/>
          </a:bodyPr>
          <a:lstStyle/>
          <a:p>
            <a:pPr algn="just"/>
            <a:r>
              <a:rPr lang="uk-UA" sz="2200" dirty="0" smtClean="0"/>
              <a:t>Поняття «парадигма» (від </a:t>
            </a:r>
            <a:r>
              <a:rPr lang="uk-UA" sz="2200" dirty="0" err="1" smtClean="0"/>
              <a:t>грец</a:t>
            </a:r>
            <a:r>
              <a:rPr lang="uk-UA" sz="2200" dirty="0" smtClean="0"/>
              <a:t>. Παραδειγμα - приклад, зразок) у науковий обіг було введено американським дослідником науки Томасом </a:t>
            </a:r>
            <a:r>
              <a:rPr lang="uk-UA" sz="2200" dirty="0" err="1" smtClean="0"/>
              <a:t>Куном</a:t>
            </a:r>
            <a:r>
              <a:rPr lang="uk-UA" sz="2200" dirty="0" smtClean="0"/>
              <a:t> у середині 60-х років ХХ століття, і стало популярним завдяки його книзі «Структура наукових революцій» [1]. Кун назвав парадигмою наукові концепції, прийняті певним науковим співтовариством як зразок постановки та вирішення дослідницьких проблем, досить безпрецедентні, щоб залучити на тривалий час групу прихильників і водночас досить відкриті, щоб нові покоління вчених могли в їх рамках знайти для себе невирішені проблеми будь-якого виду. </a:t>
            </a:r>
          </a:p>
          <a:p>
            <a:pPr algn="just"/>
            <a:r>
              <a:rPr lang="uk-UA" sz="2200" dirty="0" smtClean="0"/>
              <a:t>Перехід наукової спільноти від однієї парадигми до іншої, згідно Т.Куну, лежить в основі наукових революцій. Захоплені нової парадигмою вчені отримують нові засоби дослідження і вивчають нові області. Але найважливішим є те, що в період революцій вчені бачать нове і отримують інші результати навіть у тих випадках, коли використовують звичайні інструменти в областях, які вони досліджували до цього. Зміна парадигми призводить до того, що вчені можуть побачити традиційні дослідницькі проблеми в іншому світлі. </a:t>
            </a:r>
            <a:endParaRPr lang="uk-UA" sz="22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Поліпарадигмальність соціології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524000"/>
            <a:ext cx="10972800" cy="5105399"/>
          </a:xfrm>
        </p:spPr>
        <p:txBody>
          <a:bodyPr>
            <a:noAutofit/>
          </a:bodyPr>
          <a:lstStyle/>
          <a:p>
            <a:pPr algn="just"/>
            <a:r>
              <a:rPr lang="uk-UA" sz="2300" dirty="0" smtClean="0"/>
              <a:t>Однак, ситуація в сучасній соціології дещо відрізняється від моделі розвитку науки, запропонованої Т. Куном. У сучасній соціології існує одразу кілька наукових напрямків, що характеризуються цими трьома ознаками. На цій підставі деякі дослідники вважають, що соціологія знаходиться в кризі, переживає період наукової революції. </a:t>
            </a:r>
          </a:p>
          <a:p>
            <a:pPr algn="just"/>
            <a:r>
              <a:rPr lang="uk-UA" sz="2300" dirty="0" smtClean="0"/>
              <a:t>У той же час інші дослідники вважають, що одночасне існування безлічі парадигм не є свідченням кризи, що соціологія - це мультипарадигмальна наука. Ідею про мультипарадигмальність як нормальний стан для соціологічної науки вперше обґрунтував у середині 1970-х рр.. відомий американський соціолог Дж.Рітцер. </a:t>
            </a:r>
          </a:p>
          <a:p>
            <a:pPr algn="just"/>
            <a:r>
              <a:rPr lang="uk-UA" sz="2300" dirty="0" smtClean="0"/>
              <a:t>Мультипарадигмальність означає, що з появою нової парадигми, дослідницькі стратегії, розроблені раніше, не зникають, а концептуальна різноманітність лише збільшується та дозволяє описувати і пояснювати різні аспекти таких складних явищ і процесів, якими є соціальні феномени. </a:t>
            </a:r>
            <a:endParaRPr lang="uk-UA" sz="23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соціологічного знання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95399"/>
            <a:ext cx="10972800" cy="5334001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pPr algn="just"/>
            <a:r>
              <a:rPr lang="uk-UA" sz="2400" dirty="0" smtClean="0"/>
              <a:t> Історія соціології показує, що </a:t>
            </a:r>
            <a:r>
              <a:rPr lang="uk-UA" sz="2400" b="1" dirty="0" smtClean="0"/>
              <a:t>уявлення про рівні соціологічного знання весь час змінюються. </a:t>
            </a:r>
            <a:r>
              <a:rPr lang="uk-UA" sz="2400" dirty="0" smtClean="0"/>
              <a:t>На кожному новому етапі розвитку соціології як науки, у зв'язку з новим розумінням її предмета, методів, основних принципів вивчення суспільства і його частин, виникають нові підходи до розгляду її структури </a:t>
            </a:r>
            <a:r>
              <a:rPr lang="uk-UA" sz="2400" i="1" dirty="0" smtClean="0"/>
              <a:t>(*тобто вона не є сталою і змінюється разом з тим як змінюється наука і з'являються нові підходи до її осмислення).</a:t>
            </a:r>
          </a:p>
          <a:p>
            <a:pPr algn="just"/>
            <a:r>
              <a:rPr lang="uk-UA" sz="2400" b="1" dirty="0" smtClean="0"/>
              <a:t>Структура соціології — це певний спосіб упорядкування системи знань про суспільство. </a:t>
            </a:r>
          </a:p>
          <a:p>
            <a:pPr algn="just"/>
            <a:r>
              <a:rPr lang="uk-UA" sz="2400" dirty="0" smtClean="0"/>
              <a:t>У західній соціологічній науці історично виокремлювали два основних рівні вивчення суспільства</a:t>
            </a:r>
            <a:r>
              <a:rPr lang="uk-UA" sz="2400" b="1" dirty="0" smtClean="0"/>
              <a:t>: макро- і мікросоціологічний.</a:t>
            </a:r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Поліпарадигмальність соціології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524000"/>
            <a:ext cx="10972800" cy="5105399"/>
          </a:xfrm>
        </p:spPr>
        <p:txBody>
          <a:bodyPr>
            <a:noAutofit/>
          </a:bodyPr>
          <a:lstStyle/>
          <a:p>
            <a:pPr algn="just"/>
            <a:r>
              <a:rPr lang="uk-UA" sz="2400" dirty="0" smtClean="0"/>
              <a:t>Американський соціолог Дж. Рітцер виділяє в соціології такі парадигмальні напрямки:</a:t>
            </a:r>
          </a:p>
          <a:p>
            <a:pPr lvl="0" algn="just"/>
            <a:r>
              <a:rPr lang="uk-UA" sz="2400" b="1" dirty="0" smtClean="0"/>
              <a:t>парадигму соціальних фактів</a:t>
            </a:r>
            <a:r>
              <a:rPr lang="uk-UA" sz="2400" dirty="0" smtClean="0"/>
              <a:t> Досліджуються соціальні факти (структури) та інститути, їх вплив на індивідуальне мислення – це і постає соціальною реальністю. (структурний функціоналізм, теорії конфлікту, теорії систем) </a:t>
            </a:r>
          </a:p>
          <a:p>
            <a:pPr lvl="0" algn="just"/>
            <a:r>
              <a:rPr lang="uk-UA" sz="2400" b="1" dirty="0" smtClean="0"/>
              <a:t>парадигму соціальних значень</a:t>
            </a:r>
            <a:r>
              <a:rPr lang="uk-UA" sz="2400" dirty="0" smtClean="0"/>
              <a:t> Досліджується як актори (суб'єкти взаємодій) визначають соціальну ситуацію і як це визначення впливає на наступні дії та взаємодії. Соціальною реальністю постають символи та значення. (теорія соціальної дії, етнометодологія, феноменологія, символічний інтеракціонізм) </a:t>
            </a:r>
          </a:p>
          <a:p>
            <a:pPr lvl="0" algn="just"/>
            <a:r>
              <a:rPr lang="uk-UA" sz="2400" b="1" dirty="0" smtClean="0"/>
              <a:t>парадигму соціальної поведінки.  </a:t>
            </a:r>
            <a:r>
              <a:rPr lang="uk-UA" sz="2400" dirty="0" smtClean="0"/>
              <a:t>Досліджується несвідома поведінка індивіда. (теорія обміну, поведінкова соціологія)</a:t>
            </a:r>
            <a:endParaRPr lang="uk-UA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Поліпарадигмальність соціології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524000"/>
            <a:ext cx="10972800" cy="5105399"/>
          </a:xfrm>
        </p:spPr>
        <p:txBody>
          <a:bodyPr>
            <a:noAutofit/>
          </a:bodyPr>
          <a:lstStyle/>
          <a:p>
            <a:pPr algn="just"/>
            <a:r>
              <a:rPr lang="uk-UA" sz="2400" b="1" dirty="0" smtClean="0"/>
              <a:t>У вітчизняній соціології сформувався трохи інакший підхід, за яким усі соціологічні парадигми умовно поділяють на три групи: </a:t>
            </a:r>
          </a:p>
          <a:p>
            <a:pPr algn="just"/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структурно-функціональні (об’єктивізм), інтерпретативні (суб’єктивізм) та інтегральні (об’єднуючі). </a:t>
            </a:r>
          </a:p>
          <a:p>
            <a:pPr algn="just"/>
            <a:r>
              <a:rPr lang="uk-UA" sz="2400" dirty="0" smtClean="0"/>
              <a:t>Кожна парадигма достатньо вибіркова в плані оцінки факторів суспільного розвитку (економіка, культура, природа, індивід); характеризується наданням пріоритету в дослідженні певних сторін соціокультурних реалій (солідарність або конфліктність); формує власну методику дослідження поведінки людей. Сучасні соціологи визнають поліпарадигмальний характер соціології як науки.</a:t>
            </a:r>
            <a:endParaRPr lang="ru-RU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Поліпарадигмальність соціології: об'єктивізм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33400" y="2514600"/>
          <a:ext cx="109728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1524000"/>
            <a:ext cx="1097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Суспільство</a:t>
            </a:r>
            <a:r>
              <a:rPr lang="uk-UA" b="1" dirty="0" smtClean="0"/>
              <a:t> через різні соціальні інститути та процес соціалізації </a:t>
            </a:r>
            <a:r>
              <a:rPr lang="uk-UA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впливає на індивіда </a:t>
            </a:r>
            <a:r>
              <a:rPr lang="uk-UA" b="1" dirty="0" smtClean="0"/>
              <a:t>та контролює його</a:t>
            </a:r>
            <a:endParaRPr lang="uk-UA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Поліпарадигмальність соціології: </a:t>
            </a:r>
            <a:r>
              <a:rPr lang="uk-UA" b="1" dirty="0" smtClean="0"/>
              <a:t>суб</a:t>
            </a:r>
            <a:r>
              <a:rPr lang="uk-UA" b="1" dirty="0" smtClean="0"/>
              <a:t>'єктивізм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524000"/>
            <a:ext cx="1097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Індивіди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 smtClean="0"/>
              <a:t>в процесі взаємодій та щоденних практик </a:t>
            </a:r>
            <a:r>
              <a:rPr lang="uk-UA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формують суспільство</a:t>
            </a:r>
            <a:endParaRPr lang="uk-UA" b="1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609600" y="2286000"/>
          <a:ext cx="10972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Поліпарадигмальність соціології: </a:t>
            </a:r>
            <a:r>
              <a:rPr lang="uk-UA" b="1" dirty="0" smtClean="0"/>
              <a:t>інтегративні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219200"/>
            <a:ext cx="1097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Суспільство</a:t>
            </a:r>
            <a:r>
              <a:rPr lang="uk-UA" b="1" dirty="0" smtClean="0"/>
              <a:t> через різні соціальні інститути та процес соціалізації </a:t>
            </a:r>
            <a:r>
              <a:rPr lang="uk-UA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впливає на індивіда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формуючи його бачення себе та свого місця в ньому, </a:t>
            </a:r>
            <a:r>
              <a:rPr lang="uk-UA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однак в процесі взаємодій з іншими індивідами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уявлення, цінності, норми та практика індивідів змінюється, що </a:t>
            </a:r>
            <a:r>
              <a:rPr lang="uk-UA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впливає на зміни в соціальних інститутах та суспільстві в цілому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b="1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597385"/>
              </p:ext>
            </p:extLst>
          </p:nvPr>
        </p:nvGraphicFramePr>
        <p:xfrm>
          <a:off x="609600" y="2438400"/>
          <a:ext cx="10972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Поліпарадигмальність соціології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295400"/>
            <a:ext cx="10972800" cy="5333999"/>
          </a:xfrm>
        </p:spPr>
        <p:txBody>
          <a:bodyPr>
            <a:noAutofit/>
          </a:bodyPr>
          <a:lstStyle/>
          <a:p>
            <a:pPr algn="just"/>
            <a:r>
              <a:rPr lang="uk-UA" sz="2150" dirty="0" smtClean="0"/>
              <a:t>В ситуації мультипарадигмальності істотною стає проблема теоретичного єдності соціології: різні представники якої по різному трактують предмет соціології, цілі та методи дослідницької роботи. </a:t>
            </a:r>
          </a:p>
          <a:p>
            <a:pPr algn="just"/>
            <a:r>
              <a:rPr lang="uk-UA" sz="2150" dirty="0" smtClean="0"/>
              <a:t>Розбіжності в трактуванні предмета соціології можуть і не створювати проблеми, якщо соціологи досліджують різні явища і процеси. У такому разі їх дослідження в сукупності дають картину різноманіття форм соціальної обумовленості явищ, і результати досліджень, що проводяться в рамках різних наукових підходів, є взаємодоповнюючими. </a:t>
            </a:r>
          </a:p>
          <a:p>
            <a:pPr algn="just"/>
            <a:r>
              <a:rPr lang="uk-UA" sz="2150" dirty="0" smtClean="0"/>
              <a:t>Але в сучасній соціології прихильники різних парадигм часто досліджують одні й ті ж самі явища і процеси і при цьому отримують протилежні висновки, а результати їх досліджень іноді виявляються взаємовиключними. При цьому важко оцінити, які з цих результатів є істинними з наукової точки зору. Оскільки всі результати, отримані у відповідності з науковими процедурами, повинні бути визнані істинними, а питання про адекватність самих процедур прихильниками різних парадигм вирішується по-різному, теорії та емпіричні дані, отримані на основі різних парадигм, виявляються непорівнянними. </a:t>
            </a:r>
            <a:endParaRPr lang="uk-UA" sz="215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Мікросоціологія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95399"/>
            <a:ext cx="10972800" cy="4953001"/>
          </a:xfrm>
        </p:spPr>
        <p:txBody>
          <a:bodyPr>
            <a:noAutofit/>
          </a:bodyPr>
          <a:lstStyle/>
          <a:p>
            <a:pPr algn="just"/>
            <a:r>
              <a:rPr lang="uk-UA" sz="2400" b="1" dirty="0" smtClean="0"/>
              <a:t>Мікросоціологія займається вивченням спілкування людей в їх повсякденному житті (тобто в центрі уваги їх </a:t>
            </a:r>
            <a:r>
              <a:rPr lang="uk-UA" sz="2400" b="1" dirty="0" err="1" smtClean="0"/>
              <a:t>інтеракції</a:t>
            </a:r>
            <a:r>
              <a:rPr lang="uk-UA" sz="2400" b="1" dirty="0" smtClean="0"/>
              <a:t>, їх взаємодії). </a:t>
            </a:r>
          </a:p>
          <a:p>
            <a:pPr algn="just"/>
            <a:r>
              <a:rPr lang="uk-UA" sz="2400" dirty="0" smtClean="0"/>
              <a:t>Представники цього напряму вважають, що </a:t>
            </a:r>
            <a:r>
              <a:rPr lang="uk-UA" sz="2400" b="1" dirty="0" smtClean="0"/>
              <a:t>соціальні явища можна зрозуміти тільки після проведення аналізу тих смислів, які люди надають даним явищам при взаємодії один з одним.</a:t>
            </a:r>
            <a:r>
              <a:rPr lang="uk-UA" sz="2400" dirty="0" smtClean="0"/>
              <a:t> </a:t>
            </a:r>
          </a:p>
          <a:p>
            <a:pPr algn="just"/>
            <a:r>
              <a:rPr lang="uk-UA" sz="2400" b="1" dirty="0" smtClean="0"/>
              <a:t>Основна їх увага спрямована на дослідження поведінки індивідів, їх вчинків, мотивів</a:t>
            </a:r>
            <a:r>
              <a:rPr lang="uk-UA" sz="2400" dirty="0" smtClean="0"/>
              <a:t>, які справляють визначальний вплив на взаємодію між людьми, що в свою чергу впливає на стабільність суспільства і зміни, що в ньому відбуваються. </a:t>
            </a:r>
          </a:p>
          <a:p>
            <a:pPr algn="just"/>
            <a:r>
              <a:rPr lang="uk-UA" sz="2400" dirty="0" smtClean="0"/>
              <a:t>Прихильниками мікросоціологічного рівня є, наприклад, представники теорії обміну (Джордж Хоманс), теорії етнометодології (Гарольд Гарфінкель) і символічного інтеракціонізму.</a:t>
            </a:r>
            <a:endParaRPr lang="uk-UA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Макросоціологія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95399"/>
            <a:ext cx="10972800" cy="5334001"/>
          </a:xfrm>
        </p:spPr>
        <p:txBody>
          <a:bodyPr>
            <a:normAutofit fontScale="92500" lnSpcReduction="20000"/>
          </a:bodyPr>
          <a:lstStyle/>
          <a:p>
            <a:endParaRPr lang="uk-UA" sz="2400" dirty="0" smtClean="0"/>
          </a:p>
          <a:p>
            <a:pPr algn="just"/>
            <a:r>
              <a:rPr lang="uk-UA" sz="2400" b="1" dirty="0" smtClean="0"/>
              <a:t>Макросоціологія приділяє основну увагу моделям поведінки, що допомагають зрозуміти суспільство як єдине ціле. </a:t>
            </a:r>
            <a:r>
              <a:rPr lang="uk-UA" sz="2400" dirty="0" smtClean="0"/>
              <a:t>Під цими моделями (структурами) розуміються різні суспільні інститути, наприклад, сім'я, освіта, релігія і т.д. З самого свого народження люди включені в дану систему соціальних структур і відчувають на собі їх вплив. </a:t>
            </a:r>
            <a:r>
              <a:rPr lang="uk-UA" sz="2400" b="1" dirty="0" smtClean="0"/>
              <a:t>Сферу головного інтересу макросоціології складає вивчення взаємин між різними частинами суспільства і те, як відбувається зміна цих взаємин. </a:t>
            </a:r>
          </a:p>
          <a:p>
            <a:pPr algn="just"/>
            <a:r>
              <a:rPr lang="uk-UA" sz="2400" dirty="0" smtClean="0"/>
              <a:t>Дослідники макросоціологічного рівня дотримуються принципів однієї з двох основних теорій: </a:t>
            </a:r>
            <a:r>
              <a:rPr lang="uk-UA" sz="2400" b="1" dirty="0" smtClean="0"/>
              <a:t>функціоналізму чи структурного-функціоналізму </a:t>
            </a:r>
            <a:r>
              <a:rPr lang="uk-UA" sz="2400" dirty="0" smtClean="0"/>
              <a:t>(Герберт Спенсер, Еміль Дюркгейм, Толкотт Парсонс, Роберт Мертон та ін.) або </a:t>
            </a:r>
            <a:r>
              <a:rPr lang="uk-UA" sz="2400" b="1" dirty="0" smtClean="0"/>
              <a:t>теорії конфлікту </a:t>
            </a:r>
            <a:r>
              <a:rPr lang="uk-UA" sz="2400" dirty="0" smtClean="0"/>
              <a:t>(Карл Маркс, Ральф Дарендорф та ін.). </a:t>
            </a:r>
          </a:p>
          <a:p>
            <a:pPr algn="just"/>
            <a:r>
              <a:rPr lang="uk-UA" sz="2400" dirty="0" smtClean="0"/>
              <a:t>Однозначного визначення мікро- і макросоціології не існувало. Наприклад, П.Лазарсфельд під мікросоціологічним дослідженням розумів таке, яке «має справу з людською поведінкою в сучасних ситуаціях, використовує кількісні методи скрізь, де це можливо, і намагається систематизувати якісні процедури, де вони необхідні», а макросоціологія трактувалася ним «як зусилля відкрити загальні закони, яким підкоряються минулі чи майбутні тенденції суспільного розвитку».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Теоретична та емпірична соціологія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95401"/>
            <a:ext cx="10972800" cy="4800600"/>
          </a:xfrm>
        </p:spPr>
        <p:txBody>
          <a:bodyPr>
            <a:normAutofit lnSpcReduction="10000"/>
          </a:bodyPr>
          <a:lstStyle/>
          <a:p>
            <a:pPr algn="just"/>
            <a:endParaRPr lang="uk-UA" sz="2400" dirty="0" smtClean="0"/>
          </a:p>
          <a:p>
            <a:pPr algn="just"/>
            <a:r>
              <a:rPr lang="uk-UA" sz="2800" dirty="0" smtClean="0"/>
              <a:t>Складність суспільства, різноманітність процесів, явищ, що зумовлюють його життєдіяльність, </a:t>
            </a:r>
            <a:r>
              <a:rPr lang="uk-UA" sz="2800" b="1" dirty="0" smtClean="0"/>
              <a:t>потребують багаторівневої системи соціологічного пізнання соціальної реальності. </a:t>
            </a:r>
            <a:r>
              <a:rPr lang="uk-UA" sz="2800" dirty="0" smtClean="0"/>
              <a:t>Відповідно до цього формується багаторівнева структура соціологічної науки. </a:t>
            </a:r>
          </a:p>
          <a:p>
            <a:pPr algn="just"/>
            <a:r>
              <a:rPr lang="uk-UA" sz="2800" dirty="0" smtClean="0"/>
              <a:t>Є велика кількість способів класифікувати за різними критеріями соціологічні знання, але </a:t>
            </a:r>
            <a:r>
              <a:rPr lang="uk-UA" sz="2800" b="1" dirty="0" smtClean="0"/>
              <a:t>найпростішим є поділ соціології на </a:t>
            </a:r>
            <a:r>
              <a:rPr lang="uk-UA" sz="2800" dirty="0" smtClean="0"/>
              <a:t>відносно самостійні галузі знання: </a:t>
            </a:r>
            <a:r>
              <a:rPr lang="uk-UA" sz="2800" b="1" dirty="0" smtClean="0"/>
              <a:t>теоретичну соціологію і практичну або прикладну соціологію</a:t>
            </a:r>
            <a:r>
              <a:rPr lang="uk-UA" sz="2800" dirty="0" smtClean="0"/>
              <a:t>, які </a:t>
            </a:r>
            <a:r>
              <a:rPr lang="uk-UA" sz="2800" b="1" u="sng" dirty="0" smtClean="0"/>
              <a:t>відрізняються між собою </a:t>
            </a:r>
            <a:r>
              <a:rPr lang="uk-UA" sz="2800" dirty="0" smtClean="0"/>
              <a:t>не об’єктом чи методом досліджень, а </a:t>
            </a:r>
            <a:r>
              <a:rPr lang="uk-UA" sz="2800" b="1" u="sng" dirty="0" smtClean="0"/>
              <a:t>цілями</a:t>
            </a:r>
            <a:r>
              <a:rPr lang="uk-UA" sz="2800" dirty="0" smtClean="0"/>
              <a:t>, які ставить перед собою соціологія, і </a:t>
            </a:r>
            <a:r>
              <a:rPr lang="uk-UA" sz="2800" b="1" u="sng" dirty="0" smtClean="0"/>
              <a:t>які вирішує завдання: теоретичні чи практичні</a:t>
            </a:r>
            <a:r>
              <a:rPr lang="uk-UA" sz="2800" dirty="0" smtClean="0"/>
              <a:t>.</a:t>
            </a:r>
            <a:endParaRPr lang="uk-UA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Теоретична та емпірична соціологія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95401"/>
            <a:ext cx="10972800" cy="4800600"/>
          </a:xfrm>
        </p:spPr>
        <p:txBody>
          <a:bodyPr>
            <a:normAutofit fontScale="92500" lnSpcReduction="10000"/>
          </a:bodyPr>
          <a:lstStyle/>
          <a:p>
            <a:pPr algn="just"/>
            <a:endParaRPr lang="uk-UA" sz="2400" dirty="0" smtClean="0"/>
          </a:p>
          <a:p>
            <a:pPr algn="just"/>
            <a:r>
              <a:rPr lang="uk-UA" sz="2800" dirty="0" smtClean="0"/>
              <a:t>Отже, </a:t>
            </a:r>
            <a:r>
              <a:rPr lang="uk-UA" sz="2800" b="1" dirty="0" smtClean="0"/>
              <a:t>теоретична соціологія зосереджує увагу на вивченні фундаментальних наукових проблем</a:t>
            </a:r>
            <a:r>
              <a:rPr lang="uk-UA" sz="2800" dirty="0" smtClean="0"/>
              <a:t>, пов’язаних з формуванням знання про соціальну дійсність, описуванням, поясненням і розумінням процесів соціального розвитку, </a:t>
            </a:r>
            <a:r>
              <a:rPr lang="uk-UA" sz="2800" b="1" dirty="0" smtClean="0"/>
              <a:t>розробкою концептуальних основ соціології</a:t>
            </a:r>
            <a:r>
              <a:rPr lang="uk-UA" sz="2800" dirty="0" smtClean="0"/>
              <a:t>. </a:t>
            </a:r>
          </a:p>
          <a:p>
            <a:pPr algn="just"/>
            <a:r>
              <a:rPr lang="uk-UA" sz="2800" dirty="0" smtClean="0"/>
              <a:t>На відміну від теоретичної соціології, </a:t>
            </a:r>
            <a:r>
              <a:rPr lang="uk-UA" sz="2800" b="1" dirty="0" smtClean="0"/>
              <a:t>в емпіричних дослідженнях предметом аналізу є конкретні дії, властивості поведінки, особливості потреб, інтересів, цінностей людей, соціальних груп і спільнот, відображення соціальної реальності у масовій та індивідуальній свідомості</a:t>
            </a:r>
            <a:r>
              <a:rPr lang="uk-UA" sz="2800" dirty="0" smtClean="0"/>
              <a:t>. </a:t>
            </a:r>
            <a:r>
              <a:rPr lang="uk-UA" sz="2800" b="1" dirty="0" smtClean="0"/>
              <a:t>Емпірична соціологія має на меті збір і накопичення фактичного матеріалу</a:t>
            </a:r>
            <a:r>
              <a:rPr lang="uk-UA" sz="2800" dirty="0" smtClean="0"/>
              <a:t>, аналіз документів, статистики, спостереження, результатів опитувань тощо.</a:t>
            </a:r>
            <a:endParaRPr lang="uk-UA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Теоретична та емпірична соціологія: </a:t>
            </a:r>
            <a:b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 поєднання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95401"/>
            <a:ext cx="10972800" cy="4800600"/>
          </a:xfrm>
        </p:spPr>
        <p:txBody>
          <a:bodyPr>
            <a:normAutofit fontScale="92500" lnSpcReduction="20000"/>
          </a:bodyPr>
          <a:lstStyle/>
          <a:p>
            <a:pPr algn="just"/>
            <a:endParaRPr lang="uk-UA" sz="2400" dirty="0" smtClean="0"/>
          </a:p>
          <a:p>
            <a:pPr algn="just"/>
            <a:r>
              <a:rPr lang="uk-UA" sz="2800" dirty="0" smtClean="0"/>
              <a:t>Потреба в міцних і плідних зв'язках різних рівнів системи соціологічного знання зростала в процесі розвитку суспільства і наук про нього. Але </a:t>
            </a:r>
            <a:r>
              <a:rPr lang="uk-UA" sz="2800" b="1" dirty="0" smtClean="0"/>
              <a:t>розрив між загальнотеоретичною соціологією та емпіричними дослідженнями</a:t>
            </a:r>
            <a:r>
              <a:rPr lang="uk-UA" sz="2800" dirty="0" smtClean="0"/>
              <a:t> також збільшувався і </a:t>
            </a:r>
            <a:r>
              <a:rPr lang="uk-UA" sz="2800" b="1" dirty="0" smtClean="0"/>
              <a:t>став серйозно гальмувати подальший розвиток соціології</a:t>
            </a:r>
            <a:r>
              <a:rPr lang="uk-UA" sz="2800" dirty="0" smtClean="0"/>
              <a:t>, заважати об'єднанню зусиль обох рівнів системи соціологічного знання. </a:t>
            </a:r>
          </a:p>
          <a:p>
            <a:pPr algn="just"/>
            <a:r>
              <a:rPr lang="uk-UA" sz="2800" dirty="0" smtClean="0"/>
              <a:t>Шлях до вирішення цієї проблеми був запропонований американським соціологом </a:t>
            </a:r>
            <a:r>
              <a:rPr lang="uk-UA" sz="2800" b="1" dirty="0" smtClean="0"/>
              <a:t>Р. Мертоном </a:t>
            </a:r>
            <a:r>
              <a:rPr lang="uk-UA" sz="2800" dirty="0" smtClean="0"/>
              <a:t>ще в 50-х роках </a:t>
            </a:r>
            <a:r>
              <a:rPr lang="en-US" sz="2800" dirty="0" smtClean="0"/>
              <a:t>XX </a:t>
            </a:r>
            <a:r>
              <a:rPr lang="uk-UA" sz="2800" dirty="0" smtClean="0"/>
              <a:t>ст., полягав у формуванні ще одного рівня соціологічного знання — </a:t>
            </a:r>
            <a:r>
              <a:rPr lang="uk-UA" sz="2800" b="1" dirty="0" smtClean="0"/>
              <a:t>теорій середнього рівня, який би посідав проміжне положення між фундаментальними загальносоціологічними теоріями та емпіричним узагальненням соціологічної інформації.</a:t>
            </a:r>
            <a:endParaRPr lang="uk-UA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Теорії середнього рівня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95401"/>
            <a:ext cx="10972800" cy="4800600"/>
          </a:xfrm>
        </p:spPr>
        <p:txBody>
          <a:bodyPr>
            <a:normAutofit/>
          </a:bodyPr>
          <a:lstStyle/>
          <a:p>
            <a:pPr algn="just"/>
            <a:endParaRPr lang="uk-UA" sz="2400" dirty="0" smtClean="0"/>
          </a:p>
          <a:p>
            <a:pPr algn="just"/>
            <a:r>
              <a:rPr lang="uk-UA" sz="2800" b="1" dirty="0" smtClean="0"/>
              <a:t>На такі теорії середнього рівня покладається узагальнення і структурування емпіричних даних у межах окремих сфер соціологічного знання, при цьому загальносоціологічна теорія, концентруючи в собі систему перевірених вихідних наукових тверджень, є базою для теоретичного пояснення емпіричних даних. </a:t>
            </a:r>
          </a:p>
          <a:p>
            <a:pPr algn="just"/>
            <a:r>
              <a:rPr lang="uk-UA" sz="2800" dirty="0" smtClean="0"/>
              <a:t>Кожна соціологічна теорія середнього рівня розглядає ту чи іншу сферу суспільного життя, окрему соціальну спільноту або соціальний процес, тому їх досить багато.</a:t>
            </a:r>
            <a:endParaRPr lang="uk-UA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Теорії середнього рівня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95401"/>
            <a:ext cx="10972800" cy="4800600"/>
          </a:xfrm>
        </p:spPr>
        <p:txBody>
          <a:bodyPr>
            <a:normAutofit fontScale="92500" lnSpcReduction="20000"/>
          </a:bodyPr>
          <a:lstStyle/>
          <a:p>
            <a:pPr algn="just"/>
            <a:endParaRPr lang="uk-UA" sz="2400" dirty="0" smtClean="0"/>
          </a:p>
          <a:p>
            <a:pPr algn="just"/>
            <a:r>
              <a:rPr lang="uk-UA" sz="2800" b="1" dirty="0" smtClean="0"/>
              <a:t>Соціологічні теорії середнього рівня</a:t>
            </a:r>
            <a:r>
              <a:rPr lang="uk-UA" sz="2800" dirty="0" smtClean="0"/>
              <a:t> — це галузі соціологічного знання, які мають своїм предметом дослідження відносно самостійні, специфічні підсистеми суспільного цілого і соціальних процесів. </a:t>
            </a:r>
            <a:endParaRPr lang="ru-RU" sz="2800" dirty="0" smtClean="0"/>
          </a:p>
          <a:p>
            <a:pPr algn="just"/>
            <a:r>
              <a:rPr lang="uk-UA" sz="2800" b="1" dirty="0" smtClean="0"/>
              <a:t>Кожна соціологічна теорія середнього рівня розглядає ту чи іншу </a:t>
            </a:r>
            <a:r>
              <a:rPr lang="uk-UA" sz="2800" b="1" u="sng" dirty="0" smtClean="0"/>
              <a:t>сферу </a:t>
            </a:r>
            <a:r>
              <a:rPr lang="uk-UA" sz="2800" dirty="0" smtClean="0"/>
              <a:t>(політика, праця, культура, мораль), </a:t>
            </a:r>
            <a:r>
              <a:rPr lang="uk-UA" sz="2800" b="1" u="sng" dirty="0" smtClean="0"/>
              <a:t>окрему соціальну спільноту </a:t>
            </a:r>
            <a:r>
              <a:rPr lang="uk-UA" sz="2800" dirty="0" smtClean="0"/>
              <a:t>(сім'ю, колектив, соціальний регіон) </a:t>
            </a:r>
            <a:r>
              <a:rPr lang="uk-UA" sz="2800" b="1" u="sng" dirty="0" smtClean="0"/>
              <a:t>або соціальний процес </a:t>
            </a:r>
            <a:r>
              <a:rPr lang="uk-UA" sz="2800" dirty="0" smtClean="0"/>
              <a:t>(освіта, виховання) як відносно самостійну систему з її специфічними умовами походження, функціонування й розвитку. </a:t>
            </a:r>
            <a:endParaRPr lang="ru-RU" sz="2800" dirty="0" smtClean="0"/>
          </a:p>
          <a:p>
            <a:pPr algn="just"/>
            <a:r>
              <a:rPr lang="uk-UA" sz="2800" dirty="0" smtClean="0"/>
              <a:t>Кожна соціологічна теорія середнього рівня має не лише свій предмет дослідження, а й покликана виробляти особливий підхід до вивчення соціальних процесів і специфічних явищ суспільного життя, свою систему понять і категорій.</a:t>
            </a:r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</TotalTime>
  <Words>2456</Words>
  <Application>Microsoft Office PowerPoint</Application>
  <PresentationFormat>Широкий екран</PresentationFormat>
  <Paragraphs>130</Paragraphs>
  <Slides>25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25</vt:i4>
      </vt:variant>
    </vt:vector>
  </HeadingPairs>
  <TitlesOfParts>
    <vt:vector size="30" baseType="lpstr">
      <vt:lpstr>Arial</vt:lpstr>
      <vt:lpstr>Arial Black</vt:lpstr>
      <vt:lpstr>Calibri</vt:lpstr>
      <vt:lpstr>Times New Roman</vt:lpstr>
      <vt:lpstr>Тема Office</vt:lpstr>
      <vt:lpstr>Тема: Структура соціологічного знання  </vt:lpstr>
      <vt:lpstr>Структура соціологічного знання</vt:lpstr>
      <vt:lpstr>Мікросоціологія</vt:lpstr>
      <vt:lpstr>Макросоціологія</vt:lpstr>
      <vt:lpstr>Теоретична та емпірична соціологія</vt:lpstr>
      <vt:lpstr>Теоретична та емпірична соціологія</vt:lpstr>
      <vt:lpstr>Теоретична та емпірична соціологія:  проблема поєднання</vt:lpstr>
      <vt:lpstr>Теорії середнього рівня</vt:lpstr>
      <vt:lpstr>Теорії середнього рівня</vt:lpstr>
      <vt:lpstr>Теорії середнього рівня</vt:lpstr>
      <vt:lpstr>П’ятирівнева структура соціологічного знання</vt:lpstr>
      <vt:lpstr>П’ятирівнева структура соціологічного знання</vt:lpstr>
      <vt:lpstr>П’ятирівнева структура соціологічного знання</vt:lpstr>
      <vt:lpstr>П’ятирівнева структура соціологічного знання</vt:lpstr>
      <vt:lpstr>П’ятирівнева структура соціологічного знання</vt:lpstr>
      <vt:lpstr>П’ятирівнева структура соціологічного знання</vt:lpstr>
      <vt:lpstr>Поліпарадигмальність соціології</vt:lpstr>
      <vt:lpstr>Поліпарадигмальність соціології</vt:lpstr>
      <vt:lpstr>Поліпарадигмальність соціології</vt:lpstr>
      <vt:lpstr>Поліпарадигмальність соціології</vt:lpstr>
      <vt:lpstr>Поліпарадигмальність соціології</vt:lpstr>
      <vt:lpstr>Поліпарадигмальність соціології: об'єктивізм </vt:lpstr>
      <vt:lpstr>Поліпарадигмальність соціології: суб'єктивізм </vt:lpstr>
      <vt:lpstr>Поліпарадигмальність соціології: інтегративні</vt:lpstr>
      <vt:lpstr>Поліпарадигмальність соціології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«Особливості методів в кількісній і якісній стратегїї дослідження»</dc:title>
  <dc:creator>Гойда Анна</dc:creator>
  <cp:lastModifiedBy>Taisiia</cp:lastModifiedBy>
  <cp:revision>15</cp:revision>
  <dcterms:created xsi:type="dcterms:W3CDTF">2020-10-05T19:12:53Z</dcterms:created>
  <dcterms:modified xsi:type="dcterms:W3CDTF">2024-02-23T08:56:47Z</dcterms:modified>
</cp:coreProperties>
</file>