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71" r:id="rId2"/>
    <p:sldId id="273" r:id="rId3"/>
    <p:sldId id="288" r:id="rId4"/>
    <p:sldId id="257" r:id="rId5"/>
    <p:sldId id="263" r:id="rId6"/>
    <p:sldId id="260" r:id="rId7"/>
    <p:sldId id="265" r:id="rId8"/>
    <p:sldId id="301" r:id="rId9"/>
    <p:sldId id="302" r:id="rId10"/>
    <p:sldId id="303" r:id="rId11"/>
    <p:sldId id="290" r:id="rId12"/>
    <p:sldId id="279" r:id="rId13"/>
    <p:sldId id="287" r:id="rId14"/>
    <p:sldId id="269" r:id="rId15"/>
    <p:sldId id="280" r:id="rId16"/>
    <p:sldId id="281" r:id="rId17"/>
    <p:sldId id="294" r:id="rId18"/>
    <p:sldId id="304" r:id="rId19"/>
    <p:sldId id="283" r:id="rId20"/>
    <p:sldId id="295" r:id="rId21"/>
    <p:sldId id="296" r:id="rId22"/>
    <p:sldId id="297" r:id="rId23"/>
    <p:sldId id="299" r:id="rId24"/>
    <p:sldId id="298" r:id="rId25"/>
    <p:sldId id="275" r:id="rId26"/>
  </p:sldIdLst>
  <p:sldSz cx="12192000" cy="6858000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0DC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6985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02" y="-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2335213" y="798513"/>
            <a:ext cx="0" cy="2544762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>
            <a:normAutofit/>
          </a:bodyPr>
          <a:lstStyle>
            <a:lvl1pPr algn="l">
              <a:defRPr sz="6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73FCAE-1B76-40BD-B58D-A087C528362B}" type="datetimeFigureOut">
              <a:rPr lang="uk-UA"/>
              <a:pPr>
                <a:defRPr/>
              </a:pPr>
              <a:t>12.02.2021</a:t>
            </a:fld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2375" y="328613"/>
            <a:ext cx="4897438" cy="309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8275" y="798513"/>
            <a:ext cx="809625" cy="504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0A8D02-D502-4A1F-8EB2-245E612261DC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1371600" y="798513"/>
            <a:ext cx="0" cy="106838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A7851-79F5-4F35-9133-D7F3916225A8}" type="datetimeFigureOut">
              <a:rPr lang="uk-UA"/>
              <a:pPr>
                <a:defRPr/>
              </a:pPr>
              <a:t>12.02.2021</a:t>
            </a:fld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28C81-85E6-4DE8-95EB-C6921D81D4C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 flipH="1">
            <a:off x="9439275" y="719138"/>
            <a:ext cx="1616075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746EF-E100-4EE9-A714-6B3DC4BAA61F}" type="datetimeFigureOut">
              <a:rPr lang="uk-UA"/>
              <a:pPr>
                <a:defRPr/>
              </a:pPr>
              <a:t>12.02.2021</a:t>
            </a:fld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BF9AA-1C8F-4221-9C20-77778607D4C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1371600" y="798513"/>
            <a:ext cx="0" cy="106838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6CDE9E-03E7-4104-9BD3-D8F250C0B2F4}" type="datetimeFigureOut">
              <a:rPr lang="uk-UA"/>
              <a:pPr>
                <a:defRPr/>
              </a:pPr>
              <a:t>12.02.2021</a:t>
            </a:fld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7C1A75-074B-4805-9B01-B5E1133F7E1B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7"/>
          <p:cNvCxnSpPr/>
          <p:nvPr/>
        </p:nvCxnSpPr>
        <p:spPr>
          <a:xfrm>
            <a:off x="1371600" y="798513"/>
            <a:ext cx="0" cy="284480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>
            <a:normAutofit/>
          </a:bodyPr>
          <a:lstStyle>
            <a:lvl1pPr algn="l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9A7DE-3776-415C-928D-2117158E392A}" type="datetimeFigureOut">
              <a:rPr lang="uk-UA"/>
              <a:pPr>
                <a:defRPr/>
              </a:pPr>
              <a:t>12.02.2021</a:t>
            </a:fld>
            <a:endParaRPr lang="uk-U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C5D63-8A91-4A1C-9EF7-F24903D297C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>
            <a:off x="1371600" y="798513"/>
            <a:ext cx="0" cy="106838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EC19F2-F5E7-4852-ABC1-A5A73638CB62}" type="datetimeFigureOut">
              <a:rPr lang="uk-UA"/>
              <a:pPr>
                <a:defRPr/>
              </a:pPr>
              <a:t>12.02.2021</a:t>
            </a:fld>
            <a:endParaRPr lang="uk-UA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8DDC4-0564-4F9C-BEE9-9CA5C178E70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>
            <a:off x="1371600" y="798513"/>
            <a:ext cx="0" cy="106838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6F6A10-8141-4805-B121-7E4B5FFF9DEF}" type="datetimeFigureOut">
              <a:rPr lang="uk-UA"/>
              <a:pPr>
                <a:defRPr/>
              </a:pPr>
              <a:t>12.02.2021</a:t>
            </a:fld>
            <a:endParaRPr lang="uk-UA"/>
          </a:p>
        </p:txBody>
      </p:sp>
      <p:sp>
        <p:nvSpPr>
          <p:cNvPr id="9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0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957E6-375B-4206-B4C5-83DF0CD53EA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6"/>
          <p:cNvCxnSpPr/>
          <p:nvPr/>
        </p:nvCxnSpPr>
        <p:spPr>
          <a:xfrm>
            <a:off x="1371600" y="798513"/>
            <a:ext cx="0" cy="106838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99567-254F-49E0-AECE-0FF2D648552A}" type="datetimeFigureOut">
              <a:rPr lang="uk-UA"/>
              <a:pPr>
                <a:defRPr/>
              </a:pPr>
              <a:t>12.02.2021</a:t>
            </a:fld>
            <a:endParaRPr lang="uk-UA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5F443-DC38-47EB-9A90-1EAE1B362500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F480C4-758C-4065-801E-CED82EC0557E}" type="datetimeFigureOut">
              <a:rPr lang="uk-UA"/>
              <a:pPr>
                <a:defRPr/>
              </a:pPr>
              <a:t>12.02.2021</a:t>
            </a:fld>
            <a:endParaRPr lang="uk-U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1CFF0-215A-423B-8643-0BDAE94EDCBF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8"/>
          <p:cNvCxnSpPr/>
          <p:nvPr/>
        </p:nvCxnSpPr>
        <p:spPr>
          <a:xfrm>
            <a:off x="1371600" y="798513"/>
            <a:ext cx="0" cy="224790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D3CC-7D04-4A76-8852-2EE8230EC147}" type="datetimeFigureOut">
              <a:rPr lang="uk-UA"/>
              <a:pPr>
                <a:defRPr/>
              </a:pPr>
              <a:t>12.02.2021</a:t>
            </a:fld>
            <a:endParaRPr lang="uk-UA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62AB37-0114-446B-957F-B12D90A8D73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7"/>
          <p:cNvGrpSpPr>
            <a:grpSpLocks/>
          </p:cNvGrpSpPr>
          <p:nvPr/>
        </p:nvGrpSpPr>
        <p:grpSpPr bwMode="auto">
          <a:xfrm>
            <a:off x="7477125" y="482600"/>
            <a:ext cx="4075113" cy="5148263"/>
            <a:chOff x="7477387" y="482170"/>
            <a:chExt cx="4074533" cy="5149101"/>
          </a:xfrm>
        </p:grpSpPr>
        <p:sp>
          <p:nvSpPr>
            <p:cNvPr id="6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cxnSp>
        <p:nvCxnSpPr>
          <p:cNvPr id="8" name="Straight Connector 13"/>
          <p:cNvCxnSpPr/>
          <p:nvPr/>
        </p:nvCxnSpPr>
        <p:spPr>
          <a:xfrm>
            <a:off x="1371600" y="798513"/>
            <a:ext cx="0" cy="2162175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>
          <a:xfrm>
            <a:off x="1535113" y="5470525"/>
            <a:ext cx="5440362" cy="319088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F2B86A5-0AD1-40D4-849E-2FEFB87DF994}" type="datetimeFigureOut">
              <a:rPr lang="uk-UA"/>
              <a:pPr>
                <a:defRPr/>
              </a:pPr>
              <a:t>12.02.2021</a:t>
            </a:fld>
            <a:endParaRPr lang="uk-UA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5113" y="319088"/>
            <a:ext cx="5453062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7FAA9-E621-4BFD-AF64-69B837B9952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6125"/>
            <a:ext cx="12192000" cy="4117975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27" name="Picture 6"/>
          <p:cNvPicPr>
            <a:picLocks noChangeAspect="1"/>
          </p:cNvPicPr>
          <p:nvPr/>
        </p:nvPicPr>
        <p:blipFill>
          <a:blip r:embed="rId13"/>
          <a:srcRect t="2769" b="-2769"/>
          <a:stretch>
            <a:fillRect/>
          </a:stretch>
        </p:blipFill>
        <p:spPr bwMode="auto">
          <a:xfrm>
            <a:off x="0" y="6135688"/>
            <a:ext cx="12192000" cy="742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1535113" y="804863"/>
            <a:ext cx="9520237" cy="1049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35113" y="2016125"/>
            <a:ext cx="9520237" cy="344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913" y="330200"/>
            <a:ext cx="3500437" cy="309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FF36B5-6365-48B1-B6F6-0C5B544A9275}" type="datetimeFigureOut">
              <a:rPr lang="uk-UA"/>
              <a:pPr>
                <a:defRPr/>
              </a:pPr>
              <a:t>12.02.2021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5113" y="328613"/>
            <a:ext cx="5854700" cy="309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79425" y="798513"/>
            <a:ext cx="811213" cy="5048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fontAlgn="auto">
              <a:spcBef>
                <a:spcPts val="0"/>
              </a:spcBef>
              <a:spcAft>
                <a:spcPts val="0"/>
              </a:spcAft>
              <a:defRPr sz="28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96010FE9-A8E1-4F1B-AD96-235D4235B26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2038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695" r:id="rId7"/>
    <p:sldLayoutId id="2147483702" r:id="rId8"/>
    <p:sldLayoutId id="2147483703" r:id="rId9"/>
    <p:sldLayoutId id="2147483704" r:id="rId10"/>
    <p:sldLayoutId id="2147483705" r:id="rId11"/>
  </p:sldLayoutIdLst>
  <p:transition spd="slow">
    <p:fade thruBlk="1"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Palatino Linotype" pitchFamily="18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Palatino Linotype" pitchFamily="18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Palatino Linotype" pitchFamily="18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Palatino Linotype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Palatino Linotype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Palatino Linotype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Palatino Linotype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Palatino Linotype" pitchFamily="18" charset="0"/>
        </a:defRPr>
      </a:lvl9pPr>
    </p:titleStyle>
    <p:bodyStyle>
      <a:lvl1pPr marL="228600" indent="-228600" algn="l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Заголовок 1"/>
          <p:cNvSpPr>
            <a:spLocks noGrp="1"/>
          </p:cNvSpPr>
          <p:nvPr>
            <p:ph type="ctrTitle"/>
          </p:nvPr>
        </p:nvSpPr>
        <p:spPr>
          <a:xfrm>
            <a:off x="2292350" y="801688"/>
            <a:ext cx="8562975" cy="2541587"/>
          </a:xfrm>
        </p:spPr>
        <p:txBody>
          <a:bodyPr/>
          <a:lstStyle/>
          <a:p>
            <a:pPr eaLnBrk="1" hangingPunct="1"/>
            <a:r>
              <a:rPr lang="uk-UA" sz="600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uk-UA" sz="6000" smtClean="0">
                <a:latin typeface="Times New Roman" pitchFamily="18" charset="0"/>
                <a:cs typeface="Times New Roman" pitchFamily="18" charset="0"/>
              </a:rPr>
            </a:br>
            <a:r>
              <a:rPr lang="uk-UA" sz="6000" b="1" smtClean="0">
                <a:latin typeface="Times New Roman" pitchFamily="18" charset="0"/>
                <a:cs typeface="Times New Roman" pitchFamily="18" charset="0"/>
              </a:rPr>
              <a:t>Аналітична хімія</a:t>
            </a:r>
            <a:br>
              <a:rPr lang="uk-UA" sz="60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6000" b="1" smtClean="0">
                <a:latin typeface="Times New Roman" pitchFamily="18" charset="0"/>
                <a:cs typeface="Times New Roman" pitchFamily="18" charset="0"/>
              </a:rPr>
              <a:t>Як</a:t>
            </a:r>
            <a:r>
              <a:rPr lang="uk-UA" sz="6000" b="1" smtClean="0">
                <a:latin typeface="Times New Roman" pitchFamily="18" charset="0"/>
                <a:cs typeface="Times New Roman" pitchFamily="18" charset="0"/>
              </a:rPr>
              <a:t>існий аналіз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Заголовок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uk-UA" b="1" smtClean="0"/>
              <a:t>Застосування аналітичної хімії:</a:t>
            </a:r>
          </a:p>
        </p:txBody>
      </p:sp>
      <p:sp>
        <p:nvSpPr>
          <p:cNvPr id="52227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uk-UA" smtClean="0"/>
              <a:t>Основними практичними завданнями аналітичної хімії є аналіз металів і сплавів, неорганічних матеріалів, речовин високої чистоти, органічних речовин, гірських порід та мінеральної сировини, об'єктів природного середовища, біологічних об'єктів, лікарських препаратів, харчових продуктів тощо. 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35113" y="804863"/>
            <a:ext cx="9520237" cy="701675"/>
          </a:xfrm>
        </p:spPr>
        <p:txBody>
          <a:bodyPr/>
          <a:lstStyle/>
          <a:p>
            <a:pPr algn="ctr" eaLnBrk="1" hangingPunct="1"/>
            <a:r>
              <a:rPr lang="uk-UA" b="1" smtClean="0"/>
              <a:t>Якісний аналіз</a:t>
            </a:r>
          </a:p>
        </p:txBody>
      </p:sp>
      <p:sp>
        <p:nvSpPr>
          <p:cNvPr id="20482" name="Объект 2"/>
          <p:cNvSpPr>
            <a:spLocks noGrp="1"/>
          </p:cNvSpPr>
          <p:nvPr>
            <p:ph idx="4294967295"/>
          </p:nvPr>
        </p:nvSpPr>
        <p:spPr>
          <a:xfrm>
            <a:off x="1535113" y="1881188"/>
            <a:ext cx="5848350" cy="3892550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r>
              <a:rPr lang="uk-UA" sz="2400" b="1" smtClean="0"/>
              <a:t>Поділяють в залежності від явища, що лежить в основі: </a:t>
            </a:r>
          </a:p>
          <a:p>
            <a:pPr marL="0" indent="0" algn="ctr" eaLnBrk="1" hangingPunct="1">
              <a:buFont typeface="Wingdings" pitchFamily="2" charset="2"/>
              <a:buChar char="v"/>
            </a:pPr>
            <a:r>
              <a:rPr lang="uk-UA" sz="2400" b="1" smtClean="0"/>
              <a:t> </a:t>
            </a:r>
            <a:r>
              <a:rPr lang="uk-UA" sz="2400" smtClean="0"/>
              <a:t>хімічні методи;</a:t>
            </a:r>
          </a:p>
          <a:p>
            <a:pPr marL="0" indent="0" algn="ctr" eaLnBrk="1" hangingPunct="1">
              <a:buFont typeface="Wingdings" pitchFamily="2" charset="2"/>
              <a:buChar char="v"/>
            </a:pPr>
            <a:r>
              <a:rPr lang="uk-UA" sz="2400" smtClean="0"/>
              <a:t> біоаналітичні;</a:t>
            </a:r>
          </a:p>
          <a:p>
            <a:pPr marL="0" indent="0" algn="ctr" eaLnBrk="1" hangingPunct="1">
              <a:buFont typeface="Wingdings" pitchFamily="2" charset="2"/>
              <a:buChar char="v"/>
            </a:pPr>
            <a:r>
              <a:rPr lang="uk-UA" sz="2400" smtClean="0"/>
              <a:t> фізичні;</a:t>
            </a:r>
          </a:p>
          <a:p>
            <a:pPr marL="0" indent="0" algn="ctr" eaLnBrk="1" hangingPunct="1">
              <a:buFont typeface="Wingdings" pitchFamily="2" charset="2"/>
              <a:buChar char="v"/>
            </a:pPr>
            <a:r>
              <a:rPr lang="uk-UA" sz="2400" smtClean="0"/>
              <a:t> фізико-хімічні.</a:t>
            </a:r>
          </a:p>
        </p:txBody>
      </p:sp>
      <p:pic>
        <p:nvPicPr>
          <p:cNvPr id="20483" name="Объект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39075" y="2071688"/>
            <a:ext cx="4084638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latin typeface="Times New Roman" pitchFamily="18" charset="0"/>
                <a:cs typeface="Times New Roman" pitchFamily="18" charset="0"/>
              </a:rPr>
              <a:t>В залежності від техніки виконання якісний аналіз поділяють на такі методи:</a:t>
            </a:r>
          </a:p>
        </p:txBody>
      </p:sp>
      <p:sp>
        <p:nvSpPr>
          <p:cNvPr id="21506" name="Объект 2"/>
          <p:cNvSpPr>
            <a:spLocks noGrp="1"/>
          </p:cNvSpPr>
          <p:nvPr>
            <p:ph sz="quarter" idx="4294967295"/>
          </p:nvPr>
        </p:nvSpPr>
        <p:spPr>
          <a:xfrm>
            <a:off x="1454150" y="2020888"/>
            <a:ext cx="10363200" cy="3424237"/>
          </a:xfrm>
        </p:spPr>
        <p:txBody>
          <a:bodyPr/>
          <a:lstStyle/>
          <a:p>
            <a:pPr>
              <a:buFont typeface="Wingdings" pitchFamily="2" charset="2"/>
              <a:buChar char="q"/>
            </a:pPr>
            <a:r>
              <a:rPr lang="uk-UA" sz="2400" b="1" smtClean="0"/>
              <a:t>М</a:t>
            </a:r>
            <a:r>
              <a:rPr lang="uk-UA" sz="1800" b="1" smtClean="0">
                <a:latin typeface="Times New Roman" pitchFamily="18" charset="0"/>
                <a:cs typeface="Times New Roman" pitchFamily="18" charset="0"/>
              </a:rPr>
              <a:t>ЕТОД «СУХОЇ» ХІМІЇ:</a:t>
            </a:r>
          </a:p>
          <a:p>
            <a:pPr>
              <a:buFont typeface="Tw Cen MT" pitchFamily="34" charset="0"/>
              <a:buAutoNum type="arabicPeriod"/>
            </a:pP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1600" smtClean="0">
                <a:latin typeface="Times New Roman" pitchFamily="18" charset="0"/>
                <a:cs typeface="Times New Roman" pitchFamily="18" charset="0"/>
              </a:rPr>
              <a:t>ІРОХІМІЧНІ РЕАКЦІЇ</a:t>
            </a:r>
          </a:p>
          <a:p>
            <a:pPr>
              <a:buFont typeface="Tw Cen MT" pitchFamily="34" charset="0"/>
              <a:buAutoNum type="arabicPeriod"/>
            </a:pP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uk-UA" sz="1600" smtClean="0">
                <a:latin typeface="Times New Roman" pitchFamily="18" charset="0"/>
                <a:cs typeface="Times New Roman" pitchFamily="18" charset="0"/>
              </a:rPr>
              <a:t>ДЕРЖАННЯ ЗАБАРВЛЕНИХ ПЕРЛИН ПРИ СПЛАВЛЯННІ ДОСЛІДЖУВАНОЇ РЕЧОВИНИ З БУРОЮ</a:t>
            </a:r>
          </a:p>
          <a:p>
            <a:pPr>
              <a:buFont typeface="Wingdings" pitchFamily="2" charset="2"/>
              <a:buChar char="q"/>
            </a:pP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800" b="1" smtClean="0">
                <a:latin typeface="Times New Roman" pitchFamily="18" charset="0"/>
                <a:cs typeface="Times New Roman" pitchFamily="18" charset="0"/>
              </a:rPr>
              <a:t>ЕТОД «МОКРОЇ» ХІМІЇ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Font typeface="Tw Cen MT" pitchFamily="34" charset="0"/>
              <a:buAutoNum type="arabicPeriod"/>
            </a:pP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1600" smtClean="0">
                <a:latin typeface="Times New Roman" pitchFamily="18" charset="0"/>
                <a:cs typeface="Times New Roman" pitchFamily="18" charset="0"/>
              </a:rPr>
              <a:t>РОБІРКОВИЙ</a:t>
            </a:r>
          </a:p>
          <a:p>
            <a:pPr>
              <a:buFont typeface="Tw Cen MT" pitchFamily="34" charset="0"/>
              <a:buAutoNum type="arabicPeriod"/>
            </a:pP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1600" smtClean="0">
                <a:latin typeface="Times New Roman" pitchFamily="18" charset="0"/>
                <a:cs typeface="Times New Roman" pitchFamily="18" charset="0"/>
              </a:rPr>
              <a:t>РАПЛИННИЙ</a:t>
            </a:r>
          </a:p>
          <a:p>
            <a:pPr>
              <a:buFont typeface="Tw Cen MT" pitchFamily="34" charset="0"/>
              <a:buAutoNum type="arabicPeriod"/>
            </a:pP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1600" smtClean="0">
                <a:latin typeface="Times New Roman" pitchFamily="18" charset="0"/>
                <a:cs typeface="Times New Roman" pitchFamily="18" charset="0"/>
              </a:rPr>
              <a:t>ІКРОКРИСТАЛОСКОПІЧНИЙ</a:t>
            </a:r>
            <a:endParaRPr lang="uk-UA" sz="18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Tw Cen MT" pitchFamily="34" charset="0"/>
              <a:buAutoNum type="arabicPeriod"/>
            </a:pPr>
            <a:endParaRPr lang="uk-UA" sz="1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>
          <a:xfrm>
            <a:off x="1509713" y="647700"/>
            <a:ext cx="9520237" cy="1049338"/>
          </a:xfrm>
        </p:spPr>
        <p:txBody>
          <a:bodyPr/>
          <a:lstStyle/>
          <a:p>
            <a:r>
              <a:rPr lang="ru-RU" b="1" smtClean="0"/>
              <a:t>Якісні реакції на катіони лужних  і лужноземельних металів</a:t>
            </a:r>
            <a:br>
              <a:rPr lang="ru-RU" b="1" smtClean="0"/>
            </a:br>
            <a:endParaRPr 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57338" y="1306513"/>
            <a:ext cx="9520237" cy="3449637"/>
          </a:xfrm>
        </p:spPr>
        <p:txBody>
          <a:bodyPr/>
          <a:lstStyle/>
          <a:p>
            <a:pPr marL="457200" indent="-457200" algn="just">
              <a:lnSpc>
                <a:spcPts val="4400"/>
              </a:lnSpc>
              <a:defRPr/>
            </a:pP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Якісні реакції </a:t>
            </a:r>
            <a:r>
              <a:rPr lang="uk-UA" sz="24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-забарвлення</a:t>
            </a:r>
            <a:r>
              <a:rPr lang="uk-UA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полум'я:</a:t>
            </a:r>
            <a:endParaRPr lang="uk-UA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ts val="4400"/>
              </a:lnSpc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uk-UA" sz="2400" b="1" baseline="30000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ru-RU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uk-UA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червоний колір</a:t>
            </a:r>
          </a:p>
          <a:p>
            <a:pPr marL="457200" indent="-457200" algn="just">
              <a:lnSpc>
                <a:spcPts val="4400"/>
              </a:lnSpc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Na</a:t>
            </a:r>
            <a:r>
              <a:rPr lang="uk-UA" sz="2400" b="1" baseline="30000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ru-RU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-</a:t>
            </a:r>
            <a:r>
              <a:rPr lang="uk-UA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жовтий колір</a:t>
            </a:r>
          </a:p>
          <a:p>
            <a:pPr marL="457200" indent="-457200" algn="just">
              <a:lnSpc>
                <a:spcPts val="4400"/>
              </a:lnSpc>
              <a:defRPr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К</a:t>
            </a:r>
            <a:r>
              <a:rPr lang="uk-UA" sz="2400" b="1" baseline="30000" dirty="0" smtClean="0">
                <a:latin typeface="Times New Roman" pitchFamily="18" charset="0"/>
                <a:cs typeface="Times New Roman" pitchFamily="18" charset="0"/>
              </a:rPr>
              <a:t> +</a:t>
            </a:r>
            <a:r>
              <a:rPr lang="ru-RU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4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фіолетовий</a:t>
            </a:r>
            <a:r>
              <a:rPr lang="ru-RU" sz="2400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колір</a:t>
            </a:r>
            <a:endParaRPr lang="uk-UA" sz="2400" b="1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ts val="4400"/>
              </a:lnSpc>
              <a:defRPr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uk-UA" sz="2400" b="1" baseline="30000" dirty="0" smtClean="0"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- темно-оранжевий</a:t>
            </a:r>
          </a:p>
          <a:p>
            <a:pPr marL="457200" indent="-457200" algn="just">
              <a:lnSpc>
                <a:spcPts val="4400"/>
              </a:lnSpc>
              <a:defRPr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Sr</a:t>
            </a:r>
            <a:r>
              <a:rPr lang="uk-UA" sz="2400" b="1" baseline="30000" dirty="0" smtClean="0">
                <a:latin typeface="Times New Roman" pitchFamily="18" charset="0"/>
                <a:cs typeface="Times New Roman" pitchFamily="18" charset="0"/>
              </a:rPr>
              <a:t>2+ 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uk-UA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темно-червоний</a:t>
            </a:r>
          </a:p>
          <a:p>
            <a:pPr marL="457200" indent="-457200" algn="just">
              <a:lnSpc>
                <a:spcPts val="4400"/>
              </a:lnSpc>
              <a:defRPr/>
            </a:pP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uk-UA" sz="2400" b="1" baseline="30000" dirty="0" smtClean="0">
                <a:latin typeface="Times New Roman" pitchFamily="18" charset="0"/>
                <a:cs typeface="Times New Roman" pitchFamily="18" charset="0"/>
              </a:rPr>
              <a:t>2+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4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- яскраво-зелений</a:t>
            </a:r>
          </a:p>
          <a:p>
            <a:pPr>
              <a:defRPr/>
            </a:pPr>
            <a:endParaRPr lang="ru-RU" dirty="0"/>
          </a:p>
        </p:txBody>
      </p:sp>
      <p:pic>
        <p:nvPicPr>
          <p:cNvPr id="22531" name="Picture 11" descr="Гор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7138" y="2297113"/>
            <a:ext cx="2830512" cy="298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7597775" y="1778000"/>
            <a:ext cx="3027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81000" indent="-381000" defTabSz="914400" eaLnBrk="0" hangingPunct="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Tw Cen MT" pitchFamily="34" charset="0"/>
              <a:buNone/>
            </a:pPr>
            <a:r>
              <a:rPr lang="uk-UA"/>
              <a:t>ПІРОХІМІЧНІ РЕАКЦІЇ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420938" y="614363"/>
            <a:ext cx="7672387" cy="4954587"/>
          </a:xfrm>
        </p:spPr>
      </p:pic>
    </p:spTree>
  </p:cSld>
  <p:clrMapOvr>
    <a:masterClrMapping/>
  </p:clrMapOvr>
  <p:transition spd="slow"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latin typeface="Times New Roman" pitchFamily="18" charset="0"/>
                <a:cs typeface="Times New Roman" pitchFamily="18" charset="0"/>
              </a:rPr>
              <a:t>В залежності від поставлених задач:</a:t>
            </a:r>
          </a:p>
        </p:txBody>
      </p:sp>
      <p:sp>
        <p:nvSpPr>
          <p:cNvPr id="24578" name="Объект 2"/>
          <p:cNvSpPr>
            <a:spLocks noGrp="1"/>
          </p:cNvSpPr>
          <p:nvPr>
            <p:ph sz="quarter" idx="4294967295"/>
          </p:nvPr>
        </p:nvSpPr>
        <p:spPr>
          <a:xfrm>
            <a:off x="858838" y="2143125"/>
            <a:ext cx="10363200" cy="3424238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uk-UA" sz="3200" smtClean="0"/>
              <a:t> </a:t>
            </a:r>
            <a:r>
              <a:rPr lang="uk-UA" sz="3200" b="1" smtClean="0">
                <a:latin typeface="Times New Roman" pitchFamily="18" charset="0"/>
                <a:cs typeface="Times New Roman" pitchFamily="18" charset="0"/>
              </a:rPr>
              <a:t>Е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лементний аналіз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 – встановлення наявності і вмісту окремих елементів в даній речовині, тобто знаходження елементного складу.</a:t>
            </a:r>
          </a:p>
          <a:p>
            <a:pPr>
              <a:buFont typeface="Wingdings" pitchFamily="2" charset="2"/>
              <a:buChar char="§"/>
            </a:pPr>
            <a:r>
              <a:rPr lang="uk-UA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олекулярний аналіз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 – встановлення наявності і вмісту молекул різних речовин в системі (аналіз повітря).</a:t>
            </a:r>
          </a:p>
          <a:p>
            <a:pPr>
              <a:buFont typeface="Wingdings" pitchFamily="2" charset="2"/>
              <a:buChar char="§"/>
            </a:pPr>
            <a:r>
              <a:rPr lang="uk-UA" sz="320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3200" b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uk-UA" sz="2400" b="1" smtClean="0">
                <a:latin typeface="Times New Roman" pitchFamily="18" charset="0"/>
                <a:cs typeface="Times New Roman" pitchFamily="18" charset="0"/>
              </a:rPr>
              <a:t>ункціональний аналіз</a:t>
            </a: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 - встановлення наявності і вмісту функціональних груп в молекулах органічних сполук (аміногрупа, карбоксильна група).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>
                <a:latin typeface="Times New Roman" pitchFamily="18" charset="0"/>
                <a:cs typeface="Times New Roman" pitchFamily="18" charset="0"/>
              </a:rPr>
              <a:t>В залежності від маси речовини взятої для аналізу:</a:t>
            </a:r>
          </a:p>
        </p:txBody>
      </p:sp>
      <p:sp>
        <p:nvSpPr>
          <p:cNvPr id="25602" name="Объект 2"/>
          <p:cNvSpPr>
            <a:spLocks noGrp="1"/>
          </p:cNvSpPr>
          <p:nvPr>
            <p:ph sz="quarter" idx="4294967295"/>
          </p:nvPr>
        </p:nvSpPr>
        <p:spPr>
          <a:xfrm>
            <a:off x="914400" y="1958975"/>
            <a:ext cx="10363200" cy="3832225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uk-UA" sz="2800" b="1" smtClean="0">
                <a:latin typeface="Times New Roman" pitchFamily="18" charset="0"/>
                <a:cs typeface="Times New Roman" pitchFamily="18" charset="0"/>
              </a:rPr>
              <a:t>Грам-метод </a:t>
            </a:r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(макроаналіз)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m&gt;</a:t>
            </a:r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0,5г</a:t>
            </a:r>
          </a:p>
          <a:p>
            <a:pPr>
              <a:buFont typeface="Wingdings" pitchFamily="2" charset="2"/>
              <a:buChar char="§"/>
            </a:pPr>
            <a:r>
              <a:rPr lang="uk-UA" sz="2800" b="1" smtClean="0">
                <a:latin typeface="Times New Roman" pitchFamily="18" charset="0"/>
                <a:cs typeface="Times New Roman" pitchFamily="18" charset="0"/>
              </a:rPr>
              <a:t>Сантиграм метод</a:t>
            </a:r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 (напівмікроаналіз) 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=0,05-0,5г</a:t>
            </a:r>
          </a:p>
          <a:p>
            <a:pPr>
              <a:buFont typeface="Wingdings" pitchFamily="2" charset="2"/>
              <a:buChar char="§"/>
            </a:pPr>
            <a:r>
              <a:rPr lang="uk-UA" sz="2800" b="1" smtClean="0">
                <a:latin typeface="Times New Roman" pitchFamily="18" charset="0"/>
                <a:cs typeface="Times New Roman" pitchFamily="18" charset="0"/>
              </a:rPr>
              <a:t>Міліграм-метод </a:t>
            </a:r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(мікроаналіз)</a:t>
            </a:r>
            <a:r>
              <a:rPr lang="en-US" sz="2800" smtClean="0">
                <a:latin typeface="Times New Roman" pitchFamily="18" charset="0"/>
                <a:cs typeface="Times New Roman" pitchFamily="18" charset="0"/>
              </a:rPr>
              <a:t> m= 0</a:t>
            </a:r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,01-0,001г</a:t>
            </a:r>
          </a:p>
          <a:p>
            <a:pPr>
              <a:buFont typeface="Wingdings" pitchFamily="2" charset="2"/>
              <a:buChar char="§"/>
            </a:pPr>
            <a:r>
              <a:rPr lang="uk-UA" sz="2800" b="1" smtClean="0">
                <a:latin typeface="Times New Roman" pitchFamily="18" charset="0"/>
                <a:cs typeface="Times New Roman" pitchFamily="18" charset="0"/>
              </a:rPr>
              <a:t>Мікрограм-метод </a:t>
            </a:r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(ультрамікроаналіз) </a:t>
            </a:r>
          </a:p>
          <a:p>
            <a:pPr>
              <a:buFont typeface="Wingdings" pitchFamily="2" charset="2"/>
              <a:buChar char="§"/>
            </a:pPr>
            <a:r>
              <a:rPr lang="uk-UA" sz="2800" b="1" smtClean="0">
                <a:latin typeface="Times New Roman" pitchFamily="18" charset="0"/>
                <a:cs typeface="Times New Roman" pitchFamily="18" charset="0"/>
              </a:rPr>
              <a:t>Субмікрограм-метод </a:t>
            </a:r>
            <a:r>
              <a:rPr lang="uk-UA" sz="2800" smtClean="0">
                <a:latin typeface="Times New Roman" pitchFamily="18" charset="0"/>
                <a:cs typeface="Times New Roman" pitchFamily="18" charset="0"/>
              </a:rPr>
              <a:t>(нанограманаліз)</a:t>
            </a:r>
          </a:p>
          <a:p>
            <a:pPr>
              <a:buFont typeface="Wingdings" pitchFamily="2" charset="2"/>
              <a:buChar char="§"/>
            </a:pPr>
            <a:endParaRPr lang="uk-UA" sz="280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3"/>
          <p:cNvSpPr>
            <a:spLocks noGrp="1"/>
          </p:cNvSpPr>
          <p:nvPr>
            <p:ph type="body" idx="4294967295"/>
          </p:nvPr>
        </p:nvSpPr>
        <p:spPr>
          <a:xfrm>
            <a:off x="1493838" y="820738"/>
            <a:ext cx="9520237" cy="1100137"/>
          </a:xfrm>
        </p:spPr>
        <p:txBody>
          <a:bodyPr/>
          <a:lstStyle/>
          <a:p>
            <a:r>
              <a:rPr lang="uk-UA" b="1" smtClean="0"/>
              <a:t>Аналітична реакція – хімічне перетворення, що супроводжується зовнішніми змінами. </a:t>
            </a:r>
            <a:endParaRPr lang="ru-RU" b="1" smtClean="0"/>
          </a:p>
        </p:txBody>
      </p:sp>
      <p:sp>
        <p:nvSpPr>
          <p:cNvPr id="26626" name="Объект 2"/>
          <p:cNvSpPr>
            <a:spLocks/>
          </p:cNvSpPr>
          <p:nvPr/>
        </p:nvSpPr>
        <p:spPr bwMode="auto">
          <a:xfrm>
            <a:off x="1350963" y="1665288"/>
            <a:ext cx="10363200" cy="399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28600" indent="-228600" defTabSz="914400" eaLnBrk="0" hangingPunct="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charset="0"/>
              <a:buNone/>
            </a:pPr>
            <a:r>
              <a:rPr lang="uk-UA" sz="2800" b="1">
                <a:latin typeface="Palatino Linotype" pitchFamily="18" charset="0"/>
              </a:rPr>
              <a:t>Аналітичними ознаками можуть бути:</a:t>
            </a:r>
            <a:endParaRPr lang="uk-UA" sz="3600" b="1">
              <a:latin typeface="Times New Roman" pitchFamily="18" charset="0"/>
              <a:cs typeface="Times New Roman" pitchFamily="18" charset="0"/>
            </a:endParaRPr>
          </a:p>
          <a:p>
            <a:pPr marL="228600" indent="-228600" defTabSz="914400" eaLnBrk="0" hangingPunct="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charset="0"/>
              <a:buChar char="•"/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утворення характерних осадів та газів;</a:t>
            </a:r>
          </a:p>
          <a:p>
            <a:pPr marL="228600" indent="-228600" defTabSz="914400" eaLnBrk="0" hangingPunct="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charset="0"/>
              <a:buChar char="•"/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певна розчинність у воді, кислотах, лугах, органічних розчинниках;</a:t>
            </a:r>
          </a:p>
          <a:p>
            <a:pPr marL="228600" indent="-228600" defTabSz="914400" eaLnBrk="0" hangingPunct="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charset="0"/>
              <a:buChar char="•"/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утворення кристалів певної форми;</a:t>
            </a:r>
          </a:p>
          <a:p>
            <a:pPr marL="228600" indent="-228600" defTabSz="914400" eaLnBrk="0" hangingPunct="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charset="0"/>
              <a:buChar char="•"/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зміна кольору розчину;</a:t>
            </a:r>
          </a:p>
          <a:p>
            <a:pPr marL="228600" indent="-228600" defTabSz="914400" eaLnBrk="0" hangingPunct="0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charset="0"/>
              <a:buChar char="•"/>
            </a:pPr>
            <a:r>
              <a:rPr lang="uk-UA" sz="2800">
                <a:latin typeface="Times New Roman" pitchFamily="18" charset="0"/>
                <a:cs typeface="Times New Roman" pitchFamily="18" charset="0"/>
              </a:rPr>
              <a:t>забарвлення безбарвного полум’я пальника.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671638" y="554038"/>
            <a:ext cx="9771062" cy="960437"/>
          </a:xfrm>
        </p:spPr>
        <p:txBody>
          <a:bodyPr/>
          <a:lstStyle/>
          <a:p>
            <a:r>
              <a:rPr lang="ru-RU" sz="2800" b="1" smtClean="0">
                <a:latin typeface="Times New Roman" pitchFamily="18" charset="0"/>
                <a:cs typeface="Times New Roman" pitchFamily="18" charset="0"/>
              </a:rPr>
              <a:t>Реакції, що використовуються в якісному аналізі, можна поділити на такі групи:</a:t>
            </a:r>
            <a:endParaRPr lang="uk-UA" sz="28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3251" name="Объект 2"/>
          <p:cNvSpPr>
            <a:spLocks noGrp="1"/>
          </p:cNvSpPr>
          <p:nvPr>
            <p:ph sz="quarter" idx="4294967295"/>
          </p:nvPr>
        </p:nvSpPr>
        <p:spPr>
          <a:xfrm>
            <a:off x="1293813" y="1730375"/>
            <a:ext cx="10363200" cy="4086225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uk-UA" sz="180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. Реакції осадження. Осади можуть відрізнятися певною кристалічною структурою, розчинністю в кислотах, лугах, амоніаку, кольором.</a:t>
            </a:r>
          </a:p>
          <a:p>
            <a:pPr marL="0" indent="0">
              <a:buFont typeface="Arial" charset="0"/>
              <a:buNone/>
            </a:pPr>
            <a:r>
              <a:rPr lang="uk-UA" smtClean="0">
                <a:latin typeface="Times New Roman" pitchFamily="18" charset="0"/>
                <a:cs typeface="Times New Roman" pitchFamily="18" charset="0"/>
              </a:rPr>
              <a:t>2. Реакції, що супроводжуються утворенням газів, які володіють відомим запахом, розчинністю.</a:t>
            </a:r>
          </a:p>
          <a:p>
            <a:pPr marL="0" indent="0">
              <a:buFont typeface="Arial" charset="0"/>
              <a:buNone/>
            </a:pPr>
            <a:r>
              <a:rPr lang="uk-UA" smtClean="0">
                <a:latin typeface="Times New Roman" pitchFamily="18" charset="0"/>
                <a:cs typeface="Times New Roman" pitchFamily="18" charset="0"/>
              </a:rPr>
              <a:t>3. Реакції, що супроводжуються утворенням слабких електролітів. До таких реакцій відносяться реакції, в результаті яких утворюються: оцтова кислота (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CH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COOH), 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фторидна кислота (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HF), 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амоній гідроксид (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OH), 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ферум (ІІІ) роданід (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Fe(SCN)</a:t>
            </a:r>
            <a:r>
              <a:rPr lang="en-US" baseline="-2500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uk-UA" smtClean="0">
                <a:latin typeface="Times New Roman" pitchFamily="18" charset="0"/>
                <a:cs typeface="Times New Roman" pitchFamily="18" charset="0"/>
              </a:rPr>
              <a:t>та ін., реакції нейтралізації.</a:t>
            </a:r>
          </a:p>
          <a:p>
            <a:pPr marL="0" indent="0">
              <a:buFont typeface="Arial" charset="0"/>
              <a:buNone/>
            </a:pPr>
            <a:r>
              <a:rPr lang="uk-UA" smtClean="0">
                <a:latin typeface="Times New Roman" pitchFamily="18" charset="0"/>
                <a:cs typeface="Times New Roman" pitchFamily="18" charset="0"/>
              </a:rPr>
              <a:t>4. Реакції комплексоутворення.</a:t>
            </a:r>
          </a:p>
          <a:p>
            <a:pPr marL="0" indent="0">
              <a:buFont typeface="Arial" charset="0"/>
              <a:buNone/>
            </a:pPr>
            <a:r>
              <a:rPr lang="uk-UA" smtClean="0">
                <a:latin typeface="Times New Roman" pitchFamily="18" charset="0"/>
                <a:cs typeface="Times New Roman" pitchFamily="18" charset="0"/>
              </a:rPr>
              <a:t>5. Реакції окиснення-відновлення.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Заголовок 1"/>
          <p:cNvSpPr>
            <a:spLocks noGrp="1"/>
          </p:cNvSpPr>
          <p:nvPr>
            <p:ph type="title"/>
          </p:nvPr>
        </p:nvSpPr>
        <p:spPr>
          <a:xfrm>
            <a:off x="1535113" y="477838"/>
            <a:ext cx="9520237" cy="1049337"/>
          </a:xfrm>
        </p:spPr>
        <p:txBody>
          <a:bodyPr/>
          <a:lstStyle/>
          <a:p>
            <a:r>
              <a:rPr lang="uk-UA" sz="2800" b="1" smtClean="0">
                <a:latin typeface="Times New Roman" pitchFamily="18" charset="0"/>
                <a:cs typeface="Times New Roman" pitchFamily="18" charset="0"/>
              </a:rPr>
              <a:t>Найважливіші характеристики аналітичних реакцій:</a:t>
            </a:r>
            <a:br>
              <a:rPr lang="uk-UA" sz="2800" b="1" smtClean="0">
                <a:latin typeface="Times New Roman" pitchFamily="18" charset="0"/>
                <a:cs typeface="Times New Roman" pitchFamily="18" charset="0"/>
              </a:rPr>
            </a:br>
            <a:endParaRPr lang="uk-UA" sz="2800" b="1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0" name="Объект 2"/>
          <p:cNvSpPr>
            <a:spLocks noGrp="1"/>
          </p:cNvSpPr>
          <p:nvPr>
            <p:ph sz="quarter" idx="4294967295"/>
          </p:nvPr>
        </p:nvSpPr>
        <p:spPr>
          <a:xfrm>
            <a:off x="1489075" y="1739900"/>
            <a:ext cx="10363200" cy="3424238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СПЕЦИФІЧНІСТЬ, ТОБТО МОЖЛИВІСТЬ ВИЯВЛЕННЯ ПОТРІБНОГО КОМПОНЕНТА В ПРИСУТНОСТІ ІНШИХ;</a:t>
            </a:r>
          </a:p>
          <a:p>
            <a:pPr>
              <a:buFont typeface="Wingdings" pitchFamily="2" charset="2"/>
              <a:buChar char="v"/>
            </a:pP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ВІДНОСНО ВЕЛИКА ШВИДКІСТЬ;</a:t>
            </a:r>
          </a:p>
          <a:p>
            <a:pPr>
              <a:buFont typeface="Wingdings" pitchFamily="2" charset="2"/>
              <a:buChar char="v"/>
            </a:pP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 ПОВИННІ БУТИ СТІЙКИМИ  ДО ДІЇ ЗОВНІШНІХ ФАКТОРІВ;</a:t>
            </a:r>
          </a:p>
          <a:p>
            <a:pPr>
              <a:buFont typeface="Wingdings" pitchFamily="2" charset="2"/>
              <a:buChar char="v"/>
            </a:pPr>
            <a:r>
              <a:rPr lang="uk-UA" sz="2400" smtClean="0">
                <a:latin typeface="Times New Roman" pitchFamily="18" charset="0"/>
                <a:cs typeface="Times New Roman" pitchFamily="18" charset="0"/>
              </a:rPr>
              <a:t> ЧУТЛИВІСТЬ.</a:t>
            </a:r>
          </a:p>
          <a:p>
            <a:pPr>
              <a:buFont typeface="Wingdings" pitchFamily="2" charset="2"/>
              <a:buChar char="v"/>
            </a:pPr>
            <a:endParaRPr lang="uk-UA" sz="240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v"/>
            </a:pPr>
            <a:endParaRPr lang="uk-UA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3"/>
          <p:cNvSpPr>
            <a:spLocks noGrp="1"/>
          </p:cNvSpPr>
          <p:nvPr>
            <p:ph type="title"/>
          </p:nvPr>
        </p:nvSpPr>
        <p:spPr>
          <a:xfrm>
            <a:off x="5437188" y="0"/>
            <a:ext cx="2844800" cy="1074738"/>
          </a:xfrm>
        </p:spPr>
        <p:txBody>
          <a:bodyPr/>
          <a:lstStyle/>
          <a:p>
            <a:r>
              <a:rPr lang="uk-UA" b="1" smtClean="0">
                <a:latin typeface="Arial" charset="0"/>
              </a:rPr>
              <a:t>План</a:t>
            </a:r>
            <a:r>
              <a:rPr lang="uk-UA" smtClean="0">
                <a:latin typeface="Arial" charset="0"/>
              </a:rPr>
              <a:t/>
            </a:r>
            <a:br>
              <a:rPr lang="uk-UA" smtClean="0">
                <a:latin typeface="Arial" charset="0"/>
              </a:rPr>
            </a:br>
            <a:endParaRPr lang="uk-UA" smtClean="0">
              <a:latin typeface="Arial" charset="0"/>
            </a:endParaRPr>
          </a:p>
        </p:txBody>
      </p:sp>
      <p:sp>
        <p:nvSpPr>
          <p:cNvPr id="14338" name="Текст 4"/>
          <p:cNvSpPr>
            <a:spLocks noGrp="1"/>
          </p:cNvSpPr>
          <p:nvPr>
            <p:ph type="body" idx="1"/>
          </p:nvPr>
        </p:nvSpPr>
        <p:spPr>
          <a:xfrm>
            <a:off x="1531938" y="893763"/>
            <a:ext cx="6945312" cy="2595562"/>
          </a:xfrm>
        </p:spPr>
        <p:txBody>
          <a:bodyPr/>
          <a:lstStyle/>
          <a:p>
            <a:pPr marL="381000" indent="-381000">
              <a:buFont typeface="Arial" charset="0"/>
              <a:buAutoNum type="arabicPeriod"/>
            </a:pPr>
            <a:r>
              <a:rPr lang="uk-UA" sz="2400" smtClean="0">
                <a:latin typeface="Arial" charset="0"/>
              </a:rPr>
              <a:t> Аналітична хімія та її завдання.</a:t>
            </a:r>
          </a:p>
          <a:p>
            <a:pPr marL="381000" indent="-381000">
              <a:buFont typeface="Arial" charset="0"/>
              <a:buAutoNum type="arabicPeriod"/>
            </a:pPr>
            <a:r>
              <a:rPr lang="uk-UA" sz="2400" smtClean="0">
                <a:latin typeface="Arial" charset="0"/>
              </a:rPr>
              <a:t> Характеристика методів якісного аналізу.</a:t>
            </a:r>
          </a:p>
          <a:p>
            <a:pPr marL="381000" indent="-381000">
              <a:buFont typeface="Arial" charset="0"/>
              <a:buAutoNum type="arabicPeriod"/>
            </a:pPr>
            <a:r>
              <a:rPr lang="uk-UA" sz="2400" smtClean="0">
                <a:latin typeface="Arial" charset="0"/>
              </a:rPr>
              <a:t>Аналітичні реакції, їх типи, вимоги до них.</a:t>
            </a:r>
          </a:p>
          <a:p>
            <a:pPr marL="381000" indent="-381000">
              <a:buFont typeface="Arial" charset="0"/>
              <a:buAutoNum type="arabicPeriod"/>
            </a:pPr>
            <a:r>
              <a:rPr lang="uk-UA" sz="2400" smtClean="0">
                <a:latin typeface="Arial" charset="0"/>
              </a:rPr>
              <a:t>Дробний та систематичний хід аналізу.</a:t>
            </a:r>
          </a:p>
          <a:p>
            <a:pPr marL="381000" indent="-381000">
              <a:buFont typeface="Arial" charset="0"/>
              <a:buAutoNum type="arabicPeriod"/>
            </a:pPr>
            <a:r>
              <a:rPr lang="uk-UA" sz="2400" smtClean="0">
                <a:latin typeface="Arial" charset="0"/>
              </a:rPr>
              <a:t>Класифікації катіонів на групи.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/>
          </p:cNvSpPr>
          <p:nvPr>
            <p:ph type="title" idx="4294967295"/>
          </p:nvPr>
        </p:nvSpPr>
        <p:spPr>
          <a:xfrm>
            <a:off x="1450975" y="790575"/>
            <a:ext cx="9520238" cy="536575"/>
          </a:xfrm>
        </p:spPr>
        <p:txBody>
          <a:bodyPr/>
          <a:lstStyle/>
          <a:p>
            <a:r>
              <a:rPr lang="uk-UA" smtClean="0"/>
              <a:t>Специфічні реакції</a:t>
            </a:r>
            <a:endParaRPr lang="ru-RU" smtClean="0"/>
          </a:p>
        </p:txBody>
      </p:sp>
      <p:sp>
        <p:nvSpPr>
          <p:cNvPr id="28674" name="Rectangle 3"/>
          <p:cNvSpPr>
            <a:spLocks noGrp="1"/>
          </p:cNvSpPr>
          <p:nvPr>
            <p:ph type="body" idx="4294967295"/>
          </p:nvPr>
        </p:nvSpPr>
        <p:spPr>
          <a:xfrm>
            <a:off x="1535113" y="1336675"/>
            <a:ext cx="9520237" cy="4129088"/>
          </a:xfrm>
        </p:spPr>
        <p:txBody>
          <a:bodyPr/>
          <a:lstStyle/>
          <a:p>
            <a:r>
              <a:rPr lang="uk-UA" sz="2400" b="1" smtClean="0"/>
              <a:t>Реакції, за допомогою яких можна за певних умов відкрити одні іони в присутності інших (без розділення)</a:t>
            </a:r>
            <a:endParaRPr lang="ru-RU" sz="2400" b="1" smtClean="0"/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2051050" y="2997200"/>
            <a:ext cx="7881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uk-UA" sz="2400">
                <a:solidFill>
                  <a:srgbClr val="240DCD"/>
                </a:solidFill>
              </a:rPr>
              <a:t>NH</a:t>
            </a:r>
            <a:r>
              <a:rPr lang="uk-UA" sz="2400" baseline="-25000">
                <a:solidFill>
                  <a:srgbClr val="240DCD"/>
                </a:solidFill>
              </a:rPr>
              <a:t>4+</a:t>
            </a:r>
            <a:r>
              <a:rPr lang="uk-UA" sz="2400">
                <a:solidFill>
                  <a:srgbClr val="240DCD"/>
                </a:solidFill>
              </a:rPr>
              <a:t> + OH‾ →NH</a:t>
            </a:r>
            <a:r>
              <a:rPr lang="uk-UA" sz="2400" baseline="-25000">
                <a:solidFill>
                  <a:srgbClr val="240DCD"/>
                </a:solidFill>
              </a:rPr>
              <a:t>3</a:t>
            </a:r>
            <a:r>
              <a:rPr lang="uk-UA" sz="2400">
                <a:solidFill>
                  <a:srgbClr val="240DCD"/>
                </a:solidFill>
              </a:rPr>
              <a:t>↑ + H</a:t>
            </a:r>
            <a:r>
              <a:rPr lang="uk-UA" sz="2400" baseline="-25000">
                <a:solidFill>
                  <a:srgbClr val="240DCD"/>
                </a:solidFill>
              </a:rPr>
              <a:t>2</a:t>
            </a:r>
            <a:r>
              <a:rPr lang="uk-UA" sz="2400">
                <a:solidFill>
                  <a:srgbClr val="240DCD"/>
                </a:solidFill>
              </a:rPr>
              <a:t>O</a:t>
            </a:r>
          </a:p>
        </p:txBody>
      </p:sp>
      <p:sp>
        <p:nvSpPr>
          <p:cNvPr id="28676" name="Rectangle 5"/>
          <p:cNvSpPr>
            <a:spLocks noChangeArrowheads="1"/>
          </p:cNvSpPr>
          <p:nvPr/>
        </p:nvSpPr>
        <p:spPr bwMode="auto">
          <a:xfrm>
            <a:off x="2943225" y="3636963"/>
            <a:ext cx="6672263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indent="450850" algn="ctr"/>
            <a:r>
              <a:rPr lang="uk-UA" sz="2400"/>
              <a:t>  </a:t>
            </a:r>
            <a:r>
              <a:rPr lang="uk-UA" sz="2400">
                <a:solidFill>
                  <a:schemeClr val="accent1"/>
                </a:solidFill>
              </a:rPr>
              <a:t>Cl‾ + Ag+ → AgCl↓</a:t>
            </a:r>
            <a:endParaRPr lang="ru-RU" sz="2400">
              <a:solidFill>
                <a:schemeClr val="accent1"/>
              </a:solidFill>
            </a:endParaRPr>
          </a:p>
          <a:p>
            <a:pPr indent="450850" algn="ctr"/>
            <a:r>
              <a:rPr lang="uk-UA" sz="2400">
                <a:solidFill>
                  <a:schemeClr val="accent1"/>
                </a:solidFill>
              </a:rPr>
              <a:t>AgCl↓ + 2NH</a:t>
            </a:r>
            <a:r>
              <a:rPr lang="uk-UA" sz="2400" baseline="-25000">
                <a:solidFill>
                  <a:schemeClr val="accent1"/>
                </a:solidFill>
              </a:rPr>
              <a:t>3</a:t>
            </a:r>
            <a:r>
              <a:rPr lang="uk-UA" sz="2400">
                <a:solidFill>
                  <a:schemeClr val="accent1"/>
                </a:solidFill>
              </a:rPr>
              <a:t> → [Ag(NH</a:t>
            </a:r>
            <a:r>
              <a:rPr lang="uk-UA" sz="2400" baseline="-25000">
                <a:solidFill>
                  <a:schemeClr val="accent1"/>
                </a:solidFill>
              </a:rPr>
              <a:t>3</a:t>
            </a:r>
            <a:r>
              <a:rPr lang="uk-UA" sz="2400">
                <a:solidFill>
                  <a:schemeClr val="accent1"/>
                </a:solidFill>
              </a:rPr>
              <a:t>)</a:t>
            </a:r>
            <a:r>
              <a:rPr lang="uk-UA" sz="2400" baseline="-25000">
                <a:solidFill>
                  <a:schemeClr val="accent1"/>
                </a:solidFill>
              </a:rPr>
              <a:t>2</a:t>
            </a:r>
            <a:r>
              <a:rPr lang="uk-UA" sz="2400">
                <a:solidFill>
                  <a:schemeClr val="accent1"/>
                </a:solidFill>
              </a:rPr>
              <a:t>]Cl</a:t>
            </a:r>
          </a:p>
          <a:p>
            <a:pPr indent="450850" algn="ctr"/>
            <a:endParaRPr lang="ru-RU" sz="2400">
              <a:solidFill>
                <a:schemeClr val="accent1"/>
              </a:solidFill>
            </a:endParaRPr>
          </a:p>
          <a:p>
            <a:pPr indent="450850" algn="ctr"/>
            <a:r>
              <a:rPr lang="uk-UA" sz="2400">
                <a:solidFill>
                  <a:schemeClr val="accent1"/>
                </a:solidFill>
              </a:rPr>
              <a:t>При подальшому додаванні кислоти:</a:t>
            </a:r>
            <a:endParaRPr lang="ru-RU" sz="2400">
              <a:solidFill>
                <a:schemeClr val="accent1"/>
              </a:solidFill>
            </a:endParaRPr>
          </a:p>
          <a:p>
            <a:pPr indent="450850" algn="ctr"/>
            <a:r>
              <a:rPr lang="uk-UA" sz="2400">
                <a:solidFill>
                  <a:schemeClr val="accent1"/>
                </a:solidFill>
              </a:rPr>
              <a:t>[Ag(NH</a:t>
            </a:r>
            <a:r>
              <a:rPr lang="uk-UA" sz="2400" baseline="-25000">
                <a:solidFill>
                  <a:schemeClr val="accent1"/>
                </a:solidFill>
              </a:rPr>
              <a:t>3</a:t>
            </a:r>
            <a:r>
              <a:rPr lang="uk-UA" sz="2400">
                <a:solidFill>
                  <a:schemeClr val="accent1"/>
                </a:solidFill>
              </a:rPr>
              <a:t>)</a:t>
            </a:r>
            <a:r>
              <a:rPr lang="uk-UA" sz="2400" baseline="-25000">
                <a:solidFill>
                  <a:schemeClr val="accent1"/>
                </a:solidFill>
              </a:rPr>
              <a:t>2</a:t>
            </a:r>
            <a:r>
              <a:rPr lang="uk-UA" sz="2400">
                <a:solidFill>
                  <a:schemeClr val="accent1"/>
                </a:solidFill>
              </a:rPr>
              <a:t>]Cl + 2HNO</a:t>
            </a:r>
            <a:r>
              <a:rPr lang="uk-UA" sz="2400" baseline="-25000">
                <a:solidFill>
                  <a:schemeClr val="accent1"/>
                </a:solidFill>
              </a:rPr>
              <a:t>3 </a:t>
            </a:r>
            <a:r>
              <a:rPr lang="uk-UA" sz="2400">
                <a:solidFill>
                  <a:schemeClr val="accent1"/>
                </a:solidFill>
              </a:rPr>
              <a:t>→ AgCl↓ + 2NH</a:t>
            </a:r>
            <a:r>
              <a:rPr lang="uk-UA" sz="2400" baseline="-25000">
                <a:solidFill>
                  <a:schemeClr val="accent1"/>
                </a:solidFill>
              </a:rPr>
              <a:t>4</a:t>
            </a:r>
            <a:r>
              <a:rPr lang="uk-UA" sz="2400">
                <a:solidFill>
                  <a:schemeClr val="accent1"/>
                </a:solidFill>
              </a:rPr>
              <a:t>NO</a:t>
            </a:r>
            <a:r>
              <a:rPr lang="uk-UA" sz="2400" baseline="-25000">
                <a:solidFill>
                  <a:schemeClr val="accent1"/>
                </a:solidFill>
              </a:rPr>
              <a:t>3</a:t>
            </a:r>
            <a:endParaRPr lang="uk-UA" sz="240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smtClean="0"/>
              <a:t>Чутливі реакції</a:t>
            </a:r>
            <a:endParaRPr lang="ru-RU" smtClean="0"/>
          </a:p>
        </p:txBody>
      </p:sp>
      <p:sp>
        <p:nvSpPr>
          <p:cNvPr id="2969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uk-UA" smtClean="0"/>
              <a:t>– </a:t>
            </a:r>
            <a:r>
              <a:rPr lang="uk-UA" sz="2400" b="1" smtClean="0"/>
              <a:t>це найменша маса речовини або іона (концентрація), яка мо</a:t>
            </a:r>
            <a:r>
              <a:rPr lang="uk-UA" sz="2400" b="1" smtClean="0">
                <a:latin typeface="Times New Roman" pitchFamily="18" charset="0"/>
              </a:rPr>
              <a:t>ж</a:t>
            </a:r>
            <a:r>
              <a:rPr lang="uk-UA" sz="2400" b="1" smtClean="0"/>
              <a:t>е бути відкрита даних реактивом за даних умов.</a:t>
            </a:r>
          </a:p>
          <a:p>
            <a:r>
              <a:rPr lang="uk-UA" smtClean="0"/>
              <a:t>Чутлива реакція на К</a:t>
            </a:r>
            <a:r>
              <a:rPr lang="uk-UA" baseline="30000" smtClean="0"/>
              <a:t>+</a:t>
            </a:r>
          </a:p>
          <a:p>
            <a:pPr>
              <a:buFont typeface="Arial" charset="0"/>
              <a:buNone/>
            </a:pPr>
            <a:endParaRPr lang="uk-UA" smtClean="0"/>
          </a:p>
          <a:p>
            <a:r>
              <a:rPr lang="uk-UA" smtClean="0"/>
              <a:t>Чутлива реакція на </a:t>
            </a:r>
            <a:r>
              <a:rPr lang="en-US" smtClean="0"/>
              <a:t>NH</a:t>
            </a:r>
            <a:r>
              <a:rPr lang="en-US" baseline="-25000" smtClean="0"/>
              <a:t>4</a:t>
            </a:r>
            <a:r>
              <a:rPr lang="uk-UA" baseline="30000" smtClean="0"/>
              <a:t>+</a:t>
            </a:r>
            <a:endParaRPr lang="ru-RU" baseline="30000" smtClean="0"/>
          </a:p>
          <a:p>
            <a:pPr>
              <a:buFont typeface="Arial" charset="0"/>
              <a:buNone/>
            </a:pPr>
            <a:endParaRPr lang="ru-RU" baseline="30000" smtClean="0"/>
          </a:p>
        </p:txBody>
      </p:sp>
      <p:sp>
        <p:nvSpPr>
          <p:cNvPr id="29699" name="Rectangle 4"/>
          <p:cNvSpPr>
            <a:spLocks noChangeArrowheads="1"/>
          </p:cNvSpPr>
          <p:nvPr/>
        </p:nvSpPr>
        <p:spPr bwMode="auto">
          <a:xfrm>
            <a:off x="1930400" y="3367088"/>
            <a:ext cx="8840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uk-UA" sz="2800">
                <a:solidFill>
                  <a:schemeClr val="accent1"/>
                </a:solidFill>
              </a:rPr>
              <a:t>2KCl + Na</a:t>
            </a:r>
            <a:r>
              <a:rPr lang="uk-UA" sz="2800" baseline="-25000">
                <a:solidFill>
                  <a:schemeClr val="accent1"/>
                </a:solidFill>
              </a:rPr>
              <a:t>3</a:t>
            </a:r>
            <a:r>
              <a:rPr lang="uk-UA" sz="2800">
                <a:solidFill>
                  <a:schemeClr val="accent1"/>
                </a:solidFill>
              </a:rPr>
              <a:t>[Co(NO</a:t>
            </a:r>
            <a:r>
              <a:rPr lang="uk-UA" sz="2800" baseline="-25000">
                <a:solidFill>
                  <a:schemeClr val="accent1"/>
                </a:solidFill>
              </a:rPr>
              <a:t>2</a:t>
            </a:r>
            <a:r>
              <a:rPr lang="uk-UA" sz="2800">
                <a:solidFill>
                  <a:schemeClr val="accent1"/>
                </a:solidFill>
              </a:rPr>
              <a:t>)</a:t>
            </a:r>
            <a:r>
              <a:rPr lang="uk-UA" sz="2800" baseline="-25000">
                <a:solidFill>
                  <a:schemeClr val="accent1"/>
                </a:solidFill>
              </a:rPr>
              <a:t>6</a:t>
            </a:r>
            <a:r>
              <a:rPr lang="uk-UA" sz="2800">
                <a:solidFill>
                  <a:schemeClr val="accent1"/>
                </a:solidFill>
              </a:rPr>
              <a:t>] → K</a:t>
            </a:r>
            <a:r>
              <a:rPr lang="uk-UA" sz="2800" baseline="-25000">
                <a:solidFill>
                  <a:schemeClr val="accent1"/>
                </a:solidFill>
              </a:rPr>
              <a:t>2</a:t>
            </a:r>
            <a:r>
              <a:rPr lang="uk-UA" sz="2800">
                <a:solidFill>
                  <a:schemeClr val="accent1"/>
                </a:solidFill>
              </a:rPr>
              <a:t>Na[Co(NO</a:t>
            </a:r>
            <a:r>
              <a:rPr lang="uk-UA" sz="2800" baseline="-25000">
                <a:solidFill>
                  <a:schemeClr val="accent1"/>
                </a:solidFill>
              </a:rPr>
              <a:t>2</a:t>
            </a:r>
            <a:r>
              <a:rPr lang="uk-UA" sz="2800">
                <a:solidFill>
                  <a:schemeClr val="accent1"/>
                </a:solidFill>
              </a:rPr>
              <a:t>)</a:t>
            </a:r>
            <a:r>
              <a:rPr lang="uk-UA" sz="2800" baseline="-25000">
                <a:solidFill>
                  <a:schemeClr val="accent1"/>
                </a:solidFill>
              </a:rPr>
              <a:t>6</a:t>
            </a:r>
            <a:r>
              <a:rPr lang="uk-UA" sz="2800">
                <a:solidFill>
                  <a:schemeClr val="accent1"/>
                </a:solidFill>
              </a:rPr>
              <a:t>]↓ + 2NaCl.</a:t>
            </a:r>
          </a:p>
        </p:txBody>
      </p:sp>
      <p:sp>
        <p:nvSpPr>
          <p:cNvPr id="29700" name="Rectangle 5"/>
          <p:cNvSpPr>
            <a:spLocks noChangeArrowheads="1"/>
          </p:cNvSpPr>
          <p:nvPr/>
        </p:nvSpPr>
        <p:spPr bwMode="auto">
          <a:xfrm>
            <a:off x="1692275" y="4591050"/>
            <a:ext cx="99853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ru-RU" sz="2800">
                <a:solidFill>
                  <a:schemeClr val="accent1"/>
                </a:solidFill>
              </a:rPr>
              <a:t>NH</a:t>
            </a:r>
            <a:r>
              <a:rPr lang="uk-UA" sz="2800" baseline="-25000">
                <a:solidFill>
                  <a:schemeClr val="accent1"/>
                </a:solidFill>
              </a:rPr>
              <a:t>4</a:t>
            </a:r>
            <a:r>
              <a:rPr lang="ru-RU" sz="2800">
                <a:solidFill>
                  <a:schemeClr val="accent1"/>
                </a:solidFill>
              </a:rPr>
              <a:t>Cl</a:t>
            </a:r>
            <a:r>
              <a:rPr lang="uk-UA" sz="2800">
                <a:solidFill>
                  <a:schemeClr val="accent1"/>
                </a:solidFill>
              </a:rPr>
              <a:t> + 2</a:t>
            </a:r>
            <a:r>
              <a:rPr lang="ru-RU" sz="2800">
                <a:solidFill>
                  <a:schemeClr val="accent1"/>
                </a:solidFill>
              </a:rPr>
              <a:t>K</a:t>
            </a:r>
            <a:r>
              <a:rPr lang="uk-UA" sz="2800" baseline="-25000">
                <a:solidFill>
                  <a:schemeClr val="accent1"/>
                </a:solidFill>
              </a:rPr>
              <a:t>2</a:t>
            </a:r>
            <a:r>
              <a:rPr lang="uk-UA" sz="2800">
                <a:solidFill>
                  <a:schemeClr val="accent1"/>
                </a:solidFill>
              </a:rPr>
              <a:t>[</a:t>
            </a:r>
            <a:r>
              <a:rPr lang="ru-RU" sz="2800">
                <a:solidFill>
                  <a:schemeClr val="accent1"/>
                </a:solidFill>
              </a:rPr>
              <a:t>HgI</a:t>
            </a:r>
            <a:r>
              <a:rPr lang="uk-UA" sz="2800" baseline="-25000">
                <a:solidFill>
                  <a:schemeClr val="accent1"/>
                </a:solidFill>
              </a:rPr>
              <a:t>4</a:t>
            </a:r>
            <a:r>
              <a:rPr lang="uk-UA" sz="2800">
                <a:solidFill>
                  <a:schemeClr val="accent1"/>
                </a:solidFill>
              </a:rPr>
              <a:t>] + 4</a:t>
            </a:r>
            <a:r>
              <a:rPr lang="ru-RU" sz="2800">
                <a:solidFill>
                  <a:schemeClr val="accent1"/>
                </a:solidFill>
              </a:rPr>
              <a:t>KOH</a:t>
            </a:r>
            <a:r>
              <a:rPr lang="uk-UA" sz="2800">
                <a:solidFill>
                  <a:schemeClr val="accent1"/>
                </a:solidFill>
              </a:rPr>
              <a:t> = [</a:t>
            </a:r>
            <a:r>
              <a:rPr lang="ru-RU" sz="2800">
                <a:solidFill>
                  <a:schemeClr val="accent1"/>
                </a:solidFill>
              </a:rPr>
              <a:t>Hg</a:t>
            </a:r>
            <a:r>
              <a:rPr lang="uk-UA" sz="2800" baseline="-25000">
                <a:solidFill>
                  <a:schemeClr val="accent1"/>
                </a:solidFill>
              </a:rPr>
              <a:t>2</a:t>
            </a:r>
            <a:r>
              <a:rPr lang="ru-RU" sz="2800">
                <a:solidFill>
                  <a:schemeClr val="accent1"/>
                </a:solidFill>
              </a:rPr>
              <a:t>ONH</a:t>
            </a:r>
            <a:r>
              <a:rPr lang="uk-UA" sz="2800" baseline="-25000">
                <a:solidFill>
                  <a:schemeClr val="accent1"/>
                </a:solidFill>
              </a:rPr>
              <a:t>2</a:t>
            </a:r>
            <a:r>
              <a:rPr lang="uk-UA" sz="2800">
                <a:solidFill>
                  <a:schemeClr val="accent1"/>
                </a:solidFill>
              </a:rPr>
              <a:t>]</a:t>
            </a:r>
            <a:r>
              <a:rPr lang="ru-RU" sz="2800">
                <a:solidFill>
                  <a:schemeClr val="accent1"/>
                </a:solidFill>
              </a:rPr>
              <a:t>I</a:t>
            </a:r>
            <a:r>
              <a:rPr lang="uk-UA" sz="2800">
                <a:solidFill>
                  <a:schemeClr val="accent1"/>
                </a:solidFill>
              </a:rPr>
              <a:t>↓ + </a:t>
            </a:r>
            <a:r>
              <a:rPr lang="ru-RU" sz="2800">
                <a:solidFill>
                  <a:schemeClr val="accent1"/>
                </a:solidFill>
              </a:rPr>
              <a:t>KCl</a:t>
            </a:r>
            <a:r>
              <a:rPr lang="uk-UA" sz="2800">
                <a:solidFill>
                  <a:schemeClr val="accent1"/>
                </a:solidFill>
              </a:rPr>
              <a:t> + 7</a:t>
            </a:r>
            <a:r>
              <a:rPr lang="ru-RU" sz="2800">
                <a:solidFill>
                  <a:schemeClr val="accent1"/>
                </a:solidFill>
              </a:rPr>
              <a:t>KI</a:t>
            </a:r>
            <a:r>
              <a:rPr lang="uk-UA" sz="2800">
                <a:solidFill>
                  <a:schemeClr val="accent1"/>
                </a:solidFill>
              </a:rPr>
              <a:t> + 3</a:t>
            </a:r>
            <a:r>
              <a:rPr lang="ru-RU" sz="2800">
                <a:solidFill>
                  <a:schemeClr val="accent1"/>
                </a:solidFill>
              </a:rPr>
              <a:t>H</a:t>
            </a:r>
            <a:r>
              <a:rPr lang="uk-UA" sz="2800" baseline="-25000">
                <a:solidFill>
                  <a:schemeClr val="accent1"/>
                </a:solidFill>
              </a:rPr>
              <a:t>2</a:t>
            </a:r>
            <a:r>
              <a:rPr lang="ru-RU" sz="2800">
                <a:solidFill>
                  <a:schemeClr val="accent1"/>
                </a:solidFill>
              </a:rPr>
              <a:t>O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smtClean="0"/>
              <a:t>Малочутлива реакція на К</a:t>
            </a:r>
            <a:r>
              <a:rPr lang="uk-UA" baseline="30000" smtClean="0"/>
              <a:t>+</a:t>
            </a:r>
            <a:endParaRPr lang="ru-RU" baseline="30000" smtClean="0"/>
          </a:p>
        </p:txBody>
      </p:sp>
      <p:sp>
        <p:nvSpPr>
          <p:cNvPr id="30722" name="Rectangle 5"/>
          <p:cNvSpPr>
            <a:spLocks noChangeArrowheads="1"/>
          </p:cNvSpPr>
          <p:nvPr/>
        </p:nvSpPr>
        <p:spPr bwMode="auto">
          <a:xfrm>
            <a:off x="2940050" y="2028825"/>
            <a:ext cx="61912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indent="450850"/>
            <a:r>
              <a:rPr lang="uk-UA" sz="2400">
                <a:solidFill>
                  <a:schemeClr val="accent1"/>
                </a:solidFill>
                <a:cs typeface="Times New Roman" pitchFamily="18" charset="0"/>
              </a:rPr>
              <a:t>KCl + NaHC</a:t>
            </a:r>
            <a:r>
              <a:rPr lang="uk-UA" sz="2400" baseline="-30000">
                <a:solidFill>
                  <a:schemeClr val="accent1"/>
                </a:solidFill>
                <a:cs typeface="Times New Roman" pitchFamily="18" charset="0"/>
              </a:rPr>
              <a:t>4</a:t>
            </a:r>
            <a:r>
              <a:rPr lang="uk-UA" sz="2400">
                <a:solidFill>
                  <a:schemeClr val="accent1"/>
                </a:solidFill>
                <a:cs typeface="Times New Roman" pitchFamily="18" charset="0"/>
              </a:rPr>
              <a:t>H</a:t>
            </a:r>
            <a:r>
              <a:rPr lang="uk-UA" sz="2400" baseline="-30000">
                <a:solidFill>
                  <a:schemeClr val="accent1"/>
                </a:solidFill>
                <a:cs typeface="Times New Roman" pitchFamily="18" charset="0"/>
              </a:rPr>
              <a:t>4</a:t>
            </a:r>
            <a:r>
              <a:rPr lang="uk-UA" sz="2400">
                <a:solidFill>
                  <a:schemeClr val="accent1"/>
                </a:solidFill>
                <a:cs typeface="Times New Roman" pitchFamily="18" charset="0"/>
              </a:rPr>
              <a:t>O</a:t>
            </a:r>
            <a:r>
              <a:rPr lang="uk-UA" sz="2400" baseline="-30000">
                <a:solidFill>
                  <a:schemeClr val="accent1"/>
                </a:solidFill>
                <a:cs typeface="Times New Roman" pitchFamily="18" charset="0"/>
              </a:rPr>
              <a:t>6</a:t>
            </a:r>
            <a:r>
              <a:rPr lang="uk-UA" sz="2400">
                <a:solidFill>
                  <a:schemeClr val="accent1"/>
                </a:solidFill>
                <a:cs typeface="Times New Roman" pitchFamily="18" charset="0"/>
              </a:rPr>
              <a:t> → KHC</a:t>
            </a:r>
            <a:r>
              <a:rPr lang="uk-UA" sz="2400" baseline="-30000">
                <a:solidFill>
                  <a:schemeClr val="accent1"/>
                </a:solidFill>
                <a:cs typeface="Times New Roman" pitchFamily="18" charset="0"/>
              </a:rPr>
              <a:t>4</a:t>
            </a:r>
            <a:r>
              <a:rPr lang="uk-UA" sz="2400">
                <a:solidFill>
                  <a:schemeClr val="accent1"/>
                </a:solidFill>
                <a:cs typeface="Times New Roman" pitchFamily="18" charset="0"/>
              </a:rPr>
              <a:t>H</a:t>
            </a:r>
            <a:r>
              <a:rPr lang="uk-UA" sz="2400" baseline="-30000">
                <a:solidFill>
                  <a:schemeClr val="accent1"/>
                </a:solidFill>
                <a:cs typeface="Times New Roman" pitchFamily="18" charset="0"/>
              </a:rPr>
              <a:t>4</a:t>
            </a:r>
            <a:r>
              <a:rPr lang="uk-UA" sz="2400">
                <a:solidFill>
                  <a:schemeClr val="accent1"/>
                </a:solidFill>
                <a:cs typeface="Times New Roman" pitchFamily="18" charset="0"/>
              </a:rPr>
              <a:t>O</a:t>
            </a:r>
            <a:r>
              <a:rPr lang="uk-UA" sz="2400" baseline="-30000">
                <a:solidFill>
                  <a:schemeClr val="accent1"/>
                </a:solidFill>
                <a:cs typeface="Times New Roman" pitchFamily="18" charset="0"/>
              </a:rPr>
              <a:t>6</a:t>
            </a:r>
            <a:r>
              <a:rPr lang="uk-UA" sz="2400">
                <a:solidFill>
                  <a:schemeClr val="accent1"/>
                </a:solidFill>
                <a:cs typeface="Times New Roman" pitchFamily="18" charset="0"/>
              </a:rPr>
              <a:t>↓ + NaCl</a:t>
            </a:r>
            <a:endParaRPr lang="ru-RU" sz="1900">
              <a:solidFill>
                <a:schemeClr val="accent1"/>
              </a:solidFill>
            </a:endParaRPr>
          </a:p>
          <a:p>
            <a:pPr indent="450850" eaLnBrk="0" hangingPunct="0"/>
            <a:endParaRPr lang="ru-RU" sz="3600"/>
          </a:p>
        </p:txBody>
      </p:sp>
      <p:pic>
        <p:nvPicPr>
          <p:cNvPr id="30723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59138" y="3006725"/>
            <a:ext cx="6091237" cy="279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b="1" smtClean="0"/>
              <a:t>Класифікації катіонів на групи:</a:t>
            </a:r>
            <a:endParaRPr lang="ru-RU" b="1" smtClean="0"/>
          </a:p>
        </p:txBody>
      </p:sp>
      <p:sp>
        <p:nvSpPr>
          <p:cNvPr id="3277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uk-UA" sz="2800" b="1" smtClean="0"/>
              <a:t>Кислотно-основна </a:t>
            </a:r>
          </a:p>
          <a:p>
            <a:r>
              <a:rPr lang="uk-UA" sz="2800" smtClean="0"/>
              <a:t>Аміачно-фосфатна</a:t>
            </a:r>
          </a:p>
          <a:p>
            <a:r>
              <a:rPr lang="uk-UA" sz="2800" smtClean="0"/>
              <a:t>Сірководнева</a:t>
            </a:r>
            <a:endParaRPr lang="ru-RU" sz="2800" smtClean="0"/>
          </a:p>
        </p:txBody>
      </p:sp>
    </p:spTree>
  </p:cSld>
  <p:clrMapOvr>
    <a:masterClrMapping/>
  </p:clrMapOvr>
  <p:transition spd="slow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638" name="Group 270"/>
          <p:cNvGraphicFramePr>
            <a:graphicFrameLocks noGrp="1"/>
          </p:cNvGraphicFramePr>
          <p:nvPr/>
        </p:nvGraphicFramePr>
        <p:xfrm>
          <a:off x="0" y="0"/>
          <a:ext cx="11976100" cy="6215063"/>
        </p:xfrm>
        <a:graphic>
          <a:graphicData uri="http://schemas.openxmlformats.org/drawingml/2006/table">
            <a:tbl>
              <a:tblPr/>
              <a:tblGrid>
                <a:gridCol w="1320800"/>
                <a:gridCol w="1414463"/>
                <a:gridCol w="1419225"/>
                <a:gridCol w="1563687"/>
                <a:gridCol w="2006600"/>
                <a:gridCol w="2009775"/>
                <a:gridCol w="2241550"/>
              </a:tblGrid>
              <a:tr h="341313">
                <a:tc rowSpan="3"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20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100000"/>
                        <a:buFont typeface="Arial" charset="0"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Palatino Linotype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just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                   </a:t>
                      </a:r>
                      <a:r>
                        <a:rPr kumimoji="0" lang="uk-UA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  н  а  л  і  т  и  ч  н  і                              г  р  у  п  и</a:t>
                      </a:r>
                      <a:endParaRPr kumimoji="0" lang="uk-UA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972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ІІІ</a:t>
                      </a:r>
                      <a:endParaRPr kumimoji="0" lang="uk-UA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І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VI</a:t>
                      </a: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271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Na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NH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Розчинна</a:t>
                      </a:r>
                      <a:endParaRPr kumimoji="0" lang="uk-U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Ag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Pb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,Hg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Хлоридна</a:t>
                      </a:r>
                      <a:endParaRPr kumimoji="0" lang="uk-U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,Sr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,Ca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(Pb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Сульфатна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Cr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Zn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Sn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Sn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4+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As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As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5+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Амфолітна</a:t>
                      </a:r>
                      <a:endParaRPr kumimoji="0" lang="uk-UA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Sb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Sb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5+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,Fe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Fe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Mn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Mg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Bi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3+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Гідроксидна</a:t>
                      </a:r>
                      <a:endParaRPr kumimoji="0" lang="uk-U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Hg</a:t>
                      </a:r>
                      <a:r>
                        <a:rPr kumimoji="0" lang="es-E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Cu</a:t>
                      </a:r>
                      <a:r>
                        <a:rPr kumimoji="0" lang="es-E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Cd</a:t>
                      </a:r>
                      <a:r>
                        <a:rPr kumimoji="0" lang="es-E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,Co</a:t>
                      </a:r>
                      <a:r>
                        <a:rPr kumimoji="0" lang="es-E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Ni</a:t>
                      </a:r>
                      <a:r>
                        <a:rPr kumimoji="0" lang="es-E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2+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3200" b="1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Аміакатна</a:t>
                      </a:r>
                      <a:endParaRPr kumimoji="0" lang="uk-UA" sz="32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176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Характеристика  групи</a:t>
                      </a:r>
                      <a:endParaRPr kumimoji="0" lang="uk-U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Хлориди, сульфати, гідроксиди, розчинні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 воді 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Хлориди нерозчинні у воді і в розвед. кислотах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Сульфати нерозчинні у воді і в кислотах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Гідроксиди амфотерні, розчинні в надлишку лугу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Гідроксиди не розчинні в надлишку лугу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Гідроксиди ут ворюють розчинні  аміакати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Груповий реагент</a:t>
                      </a:r>
                      <a:endParaRPr kumimoji="0" lang="uk-U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Немає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2н розчин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HCl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 розчин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Надлишок 4н розчину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NaOH </a:t>
                      </a: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або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KOH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Надлишок 4н розчину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NaOH </a:t>
                      </a: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або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KOH 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Надлишок     25 % розчину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</a:t>
                      </a:r>
                      <a:r>
                        <a:rPr kumimoji="0" lang="uk-UA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uk-UA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09775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Характер одержаних сполук</a:t>
                      </a:r>
                      <a:endParaRPr kumimoji="0" lang="uk-UA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Розчин      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Na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NH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Осад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AgCl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PbCl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Hg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Cl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Осад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BaSO</a:t>
                      </a:r>
                      <a:r>
                        <a:rPr kumimoji="0" lang="pt-BR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SrSO</a:t>
                      </a:r>
                      <a:r>
                        <a:rPr kumimoji="0" lang="pt-BR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CaSO</a:t>
                      </a:r>
                      <a:r>
                        <a:rPr kumimoji="0" lang="pt-BR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(PbSO</a:t>
                      </a:r>
                      <a:r>
                        <a:rPr kumimoji="0" lang="pt-BR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pt-BR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Розчин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AlO</a:t>
                      </a:r>
                      <a:r>
                        <a:rPr kumimoji="0" lang="pt-BR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pt-BR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CrO</a:t>
                      </a:r>
                      <a:r>
                        <a:rPr kumimoji="0" lang="pt-BR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pt-BR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ZnO</a:t>
                      </a:r>
                      <a:r>
                        <a:rPr kumimoji="0" lang="pt-BR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pt-BR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SnO</a:t>
                      </a:r>
                      <a:r>
                        <a:rPr kumimoji="0" lang="pt-BR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pt-BR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2-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AsO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(SbO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sz="16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3-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Осад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Fe(OH)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Fe(OH)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Mn(OH)</a:t>
                      </a:r>
                      <a:r>
                        <a:rPr kumimoji="0" lang="de-DE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Mg(OH)</a:t>
                      </a:r>
                      <a:r>
                        <a:rPr kumimoji="0" lang="de-DE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de-DE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Bi(OH)</a:t>
                      </a:r>
                      <a:r>
                        <a:rPr kumimoji="0" lang="de-DE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HSbO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HsbO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Розчин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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Cu(NH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3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)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4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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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Hg(NH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3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)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4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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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Cd(NH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3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)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4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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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Co(NH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3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)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6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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4572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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Ni(NH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3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)</a:t>
                      </a:r>
                      <a:r>
                        <a:rPr kumimoji="0" lang="en-US" sz="16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6</a:t>
                      </a: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  <a:sym typeface="Symbol" pitchFamily="18" charset="2"/>
                        </a:rPr>
                        <a:t>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Содержимое 2"/>
          <p:cNvSpPr>
            <a:spLocks noGrp="1"/>
          </p:cNvSpPr>
          <p:nvPr>
            <p:ph idx="1"/>
          </p:nvPr>
        </p:nvSpPr>
        <p:spPr>
          <a:xfrm>
            <a:off x="1679575" y="776288"/>
            <a:ext cx="9520238" cy="3449637"/>
          </a:xfrm>
        </p:spPr>
        <p:txBody>
          <a:bodyPr/>
          <a:lstStyle/>
          <a:p>
            <a:r>
              <a:rPr lang="uk-UA" sz="6600" smtClean="0"/>
              <a:t>Дякую за увагу!</a:t>
            </a:r>
            <a:endParaRPr lang="ru-RU" sz="6600" smtClean="0"/>
          </a:p>
        </p:txBody>
      </p:sp>
      <p:pic>
        <p:nvPicPr>
          <p:cNvPr id="34818" name="Объект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7525" y="2054225"/>
            <a:ext cx="7319963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 idx="4294967295"/>
          </p:nvPr>
        </p:nvSpPr>
        <p:spPr>
          <a:xfrm>
            <a:off x="3082925" y="212725"/>
            <a:ext cx="8788400" cy="388938"/>
          </a:xfrm>
        </p:spPr>
        <p:txBody>
          <a:bodyPr/>
          <a:lstStyle/>
          <a:p>
            <a:r>
              <a:rPr lang="uk-UA" b="1" smtClean="0"/>
              <a:t>Рекомендована література</a:t>
            </a:r>
            <a:endParaRPr lang="ru-RU" b="1" smtClean="0"/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>
          <a:xfrm>
            <a:off x="1379538" y="622300"/>
            <a:ext cx="10252075" cy="59959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1600" smtClean="0"/>
              <a:t>Харитонов Ю. Я. Аналитическая химия</a:t>
            </a:r>
            <a:r>
              <a:rPr lang="uk-UA" sz="1600" smtClean="0"/>
              <a:t> (аналитика). В 2 кн. Кн. 1. Общие теоретические основы. Качественный анализ: у</a:t>
            </a:r>
            <a:r>
              <a:rPr lang="ru-RU" sz="1600" smtClean="0"/>
              <a:t>чебник</a:t>
            </a:r>
            <a:r>
              <a:rPr lang="uk-UA" sz="1600" smtClean="0"/>
              <a:t> для вузов /</a:t>
            </a:r>
            <a:r>
              <a:rPr lang="ru-RU" sz="1600" smtClean="0"/>
              <a:t> Ю.Я. Харитонов</a:t>
            </a:r>
            <a:r>
              <a:rPr lang="uk-UA" sz="1600" smtClean="0"/>
              <a:t>. – </a:t>
            </a:r>
            <a:r>
              <a:rPr lang="ru-RU" sz="1600" smtClean="0"/>
              <a:t> М.: Высшая школа, 2003.</a:t>
            </a:r>
            <a:r>
              <a:rPr lang="uk-UA" sz="1600" smtClean="0"/>
              <a:t> – 615 с.</a:t>
            </a:r>
            <a:endParaRPr lang="ru-RU" sz="1600" smtClean="0"/>
          </a:p>
          <a:p>
            <a:pPr>
              <a:lnSpc>
                <a:spcPct val="100000"/>
              </a:lnSpc>
            </a:pPr>
            <a:r>
              <a:rPr lang="ru-RU" sz="1600" smtClean="0"/>
              <a:t>Харитонов Ю. Я. Аналитическая химия</a:t>
            </a:r>
            <a:r>
              <a:rPr lang="uk-UA" sz="1600" smtClean="0"/>
              <a:t> (аналитика). В 2 кн. Кн. 2. Количественный анализ. Физико-химические (инструментальные) методы анализа: у</a:t>
            </a:r>
            <a:r>
              <a:rPr lang="ru-RU" sz="1600" smtClean="0"/>
              <a:t>чебник </a:t>
            </a:r>
            <a:r>
              <a:rPr lang="uk-UA" sz="1600" smtClean="0"/>
              <a:t> для вузов /</a:t>
            </a:r>
            <a:r>
              <a:rPr lang="ru-RU" sz="1600" smtClean="0"/>
              <a:t> Ю.Я. Харитонов</a:t>
            </a:r>
            <a:r>
              <a:rPr lang="uk-UA" sz="1600" smtClean="0"/>
              <a:t>. – </a:t>
            </a:r>
            <a:r>
              <a:rPr lang="ru-RU" sz="1600" smtClean="0"/>
              <a:t>М.: Высшая школа, 2003.</a:t>
            </a:r>
            <a:r>
              <a:rPr lang="uk-UA" sz="1600" smtClean="0"/>
              <a:t> – 559 с.</a:t>
            </a:r>
            <a:endParaRPr lang="ru-RU" sz="1600" smtClean="0"/>
          </a:p>
          <a:p>
            <a:pPr>
              <a:lnSpc>
                <a:spcPct val="100000"/>
              </a:lnSpc>
            </a:pPr>
            <a:r>
              <a:rPr lang="ru-RU" sz="1600" smtClean="0"/>
              <a:t>Васильев В.</a:t>
            </a:r>
            <a:r>
              <a:rPr lang="uk-UA" sz="1600" smtClean="0"/>
              <a:t> </a:t>
            </a:r>
            <a:r>
              <a:rPr lang="ru-RU" sz="1600" smtClean="0"/>
              <a:t>П. Аналитическая химия. В 2кн. Кн. 2. Физико-химические методы анализа: </a:t>
            </a:r>
            <a:r>
              <a:rPr lang="uk-UA" sz="1600" smtClean="0"/>
              <a:t>у</a:t>
            </a:r>
            <a:r>
              <a:rPr lang="ru-RU" sz="1600" smtClean="0"/>
              <a:t>чеб. для студ. вузов, обучающихся по химико-технол. спец.</a:t>
            </a:r>
            <a:r>
              <a:rPr lang="uk-UA" sz="1600" smtClean="0"/>
              <a:t> </a:t>
            </a:r>
            <a:r>
              <a:rPr lang="ru-RU" sz="1600" smtClean="0"/>
              <a:t>/ В.П. Васильев. – М.: Дрофа, 2002.</a:t>
            </a:r>
            <a:r>
              <a:rPr lang="uk-UA" sz="1600" smtClean="0"/>
              <a:t> – </a:t>
            </a:r>
            <a:r>
              <a:rPr lang="ru-RU" sz="1600" smtClean="0"/>
              <a:t>368 с.</a:t>
            </a:r>
          </a:p>
          <a:p>
            <a:pPr>
              <a:lnSpc>
                <a:spcPct val="100000"/>
              </a:lnSpc>
            </a:pPr>
            <a:r>
              <a:rPr lang="ru-RU" sz="1600" smtClean="0"/>
              <a:t>Васильев В.</a:t>
            </a:r>
            <a:r>
              <a:rPr lang="uk-UA" sz="1600" smtClean="0"/>
              <a:t> </a:t>
            </a:r>
            <a:r>
              <a:rPr lang="ru-RU" sz="1600" smtClean="0"/>
              <a:t>П. Аналитическая химия. В 2кн. Кн. 1. Титриметрический и гравиметрический методы анализа: </a:t>
            </a:r>
            <a:r>
              <a:rPr lang="uk-UA" sz="1600" smtClean="0"/>
              <a:t>у</a:t>
            </a:r>
            <a:r>
              <a:rPr lang="ru-RU" sz="1600" smtClean="0"/>
              <a:t>чеб. для студ. вузов, обучающихся по химико-технол. спец.</a:t>
            </a:r>
            <a:r>
              <a:rPr lang="uk-UA" sz="1600" smtClean="0"/>
              <a:t> </a:t>
            </a:r>
            <a:r>
              <a:rPr lang="ru-RU" sz="1600" smtClean="0"/>
              <a:t>/ В.П. Васильев. – М.: Дрофа, 2002.</a:t>
            </a:r>
            <a:r>
              <a:rPr lang="uk-UA" sz="1600" smtClean="0"/>
              <a:t> – </a:t>
            </a:r>
            <a:r>
              <a:rPr lang="ru-RU" sz="1600" smtClean="0"/>
              <a:t>368 с.</a:t>
            </a:r>
          </a:p>
          <a:p>
            <a:pPr>
              <a:lnSpc>
                <a:spcPct val="100000"/>
              </a:lnSpc>
            </a:pPr>
            <a:r>
              <a:rPr lang="ru-RU" sz="1600" smtClean="0"/>
              <a:t>Сегеда А. С. Аналітична хімія. Якісний аналіз: навч.посібник для студ.</a:t>
            </a:r>
            <a:r>
              <a:rPr lang="uk-UA" sz="1600" smtClean="0"/>
              <a:t> </a:t>
            </a:r>
            <a:r>
              <a:rPr lang="ru-RU" sz="1600" smtClean="0"/>
              <a:t>біол.</a:t>
            </a:r>
            <a:r>
              <a:rPr lang="uk-UA" sz="1600" smtClean="0"/>
              <a:t> </a:t>
            </a:r>
            <a:r>
              <a:rPr lang="ru-RU" sz="1600" smtClean="0"/>
              <a:t>спец.</a:t>
            </a:r>
            <a:r>
              <a:rPr lang="uk-UA" sz="1600" smtClean="0"/>
              <a:t> </a:t>
            </a:r>
            <a:r>
              <a:rPr lang="ru-RU" sz="1600" smtClean="0"/>
              <a:t>вузів / А.С. Сегеда. – Київ: ЦУЛ, 2002. – 524 с.</a:t>
            </a:r>
          </a:p>
          <a:p>
            <a:pPr>
              <a:lnSpc>
                <a:spcPct val="100000"/>
              </a:lnSpc>
            </a:pPr>
            <a:r>
              <a:rPr lang="ru-RU" sz="1600" smtClean="0"/>
              <a:t>Сегеда А. С. Аналітична хімія. Кількісний аналіз: навчальний посібник для студ. біол. спец. вищ. навч. закладів / А.С. Сегеда. – Київ: Фітосоціоцентр, 2006. – 544 с.</a:t>
            </a:r>
            <a:r>
              <a:rPr lang="uk-UA" sz="1600" smtClean="0"/>
              <a:t> </a:t>
            </a:r>
          </a:p>
          <a:p>
            <a:pPr>
              <a:lnSpc>
                <a:spcPct val="100000"/>
              </a:lnSpc>
            </a:pPr>
            <a:r>
              <a:rPr lang="uk-UA" sz="1600" smtClean="0"/>
              <a:t>Сегеда А. С. Збірник задач і вправ з аналітичної хімії. Кількісний аналіз: навчальний посібник для студ. хіміч. спец. вищ. пед. навч. закладів / А.С. Сегеда. – Київ: Фітосоціоцентр, 2005. – 491 с.</a:t>
            </a:r>
            <a:endParaRPr lang="ru-RU" sz="1600" smtClean="0"/>
          </a:p>
          <a:p>
            <a:pPr>
              <a:lnSpc>
                <a:spcPct val="100000"/>
              </a:lnSpc>
            </a:pPr>
            <a:r>
              <a:rPr lang="ru-RU" sz="1600" smtClean="0"/>
              <a:t>Золотов Ю. А. Основы аналитической химии. Задачи и вопросы / Ю.А. Золотов. – М.: Высш. шк., 2002. – 464 с.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smtClean="0"/>
              <a:t>Предмет аналітичної хімії та її завдання.</a:t>
            </a:r>
            <a:r>
              <a:rPr lang="uk-UA" b="1" smtClean="0">
                <a:latin typeface="Arial" charset="0"/>
              </a:rPr>
              <a:t/>
            </a:r>
            <a:br>
              <a:rPr lang="uk-UA" b="1" smtClean="0">
                <a:latin typeface="Arial" charset="0"/>
              </a:rPr>
            </a:br>
            <a:endParaRPr lang="uk-UA" b="1" smtClean="0">
              <a:latin typeface="Arial" charset="0"/>
            </a:endParaRPr>
          </a:p>
        </p:txBody>
      </p:sp>
      <p:sp>
        <p:nvSpPr>
          <p:cNvPr id="16386" name="Объект 2"/>
          <p:cNvSpPr>
            <a:spLocks noGrp="1"/>
          </p:cNvSpPr>
          <p:nvPr>
            <p:ph idx="1"/>
          </p:nvPr>
        </p:nvSpPr>
        <p:spPr>
          <a:xfrm>
            <a:off x="1660525" y="1903413"/>
            <a:ext cx="9520238" cy="3449637"/>
          </a:xfrm>
        </p:spPr>
        <p:txBody>
          <a:bodyPr/>
          <a:lstStyle/>
          <a:p>
            <a:pPr algn="ctr" eaLnBrk="1" hangingPunct="1">
              <a:buFont typeface="Arial" charset="0"/>
              <a:buNone/>
            </a:pPr>
            <a:r>
              <a:rPr lang="uk-UA" b="1" smtClean="0"/>
              <a:t>Аналітична хімія</a:t>
            </a:r>
            <a:r>
              <a:rPr lang="uk-UA" b="1" smtClean="0">
                <a:latin typeface="Arial" charset="0"/>
              </a:rPr>
              <a:t> </a:t>
            </a:r>
            <a:r>
              <a:rPr lang="uk-UA" b="1" smtClean="0"/>
              <a:t>-</a:t>
            </a:r>
            <a:r>
              <a:rPr lang="uk-UA" smtClean="0"/>
              <a:t> це наука про методи аналізу речовини </a:t>
            </a:r>
            <a:endParaRPr lang="uk-UA" smtClean="0">
              <a:latin typeface="Arial" charset="0"/>
            </a:endParaRPr>
          </a:p>
          <a:p>
            <a:pPr eaLnBrk="1" hangingPunct="1">
              <a:buFont typeface="Arial" charset="0"/>
              <a:buNone/>
            </a:pPr>
            <a:r>
              <a:rPr lang="uk-UA" smtClean="0">
                <a:latin typeface="Times New Roman" pitchFamily="18" charset="0"/>
              </a:rPr>
              <a:t>Вона поділяється на:</a:t>
            </a:r>
          </a:p>
          <a:p>
            <a:pPr eaLnBrk="1" hangingPunct="1">
              <a:buFont typeface="Wingdings" pitchFamily="2" charset="2"/>
              <a:buChar char="v"/>
            </a:pPr>
            <a:r>
              <a:rPr lang="uk-UA" smtClean="0">
                <a:latin typeface="Times New Roman" pitchFamily="18" charset="0"/>
              </a:rPr>
              <a:t> </a:t>
            </a:r>
            <a:r>
              <a:rPr lang="uk-UA" b="1" smtClean="0">
                <a:latin typeface="Times New Roman" pitchFamily="18" charset="0"/>
              </a:rPr>
              <a:t>якісний аналіз </a:t>
            </a:r>
            <a:r>
              <a:rPr lang="uk-UA" smtClean="0">
                <a:latin typeface="Times New Roman" pitchFamily="18" charset="0"/>
              </a:rPr>
              <a:t>- процес ідентифікації речовини (чи їх суміші), встановлення із яких елементів складається досліджувана проба, які іони, функціональні групи входять до її складу. </a:t>
            </a:r>
            <a:endParaRPr lang="uk-UA" b="1" smtClean="0">
              <a:latin typeface="Times New Roman" pitchFamily="18" charset="0"/>
            </a:endParaRPr>
          </a:p>
          <a:p>
            <a:pPr eaLnBrk="1" hangingPunct="1">
              <a:buFont typeface="Wingdings" pitchFamily="2" charset="2"/>
              <a:buChar char="v"/>
            </a:pPr>
            <a:r>
              <a:rPr lang="uk-UA" b="1" smtClean="0">
                <a:latin typeface="Times New Roman" pitchFamily="18" charset="0"/>
              </a:rPr>
              <a:t> кількісний аналіз </a:t>
            </a:r>
            <a:r>
              <a:rPr lang="uk-UA" smtClean="0">
                <a:latin typeface="Times New Roman" pitchFamily="18" charset="0"/>
              </a:rPr>
              <a:t>- визначення кількісного вмісту кожного або всіх компонентів системи.</a:t>
            </a:r>
          </a:p>
          <a:p>
            <a:pPr eaLnBrk="1" hangingPunct="1">
              <a:buFont typeface="Wingdings" pitchFamily="2" charset="2"/>
              <a:buNone/>
            </a:pPr>
            <a:endParaRPr lang="uk-UA" b="1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lum bright="12000" contrast="-66000"/>
          </a:blip>
          <a:srcRect/>
          <a:stretch>
            <a:fillRect/>
          </a:stretch>
        </p:blipFill>
        <p:spPr>
          <a:xfrm>
            <a:off x="0" y="28575"/>
            <a:ext cx="12192000" cy="6858000"/>
          </a:xfrm>
        </p:spPr>
      </p:pic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400050" y="268288"/>
            <a:ext cx="10983913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2800"/>
              <a:t>Становлення аналітичної хімії як науки: </a:t>
            </a:r>
          </a:p>
          <a:p>
            <a:r>
              <a:rPr lang="uk-UA" sz="2800"/>
              <a:t>праці М.В. Ломоносова‚ Д.І. Менделеєва‚ М.С. Цвета‚ В.І. Вернадського‚ Л.О. Чугаєва,  І.П. Алімарина‚ І.В. Тананаєва.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uk-UA" b="1" smtClean="0"/>
              <a:t>Кількісний аналіз</a:t>
            </a:r>
          </a:p>
        </p:txBody>
      </p:sp>
      <p:sp>
        <p:nvSpPr>
          <p:cNvPr id="18434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uk-UA" smtClean="0"/>
          </a:p>
          <a:p>
            <a:pPr marL="0" indent="0" algn="ctr" eaLnBrk="1" hangingPunct="1">
              <a:buFont typeface="Arial" charset="0"/>
              <a:buNone/>
            </a:pPr>
            <a:r>
              <a:rPr lang="uk-UA" smtClean="0"/>
              <a:t>Кількісний аналіз поділяють на:</a:t>
            </a:r>
          </a:p>
          <a:p>
            <a:pPr marL="0" indent="0" algn="ctr" eaLnBrk="1" hangingPunct="1">
              <a:buFont typeface="Arial" charset="0"/>
              <a:buNone/>
            </a:pPr>
            <a:endParaRPr lang="uk-UA" smtClean="0"/>
          </a:p>
          <a:p>
            <a:pPr marL="0" indent="0" eaLnBrk="1" hangingPunct="1">
              <a:buFont typeface="Wingdings" pitchFamily="2" charset="2"/>
              <a:buChar char="v"/>
            </a:pPr>
            <a:r>
              <a:rPr lang="uk-UA" b="1" smtClean="0"/>
              <a:t>гравіметричний</a:t>
            </a:r>
            <a:r>
              <a:rPr lang="uk-UA" smtClean="0"/>
              <a:t> метод (ваговий);</a:t>
            </a:r>
          </a:p>
          <a:p>
            <a:pPr marL="0" indent="0" eaLnBrk="1" hangingPunct="1">
              <a:buFont typeface="Wingdings" pitchFamily="2" charset="2"/>
              <a:buChar char="v"/>
            </a:pPr>
            <a:r>
              <a:rPr lang="uk-UA" b="1" smtClean="0"/>
              <a:t>титриметричний</a:t>
            </a:r>
            <a:r>
              <a:rPr lang="uk-UA" smtClean="0"/>
              <a:t> аналіз</a:t>
            </a:r>
            <a:r>
              <a:rPr lang="uk-UA" smtClean="0">
                <a:latin typeface="Arial" charset="0"/>
              </a:rPr>
              <a:t> </a:t>
            </a:r>
            <a:r>
              <a:rPr lang="uk-UA" smtClean="0"/>
              <a:t>(об</a:t>
            </a:r>
            <a:r>
              <a:rPr lang="en-US" smtClean="0"/>
              <a:t>’</a:t>
            </a:r>
            <a:r>
              <a:rPr lang="uk-UA" smtClean="0"/>
              <a:t>ємний)</a:t>
            </a:r>
          </a:p>
          <a:p>
            <a:pPr marL="0" indent="0" eaLnBrk="1" hangingPunct="1">
              <a:buFont typeface="Wingdings" pitchFamily="2" charset="2"/>
              <a:buChar char="v"/>
            </a:pPr>
            <a:endParaRPr lang="uk-UA" smtClean="0"/>
          </a:p>
        </p:txBody>
      </p:sp>
      <p:pic>
        <p:nvPicPr>
          <p:cNvPr id="18435" name="Объект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93225" y="0"/>
            <a:ext cx="2898775" cy="231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1535113" y="847725"/>
            <a:ext cx="9520237" cy="577850"/>
          </a:xfrm>
        </p:spPr>
        <p:txBody>
          <a:bodyPr/>
          <a:lstStyle/>
          <a:p>
            <a:pPr algn="ctr" eaLnBrk="1" hangingPunct="1"/>
            <a:r>
              <a:rPr lang="uk-UA" b="1" smtClean="0"/>
              <a:t>Завдання аналітичної хімії:</a:t>
            </a:r>
          </a:p>
        </p:txBody>
      </p:sp>
      <p:sp>
        <p:nvSpPr>
          <p:cNvPr id="19458" name="Объект 2"/>
          <p:cNvSpPr>
            <a:spLocks noGrp="1"/>
          </p:cNvSpPr>
          <p:nvPr>
            <p:ph idx="1"/>
          </p:nvPr>
        </p:nvSpPr>
        <p:spPr>
          <a:xfrm>
            <a:off x="1366838" y="1571625"/>
            <a:ext cx="9520237" cy="4100513"/>
          </a:xfrm>
        </p:spPr>
        <p:txBody>
          <a:bodyPr/>
          <a:lstStyle/>
          <a:p>
            <a:pPr marL="457200" indent="-457200" eaLnBrk="1" hangingPunct="1">
              <a:buFont typeface="Palatino Linotype" pitchFamily="18" charset="0"/>
              <a:buAutoNum type="arabicPeriod"/>
            </a:pPr>
            <a:r>
              <a:rPr lang="uk-UA" sz="2400" smtClean="0">
                <a:latin typeface="Times New Roman" pitchFamily="18" charset="0"/>
              </a:rPr>
              <a:t>Вивчення взаємозв’язку між будовою речовин і їх хіміко-аналітичними властивостями.</a:t>
            </a:r>
          </a:p>
          <a:p>
            <a:pPr marL="457200" indent="-457200" eaLnBrk="1" hangingPunct="1">
              <a:buFont typeface="Palatino Linotype" pitchFamily="18" charset="0"/>
              <a:buAutoNum type="arabicPeriod"/>
            </a:pPr>
            <a:r>
              <a:rPr lang="uk-UA" sz="2400" smtClean="0">
                <a:latin typeface="Times New Roman" pitchFamily="18" charset="0"/>
              </a:rPr>
              <a:t>Впровадження нових методів відкриття та кількісного визначення елементів, котрі стали використовуватися нещодавно - </a:t>
            </a:r>
            <a:r>
              <a:rPr lang="en-US" sz="2400" smtClean="0">
                <a:latin typeface="Times New Roman" pitchFamily="18" charset="0"/>
              </a:rPr>
              <a:t>Zr,</a:t>
            </a:r>
            <a:r>
              <a:rPr lang="uk-UA" sz="2400" smtClean="0">
                <a:latin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</a:rPr>
              <a:t>Ti,</a:t>
            </a:r>
            <a:r>
              <a:rPr lang="uk-UA" sz="2400" smtClean="0">
                <a:latin typeface="Times New Roman" pitchFamily="18" charset="0"/>
              </a:rPr>
              <a:t> </a:t>
            </a:r>
            <a:r>
              <a:rPr lang="en-US" sz="2400" smtClean="0">
                <a:latin typeface="Times New Roman" pitchFamily="18" charset="0"/>
              </a:rPr>
              <a:t>Nb.</a:t>
            </a:r>
            <a:endParaRPr lang="uk-UA" sz="2400" smtClean="0">
              <a:latin typeface="Times New Roman" pitchFamily="18" charset="0"/>
            </a:endParaRPr>
          </a:p>
          <a:p>
            <a:pPr marL="457200" indent="-457200" eaLnBrk="1" hangingPunct="1">
              <a:buFont typeface="Palatino Linotype" pitchFamily="18" charset="0"/>
              <a:buAutoNum type="arabicPeriod"/>
            </a:pPr>
            <a:r>
              <a:rPr lang="uk-UA" sz="2400" smtClean="0">
                <a:latin typeface="Times New Roman" pitchFamily="18" charset="0"/>
              </a:rPr>
              <a:t>Розробка методів кількісного визначення мікрокількостей елементів.</a:t>
            </a:r>
          </a:p>
          <a:p>
            <a:pPr marL="457200" indent="-457200" eaLnBrk="1" hangingPunct="1">
              <a:buFont typeface="Palatino Linotype" pitchFamily="18" charset="0"/>
              <a:buAutoNum type="arabicPeriod"/>
            </a:pPr>
            <a:r>
              <a:rPr lang="uk-UA" sz="2400" smtClean="0">
                <a:latin typeface="Times New Roman" pitchFamily="18" charset="0"/>
              </a:rPr>
              <a:t>Вирішення проблеми охорони навколишнього середовища.</a:t>
            </a:r>
          </a:p>
          <a:p>
            <a:pPr marL="457200" indent="-457200" eaLnBrk="1" hangingPunct="1">
              <a:buFont typeface="Palatino Linotype" pitchFamily="18" charset="0"/>
              <a:buAutoNum type="arabicPeriod"/>
            </a:pPr>
            <a:r>
              <a:rPr lang="ru-RU" sz="2400" smtClean="0">
                <a:latin typeface="Times New Roman" pitchFamily="18" charset="0"/>
              </a:rPr>
              <a:t>Хіміко-технологічний контроль виробництва на всіх його етапах.</a:t>
            </a:r>
            <a:endParaRPr lang="uk-UA" sz="2400" smtClean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60513" y="230188"/>
            <a:ext cx="9520237" cy="46672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uk-UA" sz="2900" b="1" smtClean="0"/>
              <a:t>Використання аналітичної хімії:</a:t>
            </a:r>
          </a:p>
        </p:txBody>
      </p:sp>
      <p:sp>
        <p:nvSpPr>
          <p:cNvPr id="50179" name="Объект 2"/>
          <p:cNvSpPr>
            <a:spLocks noGrp="1"/>
          </p:cNvSpPr>
          <p:nvPr>
            <p:ph idx="4294967295"/>
          </p:nvPr>
        </p:nvSpPr>
        <p:spPr>
          <a:xfrm>
            <a:off x="1376363" y="712788"/>
            <a:ext cx="9520237" cy="40132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uk-UA" sz="1800" smtClean="0"/>
              <a:t>У </a:t>
            </a:r>
            <a:r>
              <a:rPr lang="en-US" sz="1800" smtClean="0"/>
              <a:t>XX </a:t>
            </a:r>
            <a:r>
              <a:rPr lang="uk-UA" sz="1800" smtClean="0"/>
              <a:t>ст. дедалі більшу роль в галузі стали відігравати інструментальні методи, набувши статус основних. Особливо швидко основні спектроскопічні й спектрометричні методи розвивалися на початку століття, а до його кінця інструментарій аналітиків був суттєво вдосконалений. </a:t>
            </a:r>
          </a:p>
          <a:p>
            <a:pPr marL="0" indent="0" eaLnBrk="1" hangingPunct="1">
              <a:buFont typeface="Arial" charset="0"/>
              <a:buNone/>
            </a:pPr>
            <a:endParaRPr lang="uk-UA" sz="1800" smtClean="0"/>
          </a:p>
          <a:p>
            <a:pPr marL="0" indent="0" eaLnBrk="1" hangingPunct="1">
              <a:buFont typeface="Arial" charset="0"/>
              <a:buNone/>
            </a:pPr>
            <a:r>
              <a:rPr lang="uk-UA" sz="1800" smtClean="0"/>
              <a:t>Якщо раніше аналітична хімія зосереджувалася в основному на малих молекулах, приблизно з 1970-х аналітична хімія дедалі більше розширяє область своїх досліджень у галузь біології. Вдосконалення лазерів сприяло тому, що вони стали використовуватися в хімії спочатку для аналізу, а потім і для впливу на перебіг реакцій. </a:t>
            </a:r>
          </a:p>
          <a:p>
            <a:pPr marL="0" indent="0" eaLnBrk="1" hangingPunct="1">
              <a:buFont typeface="Arial" charset="0"/>
              <a:buNone/>
            </a:pPr>
            <a:r>
              <a:rPr lang="uk-UA" sz="1800" smtClean="0"/>
              <a:t>У кінці 20 ст. область практичного застосування аналітичної хімії розширилася, охопивши такі поля діяльності як хімічну промисловість, клінічну хімію, аналіз стану довкілля, криміналістику. </a:t>
            </a:r>
          </a:p>
        </p:txBody>
      </p:sp>
    </p:spTree>
  </p:cSld>
  <p:clrMapOvr>
    <a:masterClrMapping/>
  </p:clrMapOvr>
  <p:transition spd="slow"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60513" y="222250"/>
            <a:ext cx="9520237" cy="835025"/>
          </a:xfrm>
        </p:spPr>
        <p:txBody>
          <a:bodyPr/>
          <a:lstStyle/>
          <a:p>
            <a:pPr algn="ctr" eaLnBrk="1" hangingPunct="1"/>
            <a:r>
              <a:rPr lang="uk-UA" b="1" smtClean="0"/>
              <a:t>Сучасне використання аналітичної хімії</a:t>
            </a:r>
          </a:p>
        </p:txBody>
      </p:sp>
      <p:sp>
        <p:nvSpPr>
          <p:cNvPr id="51203" name="Объект 2"/>
          <p:cNvSpPr>
            <a:spLocks noGrp="1"/>
          </p:cNvSpPr>
          <p:nvPr>
            <p:ph idx="4294967295"/>
          </p:nvPr>
        </p:nvSpPr>
        <p:spPr>
          <a:xfrm>
            <a:off x="1535113" y="1162050"/>
            <a:ext cx="9520237" cy="430371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uk-UA" sz="1800" smtClean="0"/>
              <a:t>Наприклад, хімік-аналітик може проводити дослідження, пов'язані з відкриттям у крові хімічних сполук, які збільшують ризик захворіти на рак. </a:t>
            </a:r>
          </a:p>
          <a:p>
            <a:pPr eaLnBrk="1" hangingPunct="1">
              <a:lnSpc>
                <a:spcPct val="100000"/>
              </a:lnSpc>
            </a:pPr>
            <a:r>
              <a:rPr lang="uk-UA" sz="1800" smtClean="0"/>
              <a:t>Розробка нової технології може зводитися до використання лазера на барвниках, за допомогою якого зростає чутливість та специфічність спектроскопічного методу.</a:t>
            </a:r>
          </a:p>
          <a:p>
            <a:pPr eaLnBrk="1" hangingPunct="1">
              <a:lnSpc>
                <a:spcPct val="100000"/>
              </a:lnSpc>
            </a:pPr>
            <a:r>
              <a:rPr lang="uk-UA" sz="1800" smtClean="0"/>
              <a:t> Ті методи та інструменти, які вже розроблені, часто стандартизують, щоб можна було проводити порівняння з іншими дослідженнями впродовж значного періоду. Особливо це важливо для промислового контролю якості, для криміналістики та для досліджень в області контролю довкілля. </a:t>
            </a:r>
          </a:p>
          <a:p>
            <a:pPr eaLnBrk="1" hangingPunct="1">
              <a:lnSpc>
                <a:spcPct val="100000"/>
              </a:lnSpc>
            </a:pPr>
            <a:r>
              <a:rPr lang="uk-UA" sz="1800" smtClean="0"/>
              <a:t>Аналітична хімія відіграє дедалі більшу роль у фармації, де крім аналізу якості, її методи використовуються для розробки нових ліків. </a:t>
            </a:r>
          </a:p>
          <a:p>
            <a:pPr eaLnBrk="1" hangingPunct="1">
              <a:lnSpc>
                <a:spcPct val="100000"/>
              </a:lnSpc>
            </a:pPr>
            <a:endParaRPr lang="uk-UA" sz="1800" smtClean="0"/>
          </a:p>
        </p:txBody>
      </p:sp>
    </p:spTree>
  </p:cSld>
  <p:clrMapOvr>
    <a:masterClrMapping/>
  </p:clrMapOvr>
  <p:transition spd="slow">
    <p:fade thruBlk="1"/>
  </p:transition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226</TotalTime>
  <Words>1156</Words>
  <Application>Microsoft Office PowerPoint</Application>
  <PresentationFormat>Произвольный</PresentationFormat>
  <Paragraphs>186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Шаблон оформления</vt:lpstr>
      </vt:variant>
      <vt:variant>
        <vt:i4>11</vt:i4>
      </vt:variant>
      <vt:variant>
        <vt:lpstr>Заголовки слайдов</vt:lpstr>
      </vt:variant>
      <vt:variant>
        <vt:i4>25</vt:i4>
      </vt:variant>
    </vt:vector>
  </HeadingPairs>
  <TitlesOfParts>
    <vt:vector size="43" baseType="lpstr">
      <vt:lpstr>Arial</vt:lpstr>
      <vt:lpstr>Palatino Linotype</vt:lpstr>
      <vt:lpstr>Calibri</vt:lpstr>
      <vt:lpstr>Times New Roman</vt:lpstr>
      <vt:lpstr>Wingdings</vt:lpstr>
      <vt:lpstr>Tw Cen MT</vt:lpstr>
      <vt:lpstr>Symbol</vt:lpstr>
      <vt:lpstr>Gallery</vt:lpstr>
      <vt:lpstr>Gallery</vt:lpstr>
      <vt:lpstr>Gallery</vt:lpstr>
      <vt:lpstr>Gallery</vt:lpstr>
      <vt:lpstr>Gallery</vt:lpstr>
      <vt:lpstr>Gallery</vt:lpstr>
      <vt:lpstr>Gallery</vt:lpstr>
      <vt:lpstr>Gallery</vt:lpstr>
      <vt:lpstr>Gallery</vt:lpstr>
      <vt:lpstr>Gallery</vt:lpstr>
      <vt:lpstr>Gallery</vt:lpstr>
      <vt:lpstr>  Аналітична хімія Якісний аналіз</vt:lpstr>
      <vt:lpstr>План </vt:lpstr>
      <vt:lpstr>Рекомендована література</vt:lpstr>
      <vt:lpstr>Предмет аналітичної хімії та її завдання. </vt:lpstr>
      <vt:lpstr>Слайд 5</vt:lpstr>
      <vt:lpstr>Кількісний аналіз</vt:lpstr>
      <vt:lpstr>Завдання аналітичної хімії:</vt:lpstr>
      <vt:lpstr>Використання аналітичної хімії:</vt:lpstr>
      <vt:lpstr>Сучасне використання аналітичної хімії</vt:lpstr>
      <vt:lpstr>Застосування аналітичної хімії:</vt:lpstr>
      <vt:lpstr>Якісний аналіз</vt:lpstr>
      <vt:lpstr>В залежності від техніки виконання якісний аналіз поділяють на такі методи:</vt:lpstr>
      <vt:lpstr>Якісні реакції на катіони лужних  і лужноземельних металів </vt:lpstr>
      <vt:lpstr>Слайд 14</vt:lpstr>
      <vt:lpstr>В залежності від поставлених задач:</vt:lpstr>
      <vt:lpstr>В залежності від маси речовини взятої для аналізу:</vt:lpstr>
      <vt:lpstr>Слайд 17</vt:lpstr>
      <vt:lpstr>Реакції, що використовуються в якісному аналізі, можна поділити на такі групи:</vt:lpstr>
      <vt:lpstr>Найважливіші характеристики аналітичних реакцій: </vt:lpstr>
      <vt:lpstr>Специфічні реакції</vt:lpstr>
      <vt:lpstr>Чутливі реакції</vt:lpstr>
      <vt:lpstr>Малочутлива реакція на К+</vt:lpstr>
      <vt:lpstr>Класифікації катіонів на групи:</vt:lpstr>
      <vt:lpstr>Слайд 24</vt:lpstr>
      <vt:lpstr>Слайд 25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Аналітична хімія та її завдання.</dc:title>
  <dc:creator>User</dc:creator>
  <cp:lastModifiedBy>Customer</cp:lastModifiedBy>
  <cp:revision>36</cp:revision>
  <dcterms:created xsi:type="dcterms:W3CDTF">2019-05-07T17:38:13Z</dcterms:created>
  <dcterms:modified xsi:type="dcterms:W3CDTF">2021-02-12T05:31:34Z</dcterms:modified>
</cp:coreProperties>
</file>