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14700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/>
              <a:t>Тема 1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368752" cy="249783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 b="1" i="1" dirty="0" smtClean="0">
              <a:solidFill>
                <a:schemeClr val="tx1"/>
              </a:solidFill>
            </a:endParaRPr>
          </a:p>
          <a:p>
            <a:r>
              <a:rPr lang="ru-RU" b="1" i="1" dirty="0" err="1" smtClean="0">
                <a:solidFill>
                  <a:schemeClr val="tx1"/>
                </a:solidFill>
              </a:rPr>
              <a:t>Інновація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>
                <a:solidFill>
                  <a:schemeClr val="tx1"/>
                </a:solidFill>
              </a:rPr>
              <a:t>як </a:t>
            </a:r>
            <a:r>
              <a:rPr lang="ru-RU" b="1" i="1" dirty="0" err="1">
                <a:solidFill>
                  <a:schemeClr val="tx1"/>
                </a:solidFill>
              </a:rPr>
              <a:t>об’єкт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соціальної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роботи</a:t>
            </a:r>
            <a:r>
              <a:rPr lang="ru-RU" b="1" i="1" dirty="0">
                <a:solidFill>
                  <a:schemeClr val="tx1"/>
                </a:solidFill>
              </a:rPr>
              <a:t> та </a:t>
            </a:r>
            <a:r>
              <a:rPr lang="ru-RU" b="1" i="1" dirty="0" err="1">
                <a:solidFill>
                  <a:schemeClr val="tx1"/>
                </a:solidFill>
              </a:rPr>
              <a:t>освітньої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діяльності</a:t>
            </a:r>
            <a:endParaRPr lang="ru-RU" b="1" i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982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1. </a:t>
            </a:r>
            <a:r>
              <a:rPr lang="ru-RU" sz="3600" b="1" dirty="0" err="1" smtClean="0"/>
              <a:t>Поняття</a:t>
            </a:r>
            <a:r>
              <a:rPr lang="ru-RU" sz="3600" b="1" dirty="0" smtClean="0"/>
              <a:t> </a:t>
            </a:r>
            <a:r>
              <a:rPr lang="ru-RU" sz="3600" b="1" dirty="0" err="1"/>
              <a:t>інновації</a:t>
            </a:r>
            <a:r>
              <a:rPr lang="ru-RU" sz="3600" b="1" dirty="0"/>
              <a:t> та </a:t>
            </a:r>
            <a:r>
              <a:rPr lang="ru-RU" sz="3600" b="1" dirty="0" err="1"/>
              <a:t>її</a:t>
            </a:r>
            <a:r>
              <a:rPr lang="ru-RU" sz="3600" b="1" dirty="0"/>
              <a:t> </a:t>
            </a:r>
            <a:r>
              <a:rPr lang="ru-RU" sz="3600" b="1" dirty="0" err="1"/>
              <a:t>основні</a:t>
            </a:r>
            <a:r>
              <a:rPr lang="ru-RU" sz="3600" b="1" dirty="0"/>
              <a:t> </a:t>
            </a:r>
            <a:r>
              <a:rPr lang="ru-RU" sz="3600" b="1" dirty="0" err="1"/>
              <a:t>властивості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i="1" dirty="0"/>
              <a:t>Механізми і </a:t>
            </a:r>
            <a:r>
              <a:rPr lang="uk-UA" b="1" i="1" dirty="0" smtClean="0"/>
              <a:t>інструменти ІСР:</a:t>
            </a:r>
            <a:endParaRPr lang="uk-UA" b="1" i="1" dirty="0"/>
          </a:p>
          <a:p>
            <a:pPr>
              <a:buFont typeface="Wingdings" pitchFamily="2" charset="2"/>
              <a:buChar char="ü"/>
            </a:pPr>
            <a:r>
              <a:rPr lang="uk-UA" dirty="0"/>
              <a:t>Приватно-державне </a:t>
            </a:r>
            <a:r>
              <a:rPr lang="uk-UA" dirty="0" smtClean="0"/>
              <a:t>партнерство,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Корпоративна </a:t>
            </a:r>
            <a:r>
              <a:rPr lang="uk-UA" dirty="0"/>
              <a:t>соціальна відповідальність, </a:t>
            </a:r>
            <a:endParaRPr lang="uk-UA" dirty="0" smtClean="0"/>
          </a:p>
          <a:p>
            <a:pPr>
              <a:buFont typeface="Wingdings" pitchFamily="2" charset="2"/>
              <a:buChar char="ü"/>
            </a:pPr>
            <a:r>
              <a:rPr lang="uk-UA" dirty="0" err="1" smtClean="0"/>
              <a:t>Ендаумент</a:t>
            </a:r>
            <a:r>
              <a:rPr lang="uk-UA" dirty="0"/>
              <a:t>, </a:t>
            </a:r>
            <a:endParaRPr lang="uk-UA" dirty="0" smtClean="0"/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Медичне </a:t>
            </a:r>
            <a:r>
              <a:rPr lang="uk-UA" dirty="0"/>
              <a:t>соціальне страхування</a:t>
            </a:r>
            <a:r>
              <a:rPr lang="uk-UA" dirty="0" smtClean="0"/>
              <a:t>,</a:t>
            </a:r>
          </a:p>
          <a:p>
            <a:pPr>
              <a:buFont typeface="Wingdings" pitchFamily="2" charset="2"/>
              <a:buChar char="ü"/>
            </a:pPr>
            <a:r>
              <a:rPr lang="uk-UA" dirty="0" err="1" smtClean="0"/>
              <a:t>Фондрайзинг</a:t>
            </a:r>
            <a:r>
              <a:rPr lang="uk-UA" dirty="0" smtClean="0"/>
              <a:t>, 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Венчурна </a:t>
            </a:r>
            <a:r>
              <a:rPr lang="uk-UA" dirty="0"/>
              <a:t>благодійність </a:t>
            </a:r>
            <a:endParaRPr lang="uk-UA" dirty="0" smtClean="0"/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Податкове </a:t>
            </a:r>
            <a:r>
              <a:rPr lang="uk-UA" dirty="0"/>
              <a:t>регулювання сприяння розвитку гуманітарної сфери.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620477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1. </a:t>
            </a:r>
            <a:r>
              <a:rPr lang="ru-RU" sz="3600" b="1" dirty="0" err="1" smtClean="0"/>
              <a:t>Поняття</a:t>
            </a:r>
            <a:r>
              <a:rPr lang="ru-RU" sz="3600" b="1" dirty="0" smtClean="0"/>
              <a:t> </a:t>
            </a:r>
            <a:r>
              <a:rPr lang="ru-RU" sz="3600" b="1" dirty="0" err="1"/>
              <a:t>інновації</a:t>
            </a:r>
            <a:r>
              <a:rPr lang="ru-RU" sz="3600" b="1" dirty="0"/>
              <a:t> та </a:t>
            </a:r>
            <a:r>
              <a:rPr lang="ru-RU" sz="3600" b="1" dirty="0" err="1"/>
              <a:t>її</a:t>
            </a:r>
            <a:r>
              <a:rPr lang="ru-RU" sz="3600" b="1" dirty="0"/>
              <a:t> </a:t>
            </a:r>
            <a:r>
              <a:rPr lang="ru-RU" sz="3600" b="1" dirty="0" err="1"/>
              <a:t>основні</a:t>
            </a:r>
            <a:r>
              <a:rPr lang="ru-RU" sz="3600" b="1" dirty="0"/>
              <a:t> </a:t>
            </a:r>
            <a:r>
              <a:rPr lang="ru-RU" sz="3600" b="1" dirty="0" err="1"/>
              <a:t>властивості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b="1" i="1" dirty="0"/>
              <a:t>Суб'єкти інноваційної діяльності</a:t>
            </a:r>
          </a:p>
          <a:p>
            <a:pPr marL="0" indent="0">
              <a:buNone/>
            </a:pPr>
            <a:r>
              <a:rPr lang="uk-UA" dirty="0"/>
              <a:t>Головними суб'єктами інноваційної діяльності є: новатор, </a:t>
            </a:r>
            <a:r>
              <a:rPr lang="uk-UA" dirty="0" err="1"/>
              <a:t>інноватор</a:t>
            </a:r>
            <a:r>
              <a:rPr lang="uk-UA" dirty="0"/>
              <a:t>, інвестор.</a:t>
            </a:r>
          </a:p>
          <a:p>
            <a:pPr marL="0" indent="0">
              <a:buNone/>
            </a:pPr>
            <a:r>
              <a:rPr lang="uk-UA" b="1" i="1" dirty="0"/>
              <a:t>Новатор</a:t>
            </a:r>
            <a:r>
              <a:rPr lang="uk-UA" dirty="0"/>
              <a:t> - учасник інноваційного процесу, який здійснює пошук інноваційних ідей і розробку нововведення на їх основі.</a:t>
            </a:r>
          </a:p>
          <a:p>
            <a:pPr marL="0" indent="0">
              <a:buNone/>
            </a:pPr>
            <a:r>
              <a:rPr lang="uk-UA" b="1" i="1" dirty="0" err="1"/>
              <a:t>Інноватор</a:t>
            </a:r>
            <a:r>
              <a:rPr lang="uk-UA" dirty="0"/>
              <a:t> - учасник інноваційного процесу, який здійснює впровадження і просування нововведення на ринку.</a:t>
            </a:r>
          </a:p>
          <a:p>
            <a:pPr marL="0" indent="0">
              <a:buNone/>
            </a:pPr>
            <a:r>
              <a:rPr lang="uk-UA" b="1" i="1" dirty="0"/>
              <a:t>Інвестор</a:t>
            </a:r>
            <a:r>
              <a:rPr lang="uk-UA" dirty="0"/>
              <a:t> - учасник інноваційного процесу, який здійснює фінансування розробки і впровадження нововведення.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713698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2. </a:t>
            </a:r>
            <a:r>
              <a:rPr lang="ru-RU" sz="3600" b="1" dirty="0" err="1" smtClean="0"/>
              <a:t>Класифікація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інновацій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/>
              <a:t>Нововведення ділять на:</a:t>
            </a:r>
          </a:p>
          <a:p>
            <a:pPr marL="0" indent="0">
              <a:buNone/>
            </a:pPr>
            <a:r>
              <a:rPr lang="uk-UA" dirty="0"/>
              <a:t>• </a:t>
            </a:r>
            <a:r>
              <a:rPr lang="uk-UA" b="1" dirty="0"/>
              <a:t>матеріальні</a:t>
            </a:r>
            <a:r>
              <a:rPr lang="uk-UA" dirty="0"/>
              <a:t> (можуть бути представлені у вигляді матеріального об'єкта, наприклад продуктові або технологічні);</a:t>
            </a:r>
          </a:p>
          <a:p>
            <a:pPr marL="0" indent="0">
              <a:buNone/>
            </a:pPr>
            <a:r>
              <a:rPr lang="uk-UA" dirty="0"/>
              <a:t>• </a:t>
            </a:r>
            <a:r>
              <a:rPr lang="uk-UA" b="1" dirty="0"/>
              <a:t>нематеріальні</a:t>
            </a:r>
            <a:r>
              <a:rPr lang="uk-UA" dirty="0"/>
              <a:t> (не мають речової форми, наприклад, правові).</a:t>
            </a:r>
          </a:p>
          <a:p>
            <a:pPr marL="0" indent="0">
              <a:buNone/>
            </a:pPr>
            <a:r>
              <a:rPr lang="uk-UA" b="1" u="sng" dirty="0"/>
              <a:t>За сферою функціонального застосування виділяють</a:t>
            </a:r>
            <a:r>
              <a:rPr lang="uk-UA" dirty="0"/>
              <a:t>:</a:t>
            </a:r>
          </a:p>
          <a:p>
            <a:pPr marL="0" indent="0">
              <a:buNone/>
            </a:pPr>
            <a:r>
              <a:rPr lang="uk-UA" dirty="0"/>
              <a:t>• технічні,</a:t>
            </a:r>
          </a:p>
          <a:p>
            <a:pPr marL="0" indent="0">
              <a:buNone/>
            </a:pPr>
            <a:r>
              <a:rPr lang="uk-UA" dirty="0"/>
              <a:t>• економічні,</a:t>
            </a:r>
          </a:p>
          <a:p>
            <a:pPr marL="0" indent="0">
              <a:buNone/>
            </a:pPr>
            <a:r>
              <a:rPr lang="uk-UA" dirty="0"/>
              <a:t>• </a:t>
            </a:r>
            <a:r>
              <a:rPr lang="uk-UA" b="1" i="1" dirty="0"/>
              <a:t>соціальні</a:t>
            </a:r>
            <a:r>
              <a:rPr lang="uk-UA" b="1" i="1" dirty="0" smtClean="0"/>
              <a:t>, освітні</a:t>
            </a:r>
            <a:r>
              <a:rPr lang="uk-UA" dirty="0" smtClean="0"/>
              <a:t>, </a:t>
            </a:r>
            <a:r>
              <a:rPr lang="uk-UA" dirty="0"/>
              <a:t>організаційно-управлінські,</a:t>
            </a:r>
          </a:p>
          <a:p>
            <a:pPr marL="0" indent="0">
              <a:buNone/>
            </a:pPr>
            <a:r>
              <a:rPr lang="uk-UA" dirty="0"/>
              <a:t>• інші.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43613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2. </a:t>
            </a:r>
            <a:r>
              <a:rPr lang="ru-RU" sz="3600" b="1" dirty="0" err="1" smtClean="0"/>
              <a:t>Класифікація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інновацій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За інноваційним потенціалом: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• </a:t>
            </a:r>
            <a:r>
              <a:rPr lang="uk-UA" b="1" dirty="0"/>
              <a:t>базисні</a:t>
            </a:r>
            <a:r>
              <a:rPr lang="uk-UA" dirty="0"/>
              <a:t>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• </a:t>
            </a:r>
            <a:r>
              <a:rPr lang="uk-UA" b="1" dirty="0"/>
              <a:t>модифіковані</a:t>
            </a:r>
            <a:r>
              <a:rPr lang="uk-UA" dirty="0"/>
              <a:t>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• </a:t>
            </a:r>
            <a:r>
              <a:rPr lang="uk-UA" b="1" dirty="0" err="1" smtClean="0"/>
              <a:t>псевдоінновації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987866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2. </a:t>
            </a:r>
            <a:r>
              <a:rPr lang="ru-RU" sz="3600" b="1" dirty="0" err="1" smtClean="0"/>
              <a:t>Класифікація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інновацій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За </a:t>
            </a:r>
            <a:r>
              <a:rPr lang="ru-RU" b="1" dirty="0" err="1" smtClean="0"/>
              <a:t>джерелом</a:t>
            </a:r>
            <a:r>
              <a:rPr lang="ru-RU" b="1" dirty="0" smtClean="0"/>
              <a:t> </a:t>
            </a:r>
            <a:r>
              <a:rPr lang="ru-RU" b="1" dirty="0" err="1" smtClean="0"/>
              <a:t>виникнення</a:t>
            </a:r>
            <a:r>
              <a:rPr lang="ru-RU" b="1" dirty="0" smtClean="0"/>
              <a:t>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• НТП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Суспільство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Потреби </a:t>
            </a:r>
            <a:r>
              <a:rPr lang="ru-RU" dirty="0" err="1"/>
              <a:t>спільноти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За предметом </a:t>
            </a:r>
            <a:r>
              <a:rPr lang="ru-RU" b="1" dirty="0" err="1" smtClean="0"/>
              <a:t>інновації</a:t>
            </a:r>
            <a:r>
              <a:rPr lang="ru-RU" b="1" dirty="0" smtClean="0"/>
              <a:t>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• Продукт (</a:t>
            </a:r>
            <a:r>
              <a:rPr lang="ru-RU" dirty="0" err="1"/>
              <a:t>послуга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Процес</a:t>
            </a:r>
            <a:r>
              <a:rPr lang="ru-RU" dirty="0"/>
              <a:t> (нова </a:t>
            </a:r>
            <a:r>
              <a:rPr lang="ru-RU" dirty="0" err="1"/>
              <a:t>технологія</a:t>
            </a:r>
            <a:r>
              <a:rPr lang="ru-RU" dirty="0"/>
              <a:t>, нова методика)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001298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2. </a:t>
            </a:r>
            <a:r>
              <a:rPr lang="ru-RU" sz="3600" b="1" dirty="0" err="1" smtClean="0"/>
              <a:t>Класифікація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інновацій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/>
              <a:t>За масштабом </a:t>
            </a:r>
            <a:r>
              <a:rPr lang="uk-UA" b="1" dirty="0" smtClean="0"/>
              <a:t>застосування:</a:t>
            </a:r>
            <a:endParaRPr lang="uk-UA" b="1" dirty="0"/>
          </a:p>
          <a:p>
            <a:pPr marL="0" indent="0">
              <a:buNone/>
            </a:pPr>
            <a:r>
              <a:rPr lang="uk-UA" dirty="0"/>
              <a:t>• соціальна сфера країни</a:t>
            </a:r>
          </a:p>
          <a:p>
            <a:pPr marL="0" indent="0">
              <a:buNone/>
            </a:pPr>
            <a:r>
              <a:rPr lang="uk-UA" dirty="0"/>
              <a:t>• регіональна</a:t>
            </a:r>
          </a:p>
          <a:p>
            <a:pPr marL="0" indent="0">
              <a:buNone/>
            </a:pPr>
            <a:r>
              <a:rPr lang="uk-UA" dirty="0"/>
              <a:t>• місцева</a:t>
            </a:r>
          </a:p>
          <a:p>
            <a:pPr marL="0" indent="0">
              <a:buNone/>
            </a:pPr>
            <a:r>
              <a:rPr lang="uk-UA" dirty="0"/>
              <a:t>• індивідуальна</a:t>
            </a:r>
          </a:p>
          <a:p>
            <a:pPr marL="0" indent="0">
              <a:buNone/>
            </a:pPr>
            <a:r>
              <a:rPr lang="uk-UA" b="1" dirty="0" smtClean="0"/>
              <a:t>За метою створення:</a:t>
            </a:r>
            <a:endParaRPr lang="uk-UA" b="1" dirty="0"/>
          </a:p>
          <a:p>
            <a:pPr marL="0" indent="0">
              <a:buNone/>
            </a:pPr>
            <a:r>
              <a:rPr lang="uk-UA" dirty="0"/>
              <a:t>• Стратегічні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• Реактивні</a:t>
            </a:r>
          </a:p>
        </p:txBody>
      </p:sp>
    </p:spTree>
    <p:extLst>
      <p:ext uri="{BB962C8B-B14F-4D97-AF65-F5344CB8AC3E}">
        <p14:creationId xmlns:p14="http://schemas.microsoft.com/office/powerpoint/2010/main" val="2918450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2. </a:t>
            </a:r>
            <a:r>
              <a:rPr lang="ru-RU" sz="3600" b="1" dirty="0" err="1" smtClean="0"/>
              <a:t>Класифікація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інновацій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За характером </a:t>
            </a:r>
            <a:r>
              <a:rPr lang="ru-RU" b="1" dirty="0" err="1"/>
              <a:t>задоволення</a:t>
            </a:r>
            <a:r>
              <a:rPr lang="ru-RU" b="1" dirty="0"/>
              <a:t> </a:t>
            </a:r>
            <a:r>
              <a:rPr lang="ru-RU" b="1" dirty="0" smtClean="0"/>
              <a:t>потреб: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задовольняють</a:t>
            </a:r>
            <a:r>
              <a:rPr lang="ru-RU" dirty="0"/>
              <a:t> </a:t>
            </a:r>
            <a:r>
              <a:rPr lang="ru-RU" dirty="0" err="1"/>
              <a:t>існуючі</a:t>
            </a:r>
            <a:r>
              <a:rPr lang="ru-RU" dirty="0"/>
              <a:t> потреби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 smtClean="0"/>
              <a:t>формують</a:t>
            </a:r>
            <a:r>
              <a:rPr lang="ru-RU" dirty="0" smtClean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запити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За </a:t>
            </a:r>
            <a:r>
              <a:rPr lang="ru-RU" b="1" dirty="0"/>
              <a:t>способом </a:t>
            </a:r>
            <a:r>
              <a:rPr lang="ru-RU" b="1" dirty="0" err="1"/>
              <a:t>розробки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залученням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розробників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Розроблені</a:t>
            </a:r>
            <a:r>
              <a:rPr lang="ru-RU" dirty="0"/>
              <a:t> на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підприємстві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570836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2. </a:t>
            </a:r>
            <a:r>
              <a:rPr lang="ru-RU" sz="3600" b="1" dirty="0" err="1" smtClean="0"/>
              <a:t>Класифікація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інновацій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 smtClean="0"/>
              <a:t>За видом ефекту:</a:t>
            </a:r>
            <a:endParaRPr lang="uk-UA" b="1" dirty="0"/>
          </a:p>
          <a:p>
            <a:r>
              <a:rPr lang="uk-UA" dirty="0" smtClean="0"/>
              <a:t>Науково-технічні</a:t>
            </a:r>
            <a:endParaRPr lang="uk-UA" dirty="0"/>
          </a:p>
          <a:p>
            <a:r>
              <a:rPr lang="uk-UA" dirty="0" smtClean="0"/>
              <a:t>Економічні</a:t>
            </a:r>
            <a:endParaRPr lang="uk-UA" dirty="0"/>
          </a:p>
          <a:p>
            <a:r>
              <a:rPr lang="uk-UA" dirty="0" smtClean="0"/>
              <a:t>Соціальні</a:t>
            </a:r>
          </a:p>
          <a:p>
            <a:r>
              <a:rPr lang="uk-UA" dirty="0" smtClean="0"/>
              <a:t>Освітні</a:t>
            </a:r>
            <a:endParaRPr lang="uk-UA" dirty="0"/>
          </a:p>
          <a:p>
            <a:r>
              <a:rPr lang="uk-UA" dirty="0" smtClean="0"/>
              <a:t>Екологічні</a:t>
            </a:r>
            <a:endParaRPr lang="uk-UA" dirty="0"/>
          </a:p>
          <a:p>
            <a:r>
              <a:rPr lang="uk-UA" dirty="0" smtClean="0"/>
              <a:t>Інформаційні</a:t>
            </a:r>
            <a:endParaRPr lang="uk-UA" dirty="0"/>
          </a:p>
          <a:p>
            <a:r>
              <a:rPr lang="uk-UA" dirty="0" smtClean="0"/>
              <a:t>Політичні</a:t>
            </a:r>
          </a:p>
        </p:txBody>
      </p:sp>
    </p:spTree>
    <p:extLst>
      <p:ext uri="{BB962C8B-B14F-4D97-AF65-F5344CB8AC3E}">
        <p14:creationId xmlns:p14="http://schemas.microsoft.com/office/powerpoint/2010/main" val="3624468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2. </a:t>
            </a:r>
            <a:r>
              <a:rPr lang="ru-RU" sz="3600" b="1" dirty="0" err="1" smtClean="0"/>
              <a:t>Класифікація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інновацій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За </a:t>
            </a:r>
            <a:r>
              <a:rPr lang="ru-RU" b="1" dirty="0" err="1"/>
              <a:t>конкретними</a:t>
            </a:r>
            <a:r>
              <a:rPr lang="ru-RU" b="1" dirty="0"/>
              <a:t> результатами </a:t>
            </a:r>
            <a:r>
              <a:rPr lang="ru-RU" b="1" dirty="0" err="1"/>
              <a:t>процесу</a:t>
            </a:r>
            <a:r>
              <a:rPr lang="ru-RU" b="1" dirty="0"/>
              <a:t> </a:t>
            </a:r>
            <a:r>
              <a:rPr lang="ru-RU" b="1" dirty="0" err="1" smtClean="0"/>
              <a:t>нововведень</a:t>
            </a:r>
            <a:r>
              <a:rPr lang="ru-RU" b="1" dirty="0" smtClean="0"/>
              <a:t>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патенти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винаходи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модифіковані</a:t>
            </a:r>
            <a:r>
              <a:rPr lang="ru-RU" dirty="0"/>
              <a:t> </a:t>
            </a:r>
            <a:r>
              <a:rPr lang="ru-RU" dirty="0" err="1"/>
              <a:t>вироби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послуги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стандарти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721955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3. </a:t>
            </a:r>
            <a:r>
              <a:rPr lang="ru-RU" sz="3600" b="1" dirty="0" err="1" smtClean="0"/>
              <a:t>Інноваційна</a:t>
            </a:r>
            <a:r>
              <a:rPr lang="ru-RU" sz="3600" b="1" dirty="0" smtClean="0"/>
              <a:t> </a:t>
            </a:r>
            <a:r>
              <a:rPr lang="ru-RU" sz="3600" b="1" dirty="0" err="1"/>
              <a:t>поведінка</a:t>
            </a:r>
            <a:r>
              <a:rPr lang="ru-RU" sz="3600" b="1" dirty="0"/>
              <a:t> та </a:t>
            </a:r>
            <a:r>
              <a:rPr lang="ru-RU" sz="3600" b="1" dirty="0" err="1"/>
              <a:t>інноваційний</a:t>
            </a:r>
            <a:r>
              <a:rPr lang="ru-RU" sz="3600" b="1" dirty="0"/>
              <a:t> </a:t>
            </a:r>
            <a:r>
              <a:rPr lang="ru-RU" sz="3600" b="1" dirty="0" err="1"/>
              <a:t>потенціал</a:t>
            </a:r>
            <a:r>
              <a:rPr lang="ru-RU" sz="3600" b="1" dirty="0"/>
              <a:t> </a:t>
            </a:r>
            <a:r>
              <a:rPr lang="ru-RU" sz="3600" b="1" dirty="0" err="1"/>
              <a:t>особистості</a:t>
            </a:r>
            <a:r>
              <a:rPr lang="ru-RU" sz="3600" b="1" dirty="0"/>
              <a:t> та </a:t>
            </a:r>
            <a:r>
              <a:rPr lang="ru-RU" sz="3600" b="1" dirty="0" err="1" smtClean="0"/>
              <a:t>організації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Інноваційний</a:t>
            </a:r>
            <a:r>
              <a:rPr lang="ru-RU" b="1" dirty="0"/>
              <a:t> </a:t>
            </a:r>
            <a:r>
              <a:rPr lang="ru-RU" b="1" dirty="0" err="1"/>
              <a:t>потенціал</a:t>
            </a:r>
            <a:r>
              <a:rPr lang="ru-RU" b="1" dirty="0"/>
              <a:t> </a:t>
            </a:r>
            <a:r>
              <a:rPr lang="ru-RU" b="1" dirty="0" err="1"/>
              <a:t>організації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сукупність</a:t>
            </a:r>
            <a:r>
              <a:rPr lang="ru-RU" dirty="0"/>
              <a:t> характеристик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до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по </a:t>
            </a:r>
            <a:r>
              <a:rPr lang="ru-RU" dirty="0" err="1"/>
              <a:t>створенню</a:t>
            </a:r>
            <a:r>
              <a:rPr lang="ru-RU" dirty="0"/>
              <a:t> і </a:t>
            </a:r>
            <a:r>
              <a:rPr lang="ru-RU" dirty="0" smtClean="0"/>
              <a:t>практичному </a:t>
            </a:r>
            <a:r>
              <a:rPr lang="ru-RU" dirty="0" err="1" smtClean="0"/>
              <a:t>використанню</a:t>
            </a:r>
            <a:r>
              <a:rPr lang="ru-RU" dirty="0" smtClean="0"/>
              <a:t> </a:t>
            </a:r>
            <a:r>
              <a:rPr lang="ru-RU" dirty="0" err="1" smtClean="0"/>
              <a:t>нововведень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37487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eriod"/>
            </a:pP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/>
              <a:t>інновації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 smtClean="0"/>
              <a:t>властивості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інновацій</a:t>
            </a:r>
            <a:r>
              <a:rPr lang="ru-RU" dirty="0"/>
              <a:t>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err="1"/>
              <a:t>Інноваційна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та </a:t>
            </a:r>
            <a:r>
              <a:rPr lang="ru-RU" dirty="0" err="1"/>
              <a:t>інноваційний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та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3537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3. </a:t>
            </a:r>
            <a:r>
              <a:rPr lang="ru-RU" sz="3600" b="1" dirty="0" err="1" smtClean="0"/>
              <a:t>Інноваційна</a:t>
            </a:r>
            <a:r>
              <a:rPr lang="ru-RU" sz="3600" b="1" dirty="0" smtClean="0"/>
              <a:t> </a:t>
            </a:r>
            <a:r>
              <a:rPr lang="ru-RU" sz="3600" b="1" dirty="0" err="1"/>
              <a:t>поведінка</a:t>
            </a:r>
            <a:r>
              <a:rPr lang="ru-RU" sz="3600" b="1" dirty="0"/>
              <a:t> та </a:t>
            </a:r>
            <a:r>
              <a:rPr lang="ru-RU" sz="3600" b="1" dirty="0" err="1"/>
              <a:t>інноваційний</a:t>
            </a:r>
            <a:r>
              <a:rPr lang="ru-RU" sz="3600" b="1" dirty="0"/>
              <a:t> </a:t>
            </a:r>
            <a:r>
              <a:rPr lang="ru-RU" sz="3600" b="1" dirty="0" err="1"/>
              <a:t>потенціал</a:t>
            </a:r>
            <a:r>
              <a:rPr lang="ru-RU" sz="3600" b="1" dirty="0"/>
              <a:t> </a:t>
            </a:r>
            <a:r>
              <a:rPr lang="ru-RU" sz="3600" b="1" dirty="0" err="1"/>
              <a:t>особистості</a:t>
            </a:r>
            <a:r>
              <a:rPr lang="ru-RU" sz="3600" b="1" dirty="0"/>
              <a:t> та </a:t>
            </a:r>
            <a:r>
              <a:rPr lang="ru-RU" sz="3600" b="1" dirty="0" err="1" smtClean="0"/>
              <a:t>організації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Елементи інноваційного потенціалу організації:</a:t>
            </a:r>
          </a:p>
          <a:p>
            <a:pPr marL="0" indent="0">
              <a:buNone/>
            </a:pPr>
            <a:r>
              <a:rPr lang="uk-UA" dirty="0"/>
              <a:t>• Матеріально-технічні ресурси для створення і масового впровадження інновацій;</a:t>
            </a:r>
          </a:p>
          <a:p>
            <a:pPr marL="0" indent="0">
              <a:buNone/>
            </a:pPr>
            <a:r>
              <a:rPr lang="uk-UA" dirty="0"/>
              <a:t>• Фінансові ресурси, достатні для фінансування розробок;</a:t>
            </a:r>
          </a:p>
          <a:p>
            <a:pPr marL="0" indent="0">
              <a:buNone/>
            </a:pPr>
            <a:r>
              <a:rPr lang="uk-UA" dirty="0"/>
              <a:t>• Організаційні ресурси;</a:t>
            </a:r>
          </a:p>
          <a:p>
            <a:pPr marL="0" indent="0">
              <a:buNone/>
            </a:pPr>
            <a:r>
              <a:rPr lang="uk-UA" dirty="0"/>
              <a:t>• Кадрові </a:t>
            </a:r>
            <a:r>
              <a:rPr lang="uk-UA" dirty="0" smtClean="0"/>
              <a:t>ресурси</a:t>
            </a:r>
          </a:p>
        </p:txBody>
      </p:sp>
    </p:spTree>
    <p:extLst>
      <p:ext uri="{BB962C8B-B14F-4D97-AF65-F5344CB8AC3E}">
        <p14:creationId xmlns:p14="http://schemas.microsoft.com/office/powerpoint/2010/main" val="274191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3. </a:t>
            </a:r>
            <a:r>
              <a:rPr lang="ru-RU" sz="3600" b="1" dirty="0" err="1" smtClean="0"/>
              <a:t>Інноваційна</a:t>
            </a:r>
            <a:r>
              <a:rPr lang="ru-RU" sz="3600" b="1" dirty="0" smtClean="0"/>
              <a:t> </a:t>
            </a:r>
            <a:r>
              <a:rPr lang="ru-RU" sz="3600" b="1" dirty="0" err="1"/>
              <a:t>поведінка</a:t>
            </a:r>
            <a:r>
              <a:rPr lang="ru-RU" sz="3600" b="1" dirty="0"/>
              <a:t> та </a:t>
            </a:r>
            <a:r>
              <a:rPr lang="ru-RU" sz="3600" b="1" dirty="0" err="1"/>
              <a:t>інноваційний</a:t>
            </a:r>
            <a:r>
              <a:rPr lang="ru-RU" sz="3600" b="1" dirty="0"/>
              <a:t> </a:t>
            </a:r>
            <a:r>
              <a:rPr lang="ru-RU" sz="3600" b="1" dirty="0" err="1"/>
              <a:t>потенціал</a:t>
            </a:r>
            <a:r>
              <a:rPr lang="ru-RU" sz="3600" b="1" dirty="0"/>
              <a:t> </a:t>
            </a:r>
            <a:r>
              <a:rPr lang="ru-RU" sz="3600" b="1" dirty="0" err="1"/>
              <a:t>особистості</a:t>
            </a:r>
            <a:r>
              <a:rPr lang="ru-RU" sz="3600" b="1" dirty="0"/>
              <a:t> та </a:t>
            </a:r>
            <a:r>
              <a:rPr lang="ru-RU" sz="3600" b="1" dirty="0" err="1" smtClean="0"/>
              <a:t>організації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u="sng" dirty="0" smtClean="0"/>
              <a:t>Соціально-психологічні фактори</a:t>
            </a:r>
          </a:p>
          <a:p>
            <a:pPr marL="0" indent="0">
              <a:buNone/>
            </a:pPr>
            <a:r>
              <a:rPr lang="uk-UA" dirty="0"/>
              <a:t>Поняття «</a:t>
            </a:r>
            <a:r>
              <a:rPr lang="uk-UA" b="1" i="1" dirty="0"/>
              <a:t>інноваційний потенціал</a:t>
            </a:r>
            <a:r>
              <a:rPr lang="uk-UA" dirty="0"/>
              <a:t>» взаємопов'язане з поняттям «</a:t>
            </a:r>
            <a:r>
              <a:rPr lang="uk-UA" b="1" i="1" dirty="0"/>
              <a:t>інноваційна активність</a:t>
            </a:r>
            <a:r>
              <a:rPr lang="uk-UA" dirty="0"/>
              <a:t>».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Під </a:t>
            </a:r>
            <a:r>
              <a:rPr lang="uk-UA" dirty="0"/>
              <a:t>інноваційною активністю мають на увазі інтенсивність проведення інноваційних перетворень в установі.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956368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3. </a:t>
            </a:r>
            <a:r>
              <a:rPr lang="ru-RU" sz="3600" b="1" dirty="0" err="1" smtClean="0"/>
              <a:t>Інноваційна</a:t>
            </a:r>
            <a:r>
              <a:rPr lang="ru-RU" sz="3600" b="1" dirty="0" smtClean="0"/>
              <a:t> </a:t>
            </a:r>
            <a:r>
              <a:rPr lang="ru-RU" sz="3600" b="1" dirty="0" err="1"/>
              <a:t>поведінка</a:t>
            </a:r>
            <a:r>
              <a:rPr lang="ru-RU" sz="3600" b="1" dirty="0"/>
              <a:t> та </a:t>
            </a:r>
            <a:r>
              <a:rPr lang="ru-RU" sz="3600" b="1" dirty="0" err="1"/>
              <a:t>інноваційний</a:t>
            </a:r>
            <a:r>
              <a:rPr lang="ru-RU" sz="3600" b="1" dirty="0"/>
              <a:t> </a:t>
            </a:r>
            <a:r>
              <a:rPr lang="ru-RU" sz="3600" b="1" dirty="0" err="1"/>
              <a:t>потенціал</a:t>
            </a:r>
            <a:r>
              <a:rPr lang="ru-RU" sz="3600" b="1" dirty="0"/>
              <a:t> </a:t>
            </a:r>
            <a:r>
              <a:rPr lang="ru-RU" sz="3600" b="1" dirty="0" err="1"/>
              <a:t>особистості</a:t>
            </a:r>
            <a:r>
              <a:rPr lang="ru-RU" sz="3600" b="1" dirty="0"/>
              <a:t> та </a:t>
            </a:r>
            <a:r>
              <a:rPr lang="ru-RU" sz="3600" b="1" dirty="0" err="1" smtClean="0"/>
              <a:t>організації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Головним фактором, який відображає інноваційну активність фірми і впливає на інтенсивність інноваційних процесів на підприємстві, є </a:t>
            </a:r>
            <a:r>
              <a:rPr lang="uk-UA" b="1" i="1" dirty="0"/>
              <a:t>сприйнятливість керівництва до інновацій</a:t>
            </a:r>
            <a:r>
              <a:rPr lang="uk-UA" dirty="0"/>
              <a:t>. </a:t>
            </a:r>
            <a:endParaRPr lang="uk-UA" dirty="0" smtClean="0"/>
          </a:p>
          <a:p>
            <a:pPr marL="0" indent="0">
              <a:buNone/>
            </a:pPr>
            <a:r>
              <a:rPr lang="uk-UA" dirty="0" err="1" smtClean="0"/>
              <a:t>Інноваційність</a:t>
            </a:r>
            <a:r>
              <a:rPr lang="uk-UA" dirty="0" smtClean="0"/>
              <a:t> </a:t>
            </a:r>
            <a:r>
              <a:rPr lang="uk-UA" dirty="0"/>
              <a:t>керівництва означає готовність до реалізації змін в механізмі установи, схильність до ризику. 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418293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3. </a:t>
            </a:r>
            <a:r>
              <a:rPr lang="ru-RU" sz="3600" b="1" dirty="0" err="1" smtClean="0"/>
              <a:t>Інноваційна</a:t>
            </a:r>
            <a:r>
              <a:rPr lang="ru-RU" sz="3600" b="1" dirty="0" smtClean="0"/>
              <a:t> </a:t>
            </a:r>
            <a:r>
              <a:rPr lang="ru-RU" sz="3600" b="1" dirty="0" err="1"/>
              <a:t>поведінка</a:t>
            </a:r>
            <a:r>
              <a:rPr lang="ru-RU" sz="3600" b="1" dirty="0"/>
              <a:t> та </a:t>
            </a:r>
            <a:r>
              <a:rPr lang="ru-RU" sz="3600" b="1" dirty="0" err="1"/>
              <a:t>інноваційний</a:t>
            </a:r>
            <a:r>
              <a:rPr lang="ru-RU" sz="3600" b="1" dirty="0"/>
              <a:t> </a:t>
            </a:r>
            <a:r>
              <a:rPr lang="ru-RU" sz="3600" b="1" dirty="0" err="1"/>
              <a:t>потенціал</a:t>
            </a:r>
            <a:r>
              <a:rPr lang="ru-RU" sz="3600" b="1" dirty="0"/>
              <a:t> </a:t>
            </a:r>
            <a:r>
              <a:rPr lang="ru-RU" sz="3600" b="1" dirty="0" err="1"/>
              <a:t>особистості</a:t>
            </a:r>
            <a:r>
              <a:rPr lang="ru-RU" sz="3600" b="1" dirty="0"/>
              <a:t> та </a:t>
            </a:r>
            <a:r>
              <a:rPr lang="ru-RU" sz="3600" b="1" dirty="0" err="1" smtClean="0"/>
              <a:t>організації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Головним фактором, який відображає інноваційну активність фірми і впливає на інтенсивність інноваційних процесів на підприємстві, є </a:t>
            </a:r>
            <a:r>
              <a:rPr lang="uk-UA" b="1" i="1" dirty="0"/>
              <a:t>сприйнятливість керівництва до інновацій</a:t>
            </a:r>
            <a:r>
              <a:rPr lang="uk-UA" dirty="0"/>
              <a:t>. </a:t>
            </a:r>
            <a:endParaRPr lang="uk-UA" dirty="0" smtClean="0"/>
          </a:p>
          <a:p>
            <a:pPr marL="0" indent="0">
              <a:buNone/>
            </a:pPr>
            <a:r>
              <a:rPr lang="uk-UA" dirty="0" err="1" smtClean="0"/>
              <a:t>Інноваційність</a:t>
            </a:r>
            <a:r>
              <a:rPr lang="uk-UA" dirty="0" smtClean="0"/>
              <a:t> </a:t>
            </a:r>
            <a:r>
              <a:rPr lang="uk-UA" dirty="0"/>
              <a:t>керівництва означає готовність до реалізації змін в механізмі установи, схильність до ризику. 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903118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6145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uk-UA" sz="7200" b="1" i="1" dirty="0" smtClean="0"/>
          </a:p>
          <a:p>
            <a:pPr marL="0" indent="0" algn="ctr">
              <a:buNone/>
            </a:pPr>
            <a:r>
              <a:rPr lang="uk-UA" sz="7200" b="1" i="1" dirty="0" smtClean="0"/>
              <a:t>Дякую за увагу!!!!</a:t>
            </a:r>
          </a:p>
        </p:txBody>
      </p:sp>
    </p:spTree>
    <p:extLst>
      <p:ext uri="{BB962C8B-B14F-4D97-AF65-F5344CB8AC3E}">
        <p14:creationId xmlns:p14="http://schemas.microsoft.com/office/powerpoint/2010/main" val="686969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1. </a:t>
            </a:r>
            <a:r>
              <a:rPr lang="ru-RU" sz="3600" b="1" dirty="0" err="1" smtClean="0"/>
              <a:t>Поняття</a:t>
            </a:r>
            <a:r>
              <a:rPr lang="ru-RU" sz="3600" b="1" dirty="0" smtClean="0"/>
              <a:t> </a:t>
            </a:r>
            <a:r>
              <a:rPr lang="ru-RU" sz="3600" b="1" dirty="0" err="1"/>
              <a:t>інновації</a:t>
            </a:r>
            <a:r>
              <a:rPr lang="ru-RU" sz="3600" b="1" dirty="0"/>
              <a:t> та </a:t>
            </a:r>
            <a:r>
              <a:rPr lang="ru-RU" sz="3600" b="1" dirty="0" err="1"/>
              <a:t>її</a:t>
            </a:r>
            <a:r>
              <a:rPr lang="ru-RU" sz="3600" b="1" dirty="0"/>
              <a:t> </a:t>
            </a:r>
            <a:r>
              <a:rPr lang="ru-RU" sz="3600" b="1" dirty="0" err="1"/>
              <a:t>основні</a:t>
            </a:r>
            <a:r>
              <a:rPr lang="ru-RU" sz="3600" b="1" dirty="0"/>
              <a:t> </a:t>
            </a:r>
            <a:r>
              <a:rPr lang="ru-RU" sz="3600" b="1" dirty="0" err="1"/>
              <a:t>властивості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/>
              <a:t>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об’єкту</a:t>
            </a:r>
            <a:r>
              <a:rPr lang="ru-RU" dirty="0"/>
              <a:t> і предмету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/>
              <a:t>інновації</a:t>
            </a:r>
            <a:r>
              <a:rPr lang="ru-RU" dirty="0"/>
              <a:t> </a:t>
            </a:r>
            <a:r>
              <a:rPr lang="ru-RU" dirty="0" err="1"/>
              <a:t>розглядають</a:t>
            </a:r>
            <a:r>
              <a:rPr lang="ru-RU" dirty="0"/>
              <a:t> </a:t>
            </a:r>
            <a:r>
              <a:rPr lang="ru-RU" dirty="0" smtClean="0"/>
              <a:t>як: </a:t>
            </a:r>
            <a:r>
              <a:rPr lang="ru-RU" b="1" i="1" dirty="0" err="1" smtClean="0"/>
              <a:t>процес</a:t>
            </a:r>
            <a:r>
              <a:rPr lang="ru-RU" dirty="0" smtClean="0"/>
              <a:t>, а </a:t>
            </a:r>
            <a:r>
              <a:rPr lang="ru-RU" dirty="0"/>
              <a:t>у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вузькому</a:t>
            </a:r>
            <a:r>
              <a:rPr lang="ru-RU" dirty="0"/>
              <a:t> </a:t>
            </a:r>
            <a:r>
              <a:rPr lang="ru-RU" dirty="0" err="1"/>
              <a:t>значенні</a:t>
            </a:r>
            <a:r>
              <a:rPr lang="ru-RU" dirty="0"/>
              <a:t> як </a:t>
            </a:r>
            <a:r>
              <a:rPr lang="ru-RU" b="1" i="1" dirty="0"/>
              <a:t>одна </a:t>
            </a:r>
            <a:r>
              <a:rPr lang="ru-RU" b="1" i="1" dirty="0" err="1"/>
              <a:t>із</a:t>
            </a:r>
            <a:r>
              <a:rPr lang="ru-RU" b="1" i="1" dirty="0"/>
              <a:t> фаз </a:t>
            </a:r>
            <a:r>
              <a:rPr lang="ru-RU" b="1" i="1" dirty="0" err="1"/>
              <a:t>цього</a:t>
            </a:r>
            <a:r>
              <a:rPr lang="ru-RU" b="1" i="1" dirty="0"/>
              <a:t> </a:t>
            </a:r>
            <a:r>
              <a:rPr lang="ru-RU" b="1" i="1" dirty="0" err="1" smtClean="0"/>
              <a:t>процесу</a:t>
            </a:r>
            <a:r>
              <a:rPr lang="ru-RU" b="1" i="1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як </a:t>
            </a:r>
            <a:r>
              <a:rPr lang="ru-RU" b="1" i="1" dirty="0" smtClean="0"/>
              <a:t>систему</a:t>
            </a:r>
            <a:r>
              <a:rPr lang="ru-RU" dirty="0" smtClean="0"/>
              <a:t>; 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як </a:t>
            </a:r>
            <a:r>
              <a:rPr lang="ru-RU" b="1" i="1" dirty="0" err="1" smtClean="0"/>
              <a:t>зміну</a:t>
            </a:r>
            <a:r>
              <a:rPr lang="ru-RU" b="1" i="1" dirty="0" smtClean="0"/>
              <a:t> </a:t>
            </a:r>
            <a:r>
              <a:rPr lang="ru-RU" dirty="0" smtClean="0"/>
              <a:t>у </a:t>
            </a:r>
            <a:r>
              <a:rPr lang="ru-RU" dirty="0"/>
              <a:t>тому </a:t>
            </a:r>
            <a:r>
              <a:rPr lang="ru-RU" dirty="0" err="1"/>
              <a:t>соціальному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протікає</a:t>
            </a:r>
            <a:r>
              <a:rPr lang="ru-RU" dirty="0"/>
              <a:t> «</a:t>
            </a:r>
            <a:r>
              <a:rPr lang="ru-RU" dirty="0" err="1"/>
              <a:t>життєвий</a:t>
            </a:r>
            <a:r>
              <a:rPr lang="ru-RU" dirty="0"/>
              <a:t> цикл» </a:t>
            </a:r>
            <a:r>
              <a:rPr lang="ru-RU" dirty="0" err="1"/>
              <a:t>інновації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5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1. </a:t>
            </a:r>
            <a:r>
              <a:rPr lang="ru-RU" sz="3600" b="1" dirty="0" err="1" smtClean="0"/>
              <a:t>Поняття</a:t>
            </a:r>
            <a:r>
              <a:rPr lang="ru-RU" sz="3600" b="1" dirty="0" smtClean="0"/>
              <a:t> </a:t>
            </a:r>
            <a:r>
              <a:rPr lang="ru-RU" sz="3600" b="1" dirty="0" err="1"/>
              <a:t>інновації</a:t>
            </a:r>
            <a:r>
              <a:rPr lang="ru-RU" sz="3600" b="1" dirty="0"/>
              <a:t> та </a:t>
            </a:r>
            <a:r>
              <a:rPr lang="ru-RU" sz="3600" b="1" dirty="0" err="1"/>
              <a:t>її</a:t>
            </a:r>
            <a:r>
              <a:rPr lang="ru-RU" sz="3600" b="1" dirty="0"/>
              <a:t> </a:t>
            </a:r>
            <a:r>
              <a:rPr lang="ru-RU" sz="3600" b="1" dirty="0" err="1"/>
              <a:t>основні</a:t>
            </a:r>
            <a:r>
              <a:rPr lang="ru-RU" sz="3600" b="1" dirty="0"/>
              <a:t> </a:t>
            </a:r>
            <a:r>
              <a:rPr lang="ru-RU" sz="3600" b="1" dirty="0" err="1"/>
              <a:t>властивості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b="1" i="1" dirty="0" err="1" smtClean="0"/>
              <a:t>Інновації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новостворені</a:t>
            </a:r>
            <a:r>
              <a:rPr lang="ru-RU" dirty="0"/>
              <a:t> (</a:t>
            </a:r>
            <a:r>
              <a:rPr lang="ru-RU" dirty="0" err="1"/>
              <a:t>застосовані</a:t>
            </a:r>
            <a:r>
              <a:rPr lang="ru-RU" dirty="0"/>
              <a:t>) і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вдосконалені</a:t>
            </a:r>
            <a:r>
              <a:rPr lang="ru-RU" dirty="0"/>
              <a:t> </a:t>
            </a:r>
            <a:r>
              <a:rPr lang="ru-RU" dirty="0" err="1"/>
              <a:t>конкурентоспроможні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, </a:t>
            </a:r>
            <a:r>
              <a:rPr lang="ru-RU" dirty="0" err="1"/>
              <a:t>продукція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організаційно-технічні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– </a:t>
            </a:r>
            <a:r>
              <a:rPr lang="ru-RU" dirty="0" err="1"/>
              <a:t>виробничі</a:t>
            </a:r>
            <a:r>
              <a:rPr lang="ru-RU" dirty="0"/>
              <a:t>, </a:t>
            </a:r>
            <a:r>
              <a:rPr lang="ru-RU" dirty="0" err="1"/>
              <a:t>адміністративні</a:t>
            </a:r>
            <a:r>
              <a:rPr lang="ru-RU" dirty="0"/>
              <a:t>, </a:t>
            </a:r>
            <a:r>
              <a:rPr lang="ru-RU" dirty="0" err="1"/>
              <a:t>комерційні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поліпшують</a:t>
            </a:r>
            <a:r>
              <a:rPr lang="ru-RU" dirty="0"/>
              <a:t> структуру та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і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8867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1. </a:t>
            </a:r>
            <a:r>
              <a:rPr lang="ru-RU" sz="3600" b="1" dirty="0" err="1" smtClean="0"/>
              <a:t>Поняття</a:t>
            </a:r>
            <a:r>
              <a:rPr lang="ru-RU" sz="3600" b="1" dirty="0" smtClean="0"/>
              <a:t> </a:t>
            </a:r>
            <a:r>
              <a:rPr lang="ru-RU" sz="3600" b="1" dirty="0" err="1"/>
              <a:t>інновації</a:t>
            </a:r>
            <a:r>
              <a:rPr lang="ru-RU" sz="3600" b="1" dirty="0"/>
              <a:t> та </a:t>
            </a:r>
            <a:r>
              <a:rPr lang="ru-RU" sz="3600" b="1" dirty="0" err="1"/>
              <a:t>її</a:t>
            </a:r>
            <a:r>
              <a:rPr lang="ru-RU" sz="3600" b="1" dirty="0"/>
              <a:t> </a:t>
            </a:r>
            <a:r>
              <a:rPr lang="ru-RU" sz="3600" b="1" dirty="0" err="1"/>
              <a:t>основні</a:t>
            </a:r>
            <a:r>
              <a:rPr lang="ru-RU" sz="3600" b="1" dirty="0"/>
              <a:t> </a:t>
            </a:r>
            <a:r>
              <a:rPr lang="ru-RU" sz="3600" b="1" dirty="0" err="1"/>
              <a:t>властивості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розумінні</a:t>
            </a:r>
            <a:r>
              <a:rPr lang="ru-RU" dirty="0"/>
              <a:t> (широкий </a:t>
            </a:r>
            <a:r>
              <a:rPr lang="ru-RU" dirty="0" err="1"/>
              <a:t>підхід</a:t>
            </a:r>
            <a:r>
              <a:rPr lang="ru-RU" dirty="0"/>
              <a:t>)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b="1" i="1" dirty="0" err="1"/>
              <a:t>інновацією</a:t>
            </a:r>
            <a:r>
              <a:rPr lang="ru-RU" dirty="0"/>
              <a:t> </a:t>
            </a:r>
            <a:r>
              <a:rPr lang="ru-RU" dirty="0" err="1"/>
              <a:t>розуміють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шляхом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чого-небудь</a:t>
            </a:r>
            <a:r>
              <a:rPr lang="ru-RU" dirty="0"/>
              <a:t> нового.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рамках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фахівці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нововведення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як </a:t>
            </a:r>
            <a:r>
              <a:rPr lang="ru-RU" b="1" i="1" dirty="0"/>
              <a:t>результат</a:t>
            </a:r>
            <a:r>
              <a:rPr lang="ru-RU" dirty="0"/>
              <a:t> </a:t>
            </a:r>
            <a:r>
              <a:rPr lang="ru-RU" dirty="0" err="1" smtClean="0"/>
              <a:t>доцільної</a:t>
            </a:r>
            <a:r>
              <a:rPr lang="ru-RU" dirty="0" smtClean="0"/>
              <a:t>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практичне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суттєвих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функціонуванні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як </a:t>
            </a:r>
            <a:r>
              <a:rPr lang="ru-RU" b="1" i="1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нового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діючого</a:t>
            </a:r>
            <a:r>
              <a:rPr lang="ru-RU" dirty="0"/>
              <a:t>, але </a:t>
            </a:r>
            <a:r>
              <a:rPr lang="ru-RU" dirty="0" err="1" smtClean="0"/>
              <a:t>застарілого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532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1. </a:t>
            </a:r>
            <a:r>
              <a:rPr lang="ru-RU" sz="3600" b="1" dirty="0" err="1" smtClean="0"/>
              <a:t>Поняття</a:t>
            </a:r>
            <a:r>
              <a:rPr lang="ru-RU" sz="3600" b="1" dirty="0" smtClean="0"/>
              <a:t> </a:t>
            </a:r>
            <a:r>
              <a:rPr lang="ru-RU" sz="3600" b="1" dirty="0" err="1"/>
              <a:t>інновації</a:t>
            </a:r>
            <a:r>
              <a:rPr lang="ru-RU" sz="3600" b="1" dirty="0"/>
              <a:t> та </a:t>
            </a:r>
            <a:r>
              <a:rPr lang="ru-RU" sz="3600" b="1" dirty="0" err="1"/>
              <a:t>її</a:t>
            </a:r>
            <a:r>
              <a:rPr lang="ru-RU" sz="3600" b="1" dirty="0"/>
              <a:t> </a:t>
            </a:r>
            <a:r>
              <a:rPr lang="ru-RU" sz="3600" b="1" dirty="0" err="1"/>
              <a:t>основні</a:t>
            </a:r>
            <a:r>
              <a:rPr lang="ru-RU" sz="3600" b="1" dirty="0"/>
              <a:t> </a:t>
            </a:r>
            <a:r>
              <a:rPr lang="ru-RU" sz="3600" b="1" dirty="0" err="1"/>
              <a:t>властивості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вузькому</a:t>
            </a:r>
            <a:r>
              <a:rPr lang="ru-RU" dirty="0"/>
              <a:t> </a:t>
            </a:r>
            <a:r>
              <a:rPr lang="ru-RU" dirty="0" err="1"/>
              <a:t>сенсі</a:t>
            </a:r>
            <a:r>
              <a:rPr lang="ru-RU" dirty="0"/>
              <a:t> </a:t>
            </a:r>
            <a:r>
              <a:rPr lang="ru-RU" b="1" i="1" dirty="0" err="1"/>
              <a:t>інновація</a:t>
            </a:r>
            <a:r>
              <a:rPr lang="ru-RU" dirty="0"/>
              <a:t> - </a:t>
            </a:r>
            <a:r>
              <a:rPr lang="ru-RU" dirty="0" err="1"/>
              <a:t>нове</a:t>
            </a:r>
            <a:r>
              <a:rPr lang="ru-RU" dirty="0"/>
              <a:t> </a:t>
            </a:r>
            <a:r>
              <a:rPr lang="ru-RU" dirty="0" err="1"/>
              <a:t>технічне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здійснене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ru-RU" dirty="0"/>
              <a:t>Головною </a:t>
            </a:r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інновації</a:t>
            </a:r>
            <a:r>
              <a:rPr lang="ru-RU" dirty="0"/>
              <a:t> є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практичне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і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комерційної</a:t>
            </a:r>
            <a:r>
              <a:rPr lang="ru-RU" dirty="0"/>
              <a:t> </a:t>
            </a:r>
            <a:r>
              <a:rPr lang="ru-RU" dirty="0" err="1"/>
              <a:t>вигоди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, 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кажучи</a:t>
            </a:r>
            <a:r>
              <a:rPr lang="ru-RU" dirty="0"/>
              <a:t>, </a:t>
            </a:r>
            <a:r>
              <a:rPr lang="ru-RU" b="1" i="1" dirty="0" err="1"/>
              <a:t>отримання</a:t>
            </a:r>
            <a:r>
              <a:rPr lang="ru-RU" b="1" i="1" dirty="0"/>
              <a:t> </a:t>
            </a:r>
            <a:r>
              <a:rPr lang="ru-RU" b="1" i="1" dirty="0" err="1"/>
              <a:t>комерційної</a:t>
            </a:r>
            <a:r>
              <a:rPr lang="ru-RU" b="1" i="1" dirty="0"/>
              <a:t> </a:t>
            </a:r>
            <a:r>
              <a:rPr lang="ru-RU" b="1" i="1" dirty="0" err="1"/>
              <a:t>вигоди</a:t>
            </a:r>
            <a:r>
              <a:rPr lang="ru-RU" b="1" i="1" dirty="0"/>
              <a:t> </a:t>
            </a:r>
            <a:r>
              <a:rPr lang="ru-RU" b="1" i="1" dirty="0" err="1"/>
              <a:t>від</a:t>
            </a:r>
            <a:r>
              <a:rPr lang="ru-RU" b="1" i="1" dirty="0"/>
              <a:t> практичного </a:t>
            </a:r>
            <a:r>
              <a:rPr lang="ru-RU" b="1" i="1" dirty="0" err="1"/>
              <a:t>використання</a:t>
            </a:r>
            <a:r>
              <a:rPr lang="ru-RU" b="1" i="1" dirty="0"/>
              <a:t>.</a:t>
            </a:r>
            <a:endParaRPr lang="ru-RU" b="1" i="1" dirty="0" smtClean="0"/>
          </a:p>
        </p:txBody>
      </p:sp>
    </p:spTree>
    <p:extLst>
      <p:ext uri="{BB962C8B-B14F-4D97-AF65-F5344CB8AC3E}">
        <p14:creationId xmlns:p14="http://schemas.microsoft.com/office/powerpoint/2010/main" val="2839596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1. </a:t>
            </a:r>
            <a:r>
              <a:rPr lang="ru-RU" sz="3600" b="1" dirty="0" err="1" smtClean="0"/>
              <a:t>Поняття</a:t>
            </a:r>
            <a:r>
              <a:rPr lang="ru-RU" sz="3600" b="1" dirty="0" smtClean="0"/>
              <a:t> </a:t>
            </a:r>
            <a:r>
              <a:rPr lang="ru-RU" sz="3600" b="1" dirty="0" err="1"/>
              <a:t>інновації</a:t>
            </a:r>
            <a:r>
              <a:rPr lang="ru-RU" sz="3600" b="1" dirty="0"/>
              <a:t> та </a:t>
            </a:r>
            <a:r>
              <a:rPr lang="ru-RU" sz="3600" b="1" dirty="0" err="1"/>
              <a:t>її</a:t>
            </a:r>
            <a:r>
              <a:rPr lang="ru-RU" sz="3600" b="1" dirty="0"/>
              <a:t> </a:t>
            </a:r>
            <a:r>
              <a:rPr lang="ru-RU" sz="3600" b="1" dirty="0" err="1"/>
              <a:t>основні</a:t>
            </a:r>
            <a:r>
              <a:rPr lang="ru-RU" sz="3600" b="1" dirty="0"/>
              <a:t> </a:t>
            </a:r>
            <a:r>
              <a:rPr lang="ru-RU" sz="3600" b="1" dirty="0" err="1"/>
              <a:t>властивості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b="1" i="1" dirty="0" err="1"/>
              <a:t>головні</a:t>
            </a:r>
            <a:r>
              <a:rPr lang="ru-RU" b="1" i="1" dirty="0"/>
              <a:t> причини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необхідними</a:t>
            </a:r>
            <a:r>
              <a:rPr lang="ru-RU" dirty="0"/>
              <a:t> </a:t>
            </a:r>
            <a:r>
              <a:rPr lang="ru-RU" dirty="0" err="1" smtClean="0"/>
              <a:t>інновації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uk-UA" dirty="0" smtClean="0"/>
              <a:t>1. </a:t>
            </a:r>
            <a:r>
              <a:rPr lang="uk-UA" b="1" dirty="0" smtClean="0"/>
              <a:t>Внутрішня</a:t>
            </a:r>
            <a:r>
              <a:rPr lang="uk-UA" dirty="0" smtClean="0"/>
              <a:t> </a:t>
            </a:r>
            <a:r>
              <a:rPr lang="uk-UA" dirty="0"/>
              <a:t>– зростання і ускладнення потреб людини, родини, суспільства змушують здійснювати винаходи все більш нових </a:t>
            </a:r>
            <a:r>
              <a:rPr lang="uk-UA" dirty="0" smtClean="0"/>
              <a:t>та ефективніших </a:t>
            </a:r>
            <a:r>
              <a:rPr lang="uk-UA" dirty="0"/>
              <a:t>засобів задоволення цих потреб.</a:t>
            </a:r>
          </a:p>
          <a:p>
            <a:pPr marL="0" indent="0">
              <a:buNone/>
            </a:pPr>
            <a:r>
              <a:rPr lang="uk-UA" dirty="0"/>
              <a:t>2. </a:t>
            </a:r>
            <a:r>
              <a:rPr lang="uk-UA" b="1" dirty="0"/>
              <a:t>Зовнішня</a:t>
            </a:r>
            <a:r>
              <a:rPr lang="uk-UA" dirty="0"/>
              <a:t> – постійно змінюване середовище, що оточує людину і суспільство (природне, соціально-економічне) привносить нові зміни подій і явищ суспільного буття. Людина змушена використовувати всі свої сили та досвід для того, щоб адаптуватися до цих змін, встояти у конкурентній боротьбі.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7069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1. </a:t>
            </a:r>
            <a:r>
              <a:rPr lang="ru-RU" sz="3600" b="1" dirty="0" err="1" smtClean="0"/>
              <a:t>Поняття</a:t>
            </a:r>
            <a:r>
              <a:rPr lang="ru-RU" sz="3600" b="1" dirty="0" smtClean="0"/>
              <a:t> </a:t>
            </a:r>
            <a:r>
              <a:rPr lang="ru-RU" sz="3600" b="1" dirty="0" err="1"/>
              <a:t>інновації</a:t>
            </a:r>
            <a:r>
              <a:rPr lang="ru-RU" sz="3600" b="1" dirty="0"/>
              <a:t> та </a:t>
            </a:r>
            <a:r>
              <a:rPr lang="ru-RU" sz="3600" b="1" dirty="0" err="1"/>
              <a:t>її</a:t>
            </a:r>
            <a:r>
              <a:rPr lang="ru-RU" sz="3600" b="1" dirty="0"/>
              <a:t> </a:t>
            </a:r>
            <a:r>
              <a:rPr lang="ru-RU" sz="3600" b="1" dirty="0" err="1"/>
              <a:t>основні</a:t>
            </a:r>
            <a:r>
              <a:rPr lang="ru-RU" sz="3600" b="1" dirty="0"/>
              <a:t> </a:t>
            </a:r>
            <a:r>
              <a:rPr lang="ru-RU" sz="3600" b="1" dirty="0" err="1"/>
              <a:t>властивості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/>
              <a:t>Соціальні інновації </a:t>
            </a:r>
            <a:r>
              <a:rPr lang="uk-UA" dirty="0"/>
              <a:t>- створення нового соціального продукту або послуги і заходи щодо </a:t>
            </a:r>
            <a:r>
              <a:rPr lang="uk-UA" dirty="0" smtClean="0"/>
              <a:t>їх впровадження</a:t>
            </a:r>
            <a:r>
              <a:rPr lang="uk-UA" dirty="0"/>
              <a:t>.</a:t>
            </a:r>
          </a:p>
          <a:p>
            <a:pPr marL="0" indent="0">
              <a:buNone/>
            </a:pPr>
            <a:r>
              <a:rPr lang="uk-UA" b="1" i="1" dirty="0"/>
              <a:t>Інноваційна соціальна діяльність </a:t>
            </a:r>
            <a:r>
              <a:rPr lang="uk-UA" dirty="0"/>
              <a:t>- це діяльність з метою пошуку, оцінки, розробки і застосування соціальних нововведень.</a:t>
            </a:r>
          </a:p>
        </p:txBody>
      </p:sp>
    </p:spTree>
    <p:extLst>
      <p:ext uri="{BB962C8B-B14F-4D97-AF65-F5344CB8AC3E}">
        <p14:creationId xmlns:p14="http://schemas.microsoft.com/office/powerpoint/2010/main" val="2874732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1. </a:t>
            </a:r>
            <a:r>
              <a:rPr lang="ru-RU" sz="3600" b="1" dirty="0" err="1" smtClean="0"/>
              <a:t>Поняття</a:t>
            </a:r>
            <a:r>
              <a:rPr lang="ru-RU" sz="3600" b="1" dirty="0" smtClean="0"/>
              <a:t> </a:t>
            </a:r>
            <a:r>
              <a:rPr lang="ru-RU" sz="3600" b="1" dirty="0" err="1"/>
              <a:t>інновації</a:t>
            </a:r>
            <a:r>
              <a:rPr lang="ru-RU" sz="3600" b="1" dirty="0"/>
              <a:t> та </a:t>
            </a:r>
            <a:r>
              <a:rPr lang="ru-RU" sz="3600" b="1" dirty="0" err="1"/>
              <a:t>її</a:t>
            </a:r>
            <a:r>
              <a:rPr lang="ru-RU" sz="3600" b="1" dirty="0"/>
              <a:t> </a:t>
            </a:r>
            <a:r>
              <a:rPr lang="ru-RU" sz="3600" b="1" dirty="0" err="1"/>
              <a:t>основні</a:t>
            </a:r>
            <a:r>
              <a:rPr lang="ru-RU" sz="3600" b="1" dirty="0"/>
              <a:t> </a:t>
            </a:r>
            <a:r>
              <a:rPr lang="ru-RU" sz="3600" b="1" dirty="0" err="1"/>
              <a:t>властивості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i="1" dirty="0"/>
              <a:t>Інноваційний соціальний </a:t>
            </a:r>
            <a:r>
              <a:rPr lang="uk-UA" b="1" i="1" dirty="0" smtClean="0"/>
              <a:t>розвиток </a:t>
            </a:r>
            <a:r>
              <a:rPr lang="uk-UA" dirty="0" smtClean="0"/>
              <a:t>- це ланцюжок </a:t>
            </a:r>
            <a:r>
              <a:rPr lang="uk-UA" dirty="0"/>
              <a:t>реалізованих соціальних нововведень.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Інноваційний </a:t>
            </a:r>
            <a:r>
              <a:rPr lang="uk-UA" dirty="0"/>
              <a:t>розвиток має носити комплексний характер, </a:t>
            </a:r>
            <a:r>
              <a:rPr lang="uk-UA" dirty="0" smtClean="0"/>
              <a:t>він може </a:t>
            </a:r>
            <a:r>
              <a:rPr lang="uk-UA" dirty="0"/>
              <a:t>ініціювати нові соціальні послуги, а може відноситися до формування економічного механізму регулювання, заснованого на взаємодії влади, бізнесу та громадських організацій, що є актуальним для всієї світової </a:t>
            </a:r>
            <a:r>
              <a:rPr lang="uk-UA" dirty="0" smtClean="0"/>
              <a:t>спільноти.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9458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950</Words>
  <Application>Microsoft Office PowerPoint</Application>
  <PresentationFormat>Экран (4:3)</PresentationFormat>
  <Paragraphs>121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Тема 1 </vt:lpstr>
      <vt:lpstr>План</vt:lpstr>
      <vt:lpstr>1. Поняття інновації та її основні властивості </vt:lpstr>
      <vt:lpstr>1. Поняття інновації та її основні властивості </vt:lpstr>
      <vt:lpstr>1. Поняття інновації та її основні властивості </vt:lpstr>
      <vt:lpstr>1. Поняття інновації та її основні властивості </vt:lpstr>
      <vt:lpstr>1. Поняття інновації та її основні властивості </vt:lpstr>
      <vt:lpstr>1. Поняття інновації та її основні властивості </vt:lpstr>
      <vt:lpstr>1. Поняття інновації та її основні властивості </vt:lpstr>
      <vt:lpstr>1. Поняття інновації та її основні властивості </vt:lpstr>
      <vt:lpstr>1. Поняття інновації та її основні властивості </vt:lpstr>
      <vt:lpstr>2. Класифікація інновацій</vt:lpstr>
      <vt:lpstr>2. Класифікація інновацій</vt:lpstr>
      <vt:lpstr>2. Класифікація інновацій</vt:lpstr>
      <vt:lpstr>2. Класифікація інновацій</vt:lpstr>
      <vt:lpstr>2. Класифікація інновацій</vt:lpstr>
      <vt:lpstr>2. Класифікація інновацій</vt:lpstr>
      <vt:lpstr>2. Класифікація інновацій</vt:lpstr>
      <vt:lpstr>3. Інноваційна поведінка та інноваційний потенціал особистості та організації</vt:lpstr>
      <vt:lpstr>3. Інноваційна поведінка та інноваційний потенціал особистості та організації</vt:lpstr>
      <vt:lpstr>3. Інноваційна поведінка та інноваційний потенціал особистості та організації</vt:lpstr>
      <vt:lpstr>3. Інноваційна поведінка та інноваційний потенціал особистості та організації</vt:lpstr>
      <vt:lpstr>3. Інноваційна поведінка та інноваційний потенціал особистості та організації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 </dc:title>
  <dc:creator>user</dc:creator>
  <cp:lastModifiedBy>user</cp:lastModifiedBy>
  <cp:revision>11</cp:revision>
  <dcterms:created xsi:type="dcterms:W3CDTF">2020-10-27T13:18:15Z</dcterms:created>
  <dcterms:modified xsi:type="dcterms:W3CDTF">2020-10-27T13:51:14Z</dcterms:modified>
</cp:coreProperties>
</file>