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51883-2758-452E-89F2-8725D8D6019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3CA44-20B5-4298-A74E-C2474D457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70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334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3D2C1FB-AAE4-4301-8EAB-E4E11844C7D5}" type="slidenum">
              <a:rPr lang="ru-RU" altLang="en-US"/>
              <a:pPr/>
              <a:t>21</a:t>
            </a:fld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9810-7083-47AD-8223-0677CAABCB0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C15-C877-427A-83B7-0BF171AF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11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9810-7083-47AD-8223-0677CAABCB0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C15-C877-427A-83B7-0BF171AF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27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9810-7083-47AD-8223-0677CAABCB0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C15-C877-427A-83B7-0BF171AF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1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9810-7083-47AD-8223-0677CAABCB0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C15-C877-427A-83B7-0BF171AF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05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9810-7083-47AD-8223-0677CAABCB0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C15-C877-427A-83B7-0BF171AF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02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9810-7083-47AD-8223-0677CAABCB0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C15-C877-427A-83B7-0BF171AF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9810-7083-47AD-8223-0677CAABCB0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C15-C877-427A-83B7-0BF171AF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72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9810-7083-47AD-8223-0677CAABCB0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C15-C877-427A-83B7-0BF171AF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6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9810-7083-47AD-8223-0677CAABCB0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C15-C877-427A-83B7-0BF171AF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56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9810-7083-47AD-8223-0677CAABCB0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C15-C877-427A-83B7-0BF171AF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43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9810-7083-47AD-8223-0677CAABCB0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C15-C877-427A-83B7-0BF171AF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8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29810-7083-47AD-8223-0677CAABCB0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EDC15-C877-427A-83B7-0BF171AF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12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tdirector.org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jobs.dou.ua/companies/ciklum/poll/" TargetMode="External"/><Relationship Id="rId13" Type="http://schemas.openxmlformats.org/officeDocument/2006/relationships/hyperlink" Target="https://jobs.dou.ua/companies/3shape-ukraine/poll/" TargetMode="External"/><Relationship Id="rId18" Type="http://schemas.openxmlformats.org/officeDocument/2006/relationships/hyperlink" Target="https://jobs.dou.ua/companies/malkosua/poll/" TargetMode="External"/><Relationship Id="rId3" Type="http://schemas.openxmlformats.org/officeDocument/2006/relationships/hyperlink" Target="https://jobs.dou.ua/companies/dataart/poll/" TargetMode="External"/><Relationship Id="rId21" Type="http://schemas.openxmlformats.org/officeDocument/2006/relationships/hyperlink" Target="https://dou.ua/lenta/articles/top-50-july-2019/?from=hover-news-widget" TargetMode="External"/><Relationship Id="rId7" Type="http://schemas.openxmlformats.org/officeDocument/2006/relationships/hyperlink" Target="https://jobs.dou.ua/companies/epam-systems/poll/" TargetMode="External"/><Relationship Id="rId12" Type="http://schemas.openxmlformats.org/officeDocument/2006/relationships/hyperlink" Target="https://jobs.dou.ua/companies/amcbridge/poll/" TargetMode="External"/><Relationship Id="rId17" Type="http://schemas.openxmlformats.org/officeDocument/2006/relationships/hyperlink" Target="https://jobs.dou.ua/companies/astound/poll/" TargetMode="External"/><Relationship Id="rId2" Type="http://schemas.openxmlformats.org/officeDocument/2006/relationships/hyperlink" Target="https://jobs.dou.ua/companies/softserve/poll/" TargetMode="External"/><Relationship Id="rId16" Type="http://schemas.openxmlformats.org/officeDocument/2006/relationships/hyperlink" Target="https://jobs.dou.ua/companies/provectus/poll/" TargetMode="External"/><Relationship Id="rId20" Type="http://schemas.openxmlformats.org/officeDocument/2006/relationships/hyperlink" Target="https://jobs.dou.ua/rating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bs.dou.ua/companies/globallogic/poll/" TargetMode="External"/><Relationship Id="rId11" Type="http://schemas.openxmlformats.org/officeDocument/2006/relationships/hyperlink" Target="https://jobs.dou.ua/companies/genesis-technology-partners/poll/" TargetMode="External"/><Relationship Id="rId5" Type="http://schemas.openxmlformats.org/officeDocument/2006/relationships/hyperlink" Target="https://jobs.dou.ua/companies/eleks/poll/" TargetMode="External"/><Relationship Id="rId15" Type="http://schemas.openxmlformats.org/officeDocument/2006/relationships/hyperlink" Target="https://jobs.dou.ua/companies/intellias/poll/" TargetMode="External"/><Relationship Id="rId10" Type="http://schemas.openxmlformats.org/officeDocument/2006/relationships/hyperlink" Target="https://jobs.dou.ua/companies/terrasoft/poll/" TargetMode="External"/><Relationship Id="rId19" Type="http://schemas.openxmlformats.org/officeDocument/2006/relationships/hyperlink" Target="https://jobs.dou.ua/companies/sigma-software/poll/" TargetMode="External"/><Relationship Id="rId4" Type="http://schemas.openxmlformats.org/officeDocument/2006/relationships/hyperlink" Target="https://jobs.dou.ua/companies/infopulse/poll/" TargetMode="External"/><Relationship Id="rId9" Type="http://schemas.openxmlformats.org/officeDocument/2006/relationships/hyperlink" Target="https://jobs.dou.ua/companies/luxoft/poll/" TargetMode="External"/><Relationship Id="rId14" Type="http://schemas.openxmlformats.org/officeDocument/2006/relationships/hyperlink" Target="https://jobs.dou.ua/companies/netpeak/poll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jobs.dou.ua/companies/infopulse/" TargetMode="External"/><Relationship Id="rId13" Type="http://schemas.openxmlformats.org/officeDocument/2006/relationships/hyperlink" Target="https://jobs.dou.ua/companies/eleks/" TargetMode="External"/><Relationship Id="rId3" Type="http://schemas.openxmlformats.org/officeDocument/2006/relationships/hyperlink" Target="https://jobs.dou.ua/companies/softserve/" TargetMode="External"/><Relationship Id="rId7" Type="http://schemas.openxmlformats.org/officeDocument/2006/relationships/hyperlink" Target="https://jobs.dou.ua/companies/nix-solutions-ltd/" TargetMode="External"/><Relationship Id="rId12" Type="http://schemas.openxmlformats.org/officeDocument/2006/relationships/hyperlink" Target="https://jobs.dou.ua/companies/evoplay/" TargetMode="External"/><Relationship Id="rId2" Type="http://schemas.openxmlformats.org/officeDocument/2006/relationships/hyperlink" Target="https://jobs.dou.ua/companies/epam-systems/" TargetMode="External"/><Relationship Id="rId16" Type="http://schemas.openxmlformats.org/officeDocument/2006/relationships/hyperlink" Target="https://jobs.dou.ua/companies/sigma-softwar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bs.dou.ua/companies/ciklum/" TargetMode="External"/><Relationship Id="rId11" Type="http://schemas.openxmlformats.org/officeDocument/2006/relationships/hyperlink" Target="https://jobs.dou.ua/companies/zone3000/" TargetMode="External"/><Relationship Id="rId5" Type="http://schemas.openxmlformats.org/officeDocument/2006/relationships/hyperlink" Target="https://jobs.dou.ua/companies/luxoft/" TargetMode="External"/><Relationship Id="rId15" Type="http://schemas.openxmlformats.org/officeDocument/2006/relationships/hyperlink" Target="https://jobs.dou.ua/companies/genesis-technology-partners/" TargetMode="External"/><Relationship Id="rId10" Type="http://schemas.openxmlformats.org/officeDocument/2006/relationships/hyperlink" Target="https://jobs.dou.ua/companies/dataart/" TargetMode="External"/><Relationship Id="rId4" Type="http://schemas.openxmlformats.org/officeDocument/2006/relationships/hyperlink" Target="https://jobs.dou.ua/companies/globallogic/" TargetMode="External"/><Relationship Id="rId9" Type="http://schemas.openxmlformats.org/officeDocument/2006/relationships/hyperlink" Target="https://jobs.dou.ua/companies/intellias/" TargetMode="External"/><Relationship Id="rId14" Type="http://schemas.openxmlformats.org/officeDocument/2006/relationships/hyperlink" Target="https://jobs.dou.ua/companies/netcracker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today.in.ua/posts/robot-navchivsya-zavdavati-shkodi-lyudyam" TargetMode="External"/><Relationship Id="rId2" Type="http://schemas.openxmlformats.org/officeDocument/2006/relationships/hyperlink" Target="https://uk.wikipedia.org/wiki/%D0%A0%D0%BE%D0%B1%D0%BE%D1%8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acm.org/" TargetMode="External"/><Relationship Id="rId2" Type="http://schemas.openxmlformats.org/officeDocument/2006/relationships/hyperlink" Target="http://www.acm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ravda.com.ua/cdn/cd1/2016/04/softserve/" TargetMode="External"/><Relationship Id="rId2" Type="http://schemas.openxmlformats.org/officeDocument/2006/relationships/hyperlink" Target="http://itukraine.org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Презентація курсу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600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C9056C-587A-4F0E-9A4E-753763729B8B}" type="slidenum">
              <a:rPr lang="ru-RU" altLang="uk-UA"/>
              <a:pPr/>
              <a:t>10</a:t>
            </a:fld>
            <a:endParaRPr lang="ru-RU" altLang="uk-UA"/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1282700"/>
          </a:xfrm>
        </p:spPr>
        <p:txBody>
          <a:bodyPr/>
          <a:lstStyle/>
          <a:p>
            <a:pPr eaLnBrk="1" hangingPunct="1"/>
            <a:r>
              <a:rPr lang="ru-RU" altLang="en-US" sz="3200" smtClean="0"/>
              <a:t/>
            </a:r>
            <a:br>
              <a:rPr lang="ru-RU" altLang="en-US" sz="3200" smtClean="0"/>
            </a:br>
            <a:r>
              <a:rPr lang="ru-RU" altLang="en-US" sz="3200" smtClean="0"/>
              <a:t/>
            </a:r>
            <a:br>
              <a:rPr lang="ru-RU" altLang="en-US" sz="3200" smtClean="0"/>
            </a:br>
            <a:r>
              <a:rPr lang="ru-RU" altLang="en-US" sz="3200" smtClean="0"/>
              <a:t>Співтовариство ІТ-директорів України</a:t>
            </a:r>
            <a:endParaRPr lang="uk-UA" altLang="en-US" sz="3200" smtClean="0"/>
          </a:p>
        </p:txBody>
      </p:sp>
      <p:sp>
        <p:nvSpPr>
          <p:cNvPr id="1024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altLang="en-US" smtClean="0">
              <a:hlinkClick r:id="rId2"/>
            </a:endParaRPr>
          </a:p>
          <a:p>
            <a:pPr eaLnBrk="1" hangingPunct="1"/>
            <a:r>
              <a:rPr lang="en-US" altLang="en-US" smtClean="0">
                <a:hlinkClick r:id="rId2"/>
              </a:rPr>
              <a:t>http://itdirector.org.ua/</a:t>
            </a:r>
            <a:endParaRPr lang="uk-UA" altLang="en-US" smtClean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61938"/>
            <a:ext cx="19796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2924175"/>
            <a:ext cx="21050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5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uk-UA" altLang="en-US" sz="3600" b="1" smtClean="0"/>
              <a:t>Рейтинг ІТ-работодавців України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9499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altLang="en-US" sz="1800" b="1" smtClean="0"/>
              <a:t>від 800 спеціалістів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1800" smtClean="0">
                <a:hlinkClick r:id="rId2"/>
              </a:rPr>
              <a:t>SoftServe</a:t>
            </a:r>
            <a:r>
              <a:rPr lang="uk-UA" altLang="en-US" sz="1800" smtClean="0"/>
              <a:t>              91      1058 анкет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1800" smtClean="0">
                <a:hlinkClick r:id="rId3"/>
              </a:rPr>
              <a:t>DataArt</a:t>
            </a:r>
            <a:r>
              <a:rPr lang="uk-UA" altLang="en-US" sz="1800" smtClean="0"/>
              <a:t>                  91        111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1800" smtClean="0">
                <a:hlinkClick r:id="rId4"/>
              </a:rPr>
              <a:t>Infopulse</a:t>
            </a:r>
            <a:r>
              <a:rPr lang="uk-UA" altLang="en-US" sz="1800" smtClean="0"/>
              <a:t>               90         352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1800" smtClean="0">
                <a:hlinkClick r:id="rId5"/>
              </a:rPr>
              <a:t>ELEKS</a:t>
            </a:r>
            <a:r>
              <a:rPr lang="uk-UA" altLang="en-US" sz="1800" smtClean="0"/>
              <a:t>                  87         278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1800" smtClean="0">
                <a:hlinkClick r:id="rId6"/>
              </a:rPr>
              <a:t>GlobalLogic</a:t>
            </a:r>
            <a:r>
              <a:rPr lang="uk-UA" altLang="en-US" sz="1800" smtClean="0"/>
              <a:t>           87         586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1800" smtClean="0">
                <a:hlinkClick r:id="rId7"/>
              </a:rPr>
              <a:t>EPAM</a:t>
            </a:r>
            <a:r>
              <a:rPr lang="uk-UA" altLang="en-US" sz="1800" smtClean="0"/>
              <a:t>                    85       1017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1800" smtClean="0">
                <a:hlinkClick r:id="rId8"/>
              </a:rPr>
              <a:t>Ciklum</a:t>
            </a:r>
            <a:r>
              <a:rPr lang="uk-UA" altLang="en-US" sz="1800" smtClean="0"/>
              <a:t>                   84         315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1800" smtClean="0">
                <a:hlinkClick r:id="rId9"/>
              </a:rPr>
              <a:t>Luxoft</a:t>
            </a:r>
            <a:r>
              <a:rPr lang="uk-UA" altLang="en-US" sz="1800" smtClean="0"/>
              <a:t>                    79         329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altLang="en-US" sz="18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1800" b="1" smtClean="0"/>
              <a:t>До 800 спеціалістів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1800" smtClean="0">
                <a:hlinkClick r:id="rId10"/>
              </a:rPr>
              <a:t>Terrasoft</a:t>
            </a:r>
            <a:r>
              <a:rPr lang="uk-UA" altLang="en-US" sz="1800" smtClean="0"/>
              <a:t>                97          126 анкет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1800" smtClean="0">
                <a:hlinkClick r:id="rId11"/>
              </a:rPr>
              <a:t>Genesis</a:t>
            </a:r>
            <a:r>
              <a:rPr lang="uk-UA" altLang="en-US" sz="1800" smtClean="0"/>
              <a:t>                 97          108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1800" smtClean="0">
                <a:hlinkClick r:id="rId12"/>
              </a:rPr>
              <a:t>AMC Bridge</a:t>
            </a:r>
            <a:r>
              <a:rPr lang="uk-UA" altLang="en-US" sz="1800" smtClean="0"/>
              <a:t>           96           97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1800" smtClean="0">
                <a:hlinkClick r:id="rId13"/>
              </a:rPr>
              <a:t>3Shape Ukraine</a:t>
            </a:r>
            <a:r>
              <a:rPr lang="uk-UA" altLang="en-US" sz="1800" smtClean="0"/>
              <a:t>     96           51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1800" smtClean="0">
                <a:hlinkClick r:id="rId14"/>
              </a:rPr>
              <a:t>Netpeak</a:t>
            </a:r>
            <a:r>
              <a:rPr lang="uk-UA" altLang="en-US" sz="1800" smtClean="0"/>
              <a:t>                 96          125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1800" smtClean="0">
                <a:hlinkClick r:id="rId15"/>
              </a:rPr>
              <a:t>Intellias</a:t>
            </a:r>
            <a:r>
              <a:rPr lang="uk-UA" altLang="en-US" sz="1800" smtClean="0"/>
              <a:t>                  95            74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1800" smtClean="0">
                <a:hlinkClick r:id="rId16"/>
              </a:rPr>
              <a:t>Provectus</a:t>
            </a:r>
            <a:r>
              <a:rPr lang="uk-UA" altLang="en-US" sz="1800" smtClean="0"/>
              <a:t>              93          135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1800" smtClean="0">
                <a:hlinkClick r:id="rId17"/>
              </a:rPr>
              <a:t>Astound Commerce</a:t>
            </a:r>
            <a:r>
              <a:rPr lang="uk-UA" altLang="en-US" sz="1800" smtClean="0"/>
              <a:t> 92        204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1800" smtClean="0">
                <a:hlinkClick r:id="rId18"/>
              </a:rPr>
              <a:t>CoreValue</a:t>
            </a:r>
            <a:r>
              <a:rPr lang="uk-UA" altLang="en-US" sz="1800" smtClean="0"/>
              <a:t>             92            78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1800" smtClean="0">
                <a:hlinkClick r:id="rId19"/>
              </a:rPr>
              <a:t>Sigma Software</a:t>
            </a:r>
            <a:r>
              <a:rPr lang="uk-UA" altLang="en-US" sz="1800" smtClean="0"/>
              <a:t>     91         103                                  </a:t>
            </a:r>
            <a:r>
              <a:rPr lang="uk-UA" altLang="en-US" sz="1800" smtClean="0">
                <a:hlinkClick r:id="rId20"/>
              </a:rPr>
              <a:t>https://jobs.dou.ua/ratings/</a:t>
            </a:r>
            <a:endParaRPr lang="uk-UA" altLang="en-US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smtClean="0">
                <a:hlinkClick r:id="rId21"/>
              </a:rPr>
              <a:t>https://dou.ua/lenta/articles/top-50-july-2019/?from=hover-news-widget</a:t>
            </a:r>
            <a:endParaRPr lang="uk-UA" altLang="en-US" sz="1800" smtClean="0"/>
          </a:p>
          <a:p>
            <a:pPr>
              <a:lnSpc>
                <a:spcPct val="80000"/>
              </a:lnSpc>
              <a:buFontTx/>
              <a:buNone/>
            </a:pPr>
            <a:endParaRPr lang="uk-UA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36592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726C39-B79C-457F-9BDF-B3F8DEF885E0}" type="slidenum">
              <a:rPr lang="ru-RU" altLang="uk-UA"/>
              <a:pPr/>
              <a:t>12</a:t>
            </a:fld>
            <a:endParaRPr lang="ru-RU" altLang="uk-UA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1547813" y="188913"/>
          <a:ext cx="5903911" cy="8134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991">
                  <a:extLst>
                    <a:ext uri="{9D8B030D-6E8A-4147-A177-3AD203B41FA5}"/>
                  </a:extLst>
                </a:gridCol>
                <a:gridCol w="3171217">
                  <a:extLst>
                    <a:ext uri="{9D8B030D-6E8A-4147-A177-3AD203B41FA5}"/>
                  </a:extLst>
                </a:gridCol>
                <a:gridCol w="1076721">
                  <a:extLst>
                    <a:ext uri="{9D8B030D-6E8A-4147-A177-3AD203B41FA5}"/>
                  </a:extLst>
                </a:gridCol>
                <a:gridCol w="503992">
                  <a:extLst>
                    <a:ext uri="{9D8B030D-6E8A-4147-A177-3AD203B41FA5}"/>
                  </a:extLst>
                </a:gridCol>
                <a:gridCol w="647990">
                  <a:extLst>
                    <a:ext uri="{9D8B030D-6E8A-4147-A177-3AD203B41FA5}"/>
                  </a:extLst>
                </a:gridCol>
              </a:tblGrid>
              <a:tr h="652481"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Місце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46283" marB="34713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Компанія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46283" marB="34713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Спеціалісти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в Україні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46283" marB="34713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Технічні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спеціалісти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46283" marB="34713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Вакансії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в Україні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46283" marB="34713" anchor="b"/>
                </a:tc>
                <a:extLst>
                  <a:ext uri="{0D108BD9-81ED-4DB2-BD59-A6C34878D82A}"/>
                </a:extLst>
              </a:tr>
              <a:tr h="46661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2"/>
                        </a:rPr>
                        <a:t>EPAM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Київ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Харків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Львів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Дніпро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Вінниця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7500+900</a:t>
                      </a:r>
                      <a:endParaRPr lang="en-US" sz="1200" dirty="0">
                        <a:effectLst/>
                      </a:endParaRPr>
                    </a:p>
                  </a:txBody>
                  <a:tcPr marL="28925" marR="173552" marT="28927" marB="4628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670089%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115701" marT="28927" marB="46283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extLst>
                  <a:ext uri="{0D108BD9-81ED-4DB2-BD59-A6C34878D82A}"/>
                </a:extLst>
              </a:tr>
              <a:tr h="49950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effectLst/>
                          <a:hlinkClick r:id="rId3"/>
                        </a:rPr>
                        <a:t>SoftServe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Київ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Харків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Львів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Дніпро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Рівне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Чернівці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Івано-Франківськ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7082+749</a:t>
                      </a:r>
                      <a:endParaRPr lang="en-US" sz="1200" dirty="0">
                        <a:effectLst/>
                      </a:endParaRPr>
                    </a:p>
                  </a:txBody>
                  <a:tcPr marL="28925" marR="173552" marT="28927" marB="4628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578082%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115701" marT="28927" marB="46283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extLst>
                  <a:ext uri="{0D108BD9-81ED-4DB2-BD59-A6C34878D82A}"/>
                </a:extLst>
              </a:tr>
              <a:tr h="46661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effectLst/>
                          <a:hlinkClick r:id="rId4"/>
                        </a:rPr>
                        <a:t>GlobalLogic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Київ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Харків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Львів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Миколаїв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4363+214</a:t>
                      </a:r>
                      <a:endParaRPr lang="en-US" sz="1200" dirty="0">
                        <a:effectLst/>
                      </a:endParaRPr>
                    </a:p>
                  </a:txBody>
                  <a:tcPr marL="28925" marR="173552" marT="28927" marB="4628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407193%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115701" marT="28927" marB="46283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extLst>
                  <a:ext uri="{0D108BD9-81ED-4DB2-BD59-A6C34878D82A}"/>
                </a:extLst>
              </a:tr>
              <a:tr h="46661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effectLst/>
                          <a:hlinkClick r:id="rId5"/>
                        </a:rPr>
                        <a:t>Luxoft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Київ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Дніпро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Одеса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3670-250</a:t>
                      </a:r>
                      <a:endParaRPr lang="en-US" sz="1200" dirty="0">
                        <a:effectLst/>
                      </a:endParaRPr>
                    </a:p>
                  </a:txBody>
                  <a:tcPr marL="28925" marR="173552" marT="28927" marB="4628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359898%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115701" marT="28927" marB="46283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extLst>
                  <a:ext uri="{0D108BD9-81ED-4DB2-BD59-A6C34878D82A}"/>
                </a:extLst>
              </a:tr>
              <a:tr h="46661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effectLst/>
                          <a:hlinkClick r:id="rId6"/>
                        </a:rPr>
                        <a:t>Ciklum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Київ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Харків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Львів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Дніпро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Одеса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Вінниця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2867+4</a:t>
                      </a:r>
                      <a:endParaRPr lang="en-US" sz="1200" dirty="0">
                        <a:effectLst/>
                      </a:endParaRPr>
                    </a:p>
                  </a:txBody>
                  <a:tcPr marL="28925" marR="173552" marT="28927" marB="4628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250687%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115701" marT="28927" marB="46283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extLst>
                  <a:ext uri="{0D108BD9-81ED-4DB2-BD59-A6C34878D82A}"/>
                </a:extLst>
              </a:tr>
              <a:tr h="46661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6▲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7"/>
                        </a:rPr>
                        <a:t>NIX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Харків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2004+301</a:t>
                      </a:r>
                    </a:p>
                    <a:p>
                      <a:pPr algn="l" fontAlgn="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лип</a:t>
                      </a:r>
                      <a:r>
                        <a:rPr lang="en-US" sz="1200" dirty="0">
                          <a:effectLst/>
                        </a:rPr>
                        <a:t>. 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173552" marT="28927" marB="4628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179490%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115701" marT="28927" marB="46283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extLst>
                  <a:ext uri="{0D108BD9-81ED-4DB2-BD59-A6C34878D82A}"/>
                </a:extLst>
              </a:tr>
              <a:tr h="49950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7▼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effectLst/>
                          <a:hlinkClick r:id="rId8"/>
                        </a:rPr>
                        <a:t>Infopulse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Київ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Харків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Львів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Одеса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Вінниця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Житомир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Чернігів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1900+49</a:t>
                      </a:r>
                    </a:p>
                    <a:p>
                      <a:pPr algn="l" fontAlgn="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лип</a:t>
                      </a:r>
                      <a:r>
                        <a:rPr lang="en-US" sz="1200" dirty="0">
                          <a:effectLst/>
                        </a:rPr>
                        <a:t>. 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173552" marT="28927" marB="4628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168188%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115701" marT="28927" marB="46283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extLst>
                  <a:ext uri="{0D108BD9-81ED-4DB2-BD59-A6C34878D82A}"/>
                </a:extLst>
              </a:tr>
              <a:tr h="46661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8▲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9"/>
                        </a:rPr>
                        <a:t>Intellias</a:t>
                      </a:r>
                      <a:endParaRPr lang="en-US" sz="1200">
                        <a:effectLst/>
                      </a:endParaRPr>
                    </a:p>
                    <a:p>
                      <a:pPr algn="l" fontAlgn="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Київ, Харків, Львів, Одеса, Івано-Франківськ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1521+301</a:t>
                      </a:r>
                    </a:p>
                    <a:p>
                      <a:pPr algn="l" fontAlgn="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лип</a:t>
                      </a:r>
                      <a:r>
                        <a:rPr lang="en-US" sz="1200" dirty="0">
                          <a:effectLst/>
                        </a:rPr>
                        <a:t>. 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173552" marT="28927" marB="4628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123381%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115701" marT="28927" marB="46283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extLst>
                  <a:ext uri="{0D108BD9-81ED-4DB2-BD59-A6C34878D82A}"/>
                </a:extLst>
              </a:tr>
              <a:tr h="46661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9▲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10"/>
                        </a:rPr>
                        <a:t>DataArt</a:t>
                      </a:r>
                      <a:endParaRPr lang="en-US" sz="1200">
                        <a:effectLst/>
                      </a:endParaRPr>
                    </a:p>
                    <a:p>
                      <a:pPr algn="l" fontAlgn="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Київ, Харків, Львів, Дніпро, Одеса, Херсон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1474+173</a:t>
                      </a:r>
                      <a:endParaRPr lang="en-US" sz="1200" dirty="0">
                        <a:effectLst/>
                      </a:endParaRPr>
                    </a:p>
                  </a:txBody>
                  <a:tcPr marL="28925" marR="173552" marT="28927" marB="4628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127887%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115701" marT="28927" marB="46283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extLst>
                  <a:ext uri="{0D108BD9-81ED-4DB2-BD59-A6C34878D82A}"/>
                </a:extLst>
              </a:tr>
              <a:tr h="46661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10▲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11"/>
                        </a:rPr>
                        <a:t>ZONE3000</a:t>
                      </a:r>
                      <a:endParaRPr lang="en-US" sz="1200">
                        <a:effectLst/>
                      </a:endParaRPr>
                    </a:p>
                    <a:p>
                      <a:pPr algn="l" fontAlgn="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Харків, Львів, Дніпро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1450+150</a:t>
                      </a:r>
                    </a:p>
                    <a:p>
                      <a:pPr algn="l" fontAlgn="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лип</a:t>
                      </a:r>
                      <a:r>
                        <a:rPr lang="en-US" sz="1200" dirty="0">
                          <a:effectLst/>
                        </a:rPr>
                        <a:t>. 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173552" marT="28927" marB="4628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392</a:t>
                      </a:r>
                      <a:r>
                        <a:rPr lang="uk-UA" sz="120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27</a:t>
                      </a:r>
                      <a:r>
                        <a:rPr lang="en-US" sz="1200" dirty="0">
                          <a:effectLst/>
                        </a:rPr>
                        <a:t>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115701" marT="28927" marB="46283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extLst>
                  <a:ext uri="{0D108BD9-81ED-4DB2-BD59-A6C34878D82A}"/>
                </a:extLst>
              </a:tr>
              <a:tr h="46661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11▼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12"/>
                        </a:rPr>
                        <a:t>EVOPLAY</a:t>
                      </a:r>
                      <a:endParaRPr lang="en-US" sz="1200">
                        <a:effectLst/>
                      </a:endParaRPr>
                    </a:p>
                    <a:p>
                      <a:pPr algn="l" fontAlgn="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Київ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1406+82</a:t>
                      </a:r>
                    </a:p>
                    <a:p>
                      <a:pPr algn="l" fontAlgn="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лип. 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173552" marT="28927" marB="4628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110378%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115701" marT="28927" marB="46283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extLst>
                  <a:ext uri="{0D108BD9-81ED-4DB2-BD59-A6C34878D82A}"/>
                </a:extLst>
              </a:tr>
              <a:tr h="46661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12▼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13"/>
                        </a:rPr>
                        <a:t>ELEKS</a:t>
                      </a:r>
                      <a:endParaRPr lang="en-US" sz="1200">
                        <a:effectLst/>
                      </a:endParaRPr>
                    </a:p>
                    <a:p>
                      <a:pPr algn="l" fontAlgn="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Київ, Львів, Тернопіль, Івано-Франківськ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1373+46</a:t>
                      </a:r>
                    </a:p>
                    <a:p>
                      <a:pPr algn="l" fontAlgn="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лип. 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173552" marT="28927" marB="4628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104876%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115701" marT="28927" marB="46283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extLst>
                  <a:ext uri="{0D108BD9-81ED-4DB2-BD59-A6C34878D82A}"/>
                </a:extLst>
              </a:tr>
              <a:tr h="71348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14"/>
                        </a:rPr>
                        <a:t>Netcracker</a:t>
                      </a:r>
                      <a:endParaRPr lang="en-US" sz="1200">
                        <a:effectLst/>
                      </a:endParaRPr>
                    </a:p>
                    <a:p>
                      <a:pPr algn="l" fontAlgn="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Київ, Одеса, Суми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1153+89</a:t>
                      </a:r>
                    </a:p>
                    <a:p>
                      <a:pPr algn="l" fontAlgn="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лип. 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173552" marT="28927" marB="4628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954</a:t>
                      </a:r>
                      <a:r>
                        <a:rPr lang="uk-UA" sz="120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83</a:t>
                      </a:r>
                      <a:r>
                        <a:rPr lang="en-US" sz="1200" dirty="0">
                          <a:effectLst/>
                        </a:rPr>
                        <a:t>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115701" marT="28927" marB="46283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extLst>
                  <a:ext uri="{0D108BD9-81ED-4DB2-BD59-A6C34878D82A}"/>
                </a:extLst>
              </a:tr>
              <a:tr h="60372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15"/>
                        </a:rPr>
                        <a:t>Genesis</a:t>
                      </a:r>
                      <a:endParaRPr lang="en-US" sz="1200">
                        <a:effectLst/>
                      </a:endParaRPr>
                    </a:p>
                    <a:p>
                      <a:pPr algn="l" fontAlgn="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Київ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1150+150</a:t>
                      </a:r>
                    </a:p>
                    <a:p>
                      <a:pPr algn="l" fontAlgn="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лип. 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173552" marT="28927" marB="4628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39735%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115701" marT="28927" marB="46283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extLst>
                  <a:ext uri="{0D108BD9-81ED-4DB2-BD59-A6C34878D82A}"/>
                </a:extLst>
              </a:tr>
              <a:tr h="49950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15▲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16"/>
                        </a:rPr>
                        <a:t>Sigma Software</a:t>
                      </a:r>
                      <a:endParaRPr lang="en-US" sz="1200">
                        <a:effectLst/>
                      </a:endParaRPr>
                    </a:p>
                    <a:p>
                      <a:pPr algn="l" fontAlgn="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Київ, Харків, Львів, Дніпро, Одеса, Вінниця, Суми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1040+90</a:t>
                      </a:r>
                    </a:p>
                    <a:p>
                      <a:pPr algn="l" fontAlgn="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лип. 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173552" marT="28927" marB="4628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74872%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115701" marT="28927" marB="46283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25" marR="28925" marT="28927" marB="46283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44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en-US" smtClean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altLang="en-US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43FBCE-603F-4A71-B245-EAE03106DEEA}" type="slidenum">
              <a:rPr lang="ru-RU" altLang="uk-UA"/>
              <a:pPr/>
              <a:t>13</a:t>
            </a:fld>
            <a:endParaRPr lang="ru-RU" altLang="uk-UA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20713"/>
            <a:ext cx="47117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1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en-US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sz="2000" dirty="0" smtClean="0"/>
          </a:p>
          <a:p>
            <a:pPr marL="0" indent="0">
              <a:buFontTx/>
              <a:buNone/>
              <a:defRPr/>
            </a:pPr>
            <a:endParaRPr lang="en-US" sz="2000" dirty="0"/>
          </a:p>
          <a:p>
            <a:pPr marL="0" indent="0">
              <a:buFontTx/>
              <a:buNone/>
              <a:defRPr/>
            </a:pPr>
            <a:endParaRPr lang="en-US" sz="2000" dirty="0" smtClean="0"/>
          </a:p>
          <a:p>
            <a:pPr marL="0" indent="0">
              <a:buFontTx/>
              <a:buNone/>
              <a:defRPr/>
            </a:pPr>
            <a:endParaRPr lang="en-US" sz="2000" dirty="0"/>
          </a:p>
          <a:p>
            <a:pPr marL="0" indent="0">
              <a:buFontTx/>
              <a:buNone/>
              <a:defRPr/>
            </a:pPr>
            <a:endParaRPr lang="en-US" sz="2000" dirty="0" smtClean="0"/>
          </a:p>
          <a:p>
            <a:pPr marL="0" indent="0">
              <a:buFontTx/>
              <a:buNone/>
              <a:defRPr/>
            </a:pPr>
            <a:endParaRPr lang="en-US" sz="2000" dirty="0"/>
          </a:p>
          <a:p>
            <a:pPr marL="0" indent="0">
              <a:buFontTx/>
              <a:buNone/>
              <a:defRPr/>
            </a:pPr>
            <a:r>
              <a:rPr lang="ru-RU" sz="2000" b="1" dirty="0" smtClean="0"/>
              <a:t>Лей </a:t>
            </a:r>
            <a:r>
              <a:rPr lang="ru-RU" sz="2000" b="1" dirty="0" err="1" smtClean="0"/>
              <a:t>Цзюнь</a:t>
            </a:r>
            <a:r>
              <a:rPr lang="ru-RU" sz="2000" b="1" dirty="0" smtClean="0"/>
              <a:t> </a:t>
            </a:r>
            <a:r>
              <a:rPr lang="ru-RU" sz="2000" dirty="0" smtClean="0"/>
              <a:t>— </a:t>
            </a:r>
            <a:r>
              <a:rPr lang="ru-RU" sz="2000" dirty="0" err="1" smtClean="0"/>
              <a:t>китайський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бізнесмен</a:t>
            </a:r>
            <a:r>
              <a:rPr lang="ru-RU" sz="2000" dirty="0" smtClean="0"/>
              <a:t>, </a:t>
            </a:r>
            <a:r>
              <a:rPr lang="ru-RU" sz="2000" dirty="0" err="1" smtClean="0"/>
              <a:t>засновник</a:t>
            </a:r>
            <a:r>
              <a:rPr lang="ru-RU" sz="2000" dirty="0" smtClean="0"/>
              <a:t> і </a:t>
            </a:r>
            <a:r>
              <a:rPr lang="ru-RU" sz="2000" dirty="0" err="1" smtClean="0"/>
              <a:t>генеральний</a:t>
            </a:r>
            <a:r>
              <a:rPr lang="ru-RU" sz="2000" dirty="0" smtClean="0"/>
              <a:t> директор </a:t>
            </a:r>
            <a:r>
              <a:rPr lang="ru-RU" sz="2000" dirty="0" err="1" smtClean="0"/>
              <a:t>компанії</a:t>
            </a:r>
            <a:r>
              <a:rPr lang="ru-RU" sz="2000" dirty="0" smtClean="0"/>
              <a:t> </a:t>
            </a:r>
            <a:r>
              <a:rPr lang="en-US" sz="2000" dirty="0" err="1" smtClean="0"/>
              <a:t>Xiaomi</a:t>
            </a:r>
            <a:r>
              <a:rPr lang="en-US" sz="2000" dirty="0" smtClean="0"/>
              <a:t> Tech. </a:t>
            </a:r>
          </a:p>
          <a:p>
            <a:pPr marL="0" indent="0">
              <a:buFontTx/>
              <a:buNone/>
              <a:defRPr/>
            </a:pP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репутацію</a:t>
            </a:r>
            <a:r>
              <a:rPr lang="ru-RU" sz="2000" dirty="0" smtClean="0"/>
              <a:t> «</a:t>
            </a:r>
            <a:r>
              <a:rPr lang="ru-RU" sz="2000" dirty="0" err="1" smtClean="0"/>
              <a:t>китайського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Стіва</a:t>
            </a:r>
            <a:r>
              <a:rPr lang="ru-RU" sz="2000" dirty="0" smtClean="0"/>
              <a:t> Джобса». </a:t>
            </a:r>
            <a:r>
              <a:rPr lang="ru-RU" sz="2000" dirty="0" err="1" smtClean="0"/>
              <a:t>Мільярдер</a:t>
            </a:r>
            <a:r>
              <a:rPr lang="ru-RU" sz="2000" dirty="0" smtClean="0"/>
              <a:t>, у рейтингу журналу </a:t>
            </a:r>
            <a:r>
              <a:rPr lang="en-US" sz="2000" dirty="0" smtClean="0"/>
              <a:t>Forbes </a:t>
            </a:r>
            <a:r>
              <a:rPr lang="ru-RU" sz="2000" dirty="0" smtClean="0"/>
              <a:t>у 2015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посів</a:t>
            </a:r>
            <a:r>
              <a:rPr lang="ru-RU" sz="2000" dirty="0" smtClean="0"/>
              <a:t> </a:t>
            </a:r>
            <a:r>
              <a:rPr lang="ru-RU" sz="2000" dirty="0" err="1" smtClean="0"/>
              <a:t>шосте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китайських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мільярдерів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статком</a:t>
            </a:r>
            <a:r>
              <a:rPr lang="ru-RU" sz="2000" dirty="0" smtClean="0"/>
              <a:t> $13,2 млрд. </a:t>
            </a:r>
            <a:endParaRPr lang="en-US" sz="2000" dirty="0" smtClean="0"/>
          </a:p>
          <a:p>
            <a:pPr marL="0" indent="0">
              <a:buFontTx/>
              <a:buNone/>
              <a:defRPr/>
            </a:pPr>
            <a:r>
              <a:rPr lang="ru-RU" sz="2000" dirty="0" err="1" smtClean="0"/>
              <a:t>Народження</a:t>
            </a:r>
            <a:r>
              <a:rPr lang="ru-RU" sz="2000" dirty="0" smtClean="0"/>
              <a:t>: 16 </a:t>
            </a:r>
            <a:r>
              <a:rPr lang="ru-RU" sz="2000" dirty="0" err="1" smtClean="0"/>
              <a:t>грудня</a:t>
            </a:r>
            <a:r>
              <a:rPr lang="ru-RU" sz="2000" dirty="0" smtClean="0"/>
              <a:t> 1969 р.(46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)</a:t>
            </a:r>
          </a:p>
          <a:p>
            <a:pPr marL="0" indent="0">
              <a:buFontTx/>
              <a:buNone/>
              <a:defRPr/>
            </a:pPr>
            <a:r>
              <a:rPr lang="ru-RU" sz="2000" dirty="0" err="1" smtClean="0"/>
              <a:t>Власний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капітал</a:t>
            </a:r>
            <a:r>
              <a:rPr lang="ru-RU" sz="2000" dirty="0" smtClean="0"/>
              <a:t>: 13,3 </a:t>
            </a:r>
            <a:r>
              <a:rPr lang="ru-RU" sz="2000" dirty="0" err="1" smtClean="0"/>
              <a:t>мільярда</a:t>
            </a:r>
            <a:r>
              <a:rPr lang="ru-RU" sz="2000" dirty="0" smtClean="0"/>
              <a:t> </a:t>
            </a:r>
            <a:r>
              <a:rPr lang="en-US" sz="2000" dirty="0" smtClean="0"/>
              <a:t>USD (2015) Forbes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776375-37BA-4B4B-B708-49B03969A443}" type="slidenum">
              <a:rPr lang="ru-RU" altLang="uk-UA"/>
              <a:pPr/>
              <a:t>14</a:t>
            </a:fld>
            <a:endParaRPr lang="ru-RU" altLang="uk-UA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60350"/>
            <a:ext cx="561022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0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B61215-D1E7-411C-A536-1B26055D963A}" type="slidenum">
              <a:rPr lang="ru-RU" altLang="uk-UA"/>
              <a:pPr/>
              <a:t>15</a:t>
            </a:fld>
            <a:endParaRPr lang="ru-RU" altLang="uk-UA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3600" smtClean="0"/>
              <a:t>Професійна практика з програмної інженерії</a:t>
            </a:r>
            <a:endParaRPr lang="ru-RU" altLang="en-US" sz="360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569325" cy="4525963"/>
          </a:xfrm>
        </p:spPr>
        <p:txBody>
          <a:bodyPr/>
          <a:lstStyle/>
          <a:p>
            <a:pPr marL="0" indent="14288">
              <a:buFontTx/>
              <a:buNone/>
            </a:pPr>
            <a:r>
              <a:rPr lang="uk-UA" altLang="en-US" smtClean="0"/>
              <a:t>Програмна інженерія (Software Engineering) є галуззю інформатики, яка вивчає питання побудови комп'ютерних програм, відображає закономірності розвитку програмування, узагальнює досвід програмування у вигляді комплексу знань і правил регламентації інженерної діяльності розробників Software. </a:t>
            </a:r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406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E425FE-5982-442C-B0EC-C33DCAA14DF2}" type="slidenum">
              <a:rPr lang="ru-RU" altLang="uk-UA"/>
              <a:pPr/>
              <a:t>16</a:t>
            </a:fld>
            <a:endParaRPr lang="ru-RU" altLang="uk-UA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4000" smtClean="0"/>
              <a:t>У цьому визначенні виділимо два основних аспекти</a:t>
            </a:r>
            <a:r>
              <a:rPr lang="en-US" altLang="en-US" sz="4000" smtClean="0"/>
              <a:t>:</a:t>
            </a:r>
            <a:endParaRPr lang="ru-RU" altLang="en-US" sz="400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altLang="en-US" sz="2800" smtClean="0"/>
              <a:t> Програмну інженерію можна розглядати як інженерну дисципліну, в якій інженери застосовують </a:t>
            </a:r>
            <a:r>
              <a:rPr lang="uk-UA" altLang="en-US" sz="2800" b="1" smtClean="0"/>
              <a:t>теоретичні ідеї, методи</a:t>
            </a:r>
            <a:r>
              <a:rPr lang="uk-UA" altLang="en-US" sz="2800" smtClean="0"/>
              <a:t> </a:t>
            </a:r>
            <a:r>
              <a:rPr lang="uk-UA" altLang="en-US" sz="2800" b="1" smtClean="0"/>
              <a:t>і засоби розробки ПЗ</a:t>
            </a:r>
            <a:r>
              <a:rPr lang="uk-UA" altLang="en-US" sz="2800" smtClean="0"/>
              <a:t>, створюють продукти відповідно до стандартів, що регламентують процеси їх проектування та розробки. 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altLang="en-US" sz="2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2800" smtClean="0"/>
              <a:t>Програмна інженерія описує </a:t>
            </a:r>
            <a:r>
              <a:rPr lang="uk-UA" altLang="en-US" sz="2800" b="1" smtClean="0"/>
              <a:t>методи управління програмним проектом, якістю та ризиками.</a:t>
            </a:r>
            <a:r>
              <a:rPr lang="uk-UA" altLang="en-US" sz="2800" smtClean="0"/>
              <a:t> Застосування таких методів дозволяє досягти високої якості програмних продуктів. </a:t>
            </a:r>
            <a:endParaRPr lang="ru-RU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5478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90814B-4067-4470-ACB0-E8877B75D9E1}" type="slidenum">
              <a:rPr lang="ru-RU" altLang="uk-UA"/>
              <a:pPr/>
              <a:t>17</a:t>
            </a:fld>
            <a:endParaRPr lang="ru-RU" altLang="uk-UA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endParaRPr lang="uk-UA" altLang="en-US" sz="280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59039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altLang="en-US" sz="2400" smtClean="0"/>
              <a:t>На відміну від науки, мета якої - отримання знань, для Software Engineering знання - це спосіб отримання деякої користі.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altLang="en-US" sz="20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2000" smtClean="0"/>
              <a:t>Крім </a:t>
            </a:r>
            <a:r>
              <a:rPr lang="uk-UA" altLang="en-US" sz="2000" b="1" smtClean="0"/>
              <a:t>програмістів</a:t>
            </a:r>
            <a:r>
              <a:rPr lang="uk-UA" altLang="en-US" sz="2000" smtClean="0"/>
              <a:t>, що займаються безпосередньо розробкою ПЗ, в програмної інженерії використовуються: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2000" smtClean="0"/>
              <a:t>-</a:t>
            </a:r>
            <a:r>
              <a:rPr lang="uk-UA" altLang="en-US" sz="2000" b="1" smtClean="0"/>
              <a:t>менеджери</a:t>
            </a:r>
            <a:r>
              <a:rPr lang="uk-UA" altLang="en-US" sz="2000" smtClean="0"/>
              <a:t>, які планують і керують проектом, відстежують терміни і витрати; інженери служби ведення бібліотек і репозитаріїв компонентів;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2000" smtClean="0"/>
              <a:t>-</a:t>
            </a:r>
            <a:r>
              <a:rPr lang="uk-UA" altLang="en-US" sz="2000" b="1" smtClean="0"/>
              <a:t>технологи</a:t>
            </a:r>
            <a:r>
              <a:rPr lang="uk-UA" altLang="en-US" sz="2000" smtClean="0"/>
              <a:t>, які визначають інженерні методи і стандарти, створюють для проекту модель ЖЦ, що задовольняє його цілям і завданням;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2000" smtClean="0"/>
              <a:t>-</a:t>
            </a:r>
            <a:r>
              <a:rPr lang="uk-UA" altLang="en-US" sz="2000" b="1" smtClean="0"/>
              <a:t>тестувальники</a:t>
            </a:r>
            <a:r>
              <a:rPr lang="uk-UA" altLang="en-US" sz="2000" smtClean="0"/>
              <a:t>, які перевіряють правильність виконання процесу проектування шляхом тестування і на основі зібраних даних проводять вимірювання різних характеристик якості, включаючи оцінку надійності ПЗ;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2000" smtClean="0"/>
              <a:t>-</a:t>
            </a:r>
            <a:r>
              <a:rPr lang="uk-UA" altLang="en-US" sz="2000" b="1" smtClean="0"/>
              <a:t>верифікатори</a:t>
            </a:r>
            <a:r>
              <a:rPr lang="uk-UA" altLang="en-US" sz="2000" smtClean="0"/>
              <a:t>, які перевіряють правильність реалізації функцій в проекті;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2000" smtClean="0"/>
              <a:t>-</a:t>
            </a:r>
            <a:r>
              <a:rPr lang="uk-UA" altLang="en-US" sz="2000" b="1" smtClean="0"/>
              <a:t>валідатори</a:t>
            </a:r>
            <a:r>
              <a:rPr lang="uk-UA" altLang="en-US" sz="2000" smtClean="0"/>
              <a:t>, які перевіряють ПЗ на відповідність заданим вимогам.</a:t>
            </a:r>
            <a:r>
              <a:rPr lang="uk-UA" altLang="en-US" sz="1800" smtClean="0"/>
              <a:t> </a:t>
            </a:r>
            <a:endParaRPr lang="ru-RU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20628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DC9BDD-3CE0-4ACD-804C-7FEED85CA4E7}" type="slidenum">
              <a:rPr lang="ru-RU" altLang="uk-UA"/>
              <a:pPr/>
              <a:t>18</a:t>
            </a:fld>
            <a:endParaRPr lang="ru-RU" altLang="uk-UA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uk-UA" altLang="en-US" sz="3200" smtClean="0"/>
              <a:t>Software Engineering</a:t>
            </a:r>
            <a:endParaRPr lang="ru-RU" altLang="en-US" sz="320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00088"/>
            <a:ext cx="8229600" cy="50006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altLang="en-US" sz="2400" smtClean="0"/>
              <a:t>Розробку програмних систем можна вважати інженерною діяльністю, але вона має деякі відмінності від традиційної інженерії: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2400" smtClean="0"/>
              <a:t>-гілки інженерії мають високу ступінь спеціалізації, а в програмній інженерії </a:t>
            </a:r>
            <a:r>
              <a:rPr lang="uk-UA" altLang="en-US" sz="2400" b="1" smtClean="0"/>
              <a:t>спеціалізація торкнулася тільки окремих областей</a:t>
            </a:r>
            <a:r>
              <a:rPr lang="uk-UA" altLang="en-US" sz="2400" smtClean="0"/>
              <a:t> (наприклад, операційні системи, транслятори, редактори і т.п.);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2400" smtClean="0"/>
              <a:t>-програмування об'єктів </a:t>
            </a:r>
            <a:r>
              <a:rPr lang="uk-UA" altLang="en-US" sz="2400" b="1" smtClean="0"/>
              <a:t>ґрунтується на стандартах</a:t>
            </a:r>
            <a:r>
              <a:rPr lang="uk-UA" altLang="en-US" sz="2400" smtClean="0"/>
              <a:t>, за допомогою яких відображаються типові вимоги замовників, тобто типізація об'єктів і артефактів в сфері програмування;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en-US" sz="2400" smtClean="0"/>
              <a:t>-технічні рішення класифіковані і каталогізовані, а в програмній інженерії кожна нова розробка - </a:t>
            </a:r>
            <a:r>
              <a:rPr lang="uk-UA" altLang="en-US" sz="2400" b="1" smtClean="0"/>
              <a:t>це нова проблема</a:t>
            </a:r>
            <a:r>
              <a:rPr lang="uk-UA" altLang="en-US" sz="2400" smtClean="0"/>
              <a:t>, для реалізації якої встановлюють аналогію з раніше розробленими системами.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/>
              <a:t>-</a:t>
            </a:r>
            <a:r>
              <a:rPr lang="ru-RU" sz="2400" b="1" smtClean="0"/>
              <a:t>робота в команді - одна з найважливіших навичок</a:t>
            </a:r>
            <a:r>
              <a:rPr lang="ru-RU" sz="2400" smtClean="0"/>
              <a:t>, яку прагнуть роботодавці, вона яка занесена Світовим економічним форумом у 10 навичок, необхідних для досягнення успіху в 2020, 2022, 2025 роках. </a:t>
            </a:r>
            <a:r>
              <a:rPr lang="uk-UA" altLang="en-US" sz="2400" smtClean="0"/>
              <a:t> </a:t>
            </a:r>
            <a:endParaRPr lang="ru-RU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318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AD6291-7FA4-4CF0-8616-02C1E9B70F4E}" type="slidenum">
              <a:rPr lang="ru-RU" altLang="uk-UA"/>
              <a:pPr/>
              <a:t>19</a:t>
            </a:fld>
            <a:endParaRPr lang="ru-RU" altLang="uk-UA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2800" b="1" smtClean="0"/>
              <a:t>Кодекс етики і професіональної діяльності в області програмної інженерії (версія 5.2 )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uk-UA" sz="9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en-US" sz="2000" smtClean="0"/>
              <a:t>    1. СУСПІЛЬСТВО - Програмні інженери повинні діяти неухильно в інтересах суспільства.</a:t>
            </a:r>
            <a:br>
              <a:rPr lang="uk-UA" altLang="en-US" sz="2000" smtClean="0"/>
            </a:br>
            <a:r>
              <a:rPr lang="uk-UA" altLang="en-US" sz="2000" smtClean="0"/>
              <a:t>2. КЛІЄНТ І РОБОТОДАВЕЦЬ - Програмні інженери повинні діяти відповідно до інтересів клієнта і роботодавця, якщо вони не суперечать інтересам суспільства.</a:t>
            </a:r>
            <a:br>
              <a:rPr lang="uk-UA" altLang="en-US" sz="2000" smtClean="0"/>
            </a:br>
            <a:r>
              <a:rPr lang="uk-UA" altLang="en-US" sz="2000" smtClean="0"/>
              <a:t>3. ПРОДУКТ - Програмні інженери повинні забезпечувати відповідність якості своїх продуктів і їх модифікацій найвищим можливим професійним стандартам.</a:t>
            </a:r>
            <a:br>
              <a:rPr lang="uk-UA" altLang="en-US" sz="2000" smtClean="0"/>
            </a:br>
            <a:r>
              <a:rPr lang="uk-UA" altLang="en-US" sz="2000" smtClean="0"/>
              <a:t>4. ОЦІНКИ - Програмні інженери повинні підтримувати цілісність і незалежність своїх професійних оцінок.</a:t>
            </a:r>
            <a:br>
              <a:rPr lang="uk-UA" altLang="en-US" sz="2000" smtClean="0"/>
            </a:br>
            <a:r>
              <a:rPr lang="uk-UA" altLang="en-US" sz="2000" smtClean="0"/>
              <a:t>5. МЕНЕДЖМЕНТ - Програмні інженери-менеджери та провідні співробітники повинні дотримуватися етичних підходів до управління розробкою і підтримкою програмного забезпечення і просувати ці підходи.</a:t>
            </a:r>
            <a:br>
              <a:rPr lang="uk-UA" altLang="en-US" sz="2000" smtClean="0"/>
            </a:br>
            <a:r>
              <a:rPr lang="uk-UA" altLang="en-US" sz="2000" smtClean="0"/>
              <a:t>6. ПРОФЕСІЯ - Програмні інженери повинні піднімати престиж і репутацію своєї професії в інтересах суспільства.</a:t>
            </a:r>
            <a:br>
              <a:rPr lang="uk-UA" altLang="en-US" sz="2000" smtClean="0"/>
            </a:br>
            <a:r>
              <a:rPr lang="uk-UA" altLang="en-US" sz="2000" smtClean="0"/>
              <a:t>7. КОЛЕГИ - Програмні інженери повинні бути справедливі по відношенню до своїх колег, допомагати їм і підтримувати.</a:t>
            </a:r>
            <a:br>
              <a:rPr lang="uk-UA" altLang="en-US" sz="2000" smtClean="0"/>
            </a:br>
            <a:r>
              <a:rPr lang="uk-UA" altLang="en-US" sz="2000" smtClean="0"/>
              <a:t>8. ОСОБИСТА ВІДПОВІДАЛЬНІСТЬ - Програмні інженери повинні безперервно навчатися навичкам своєї професії і сприяти просуванню етичного підходу до своєї діяльності.</a:t>
            </a:r>
            <a:endParaRPr lang="ru-RU" altLang="uk-UA" sz="2000" smtClean="0"/>
          </a:p>
        </p:txBody>
      </p:sp>
    </p:spTree>
    <p:extLst>
      <p:ext uri="{BB962C8B-B14F-4D97-AF65-F5344CB8AC3E}">
        <p14:creationId xmlns:p14="http://schemas.microsoft.com/office/powerpoint/2010/main" val="23254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altLang="en-US" b="1" i="1" smtClean="0">
                <a:solidFill>
                  <a:srgbClr val="FF0000"/>
                </a:solidFill>
              </a:rPr>
              <a:t>Професійна практика  програмної інженерії</a:t>
            </a:r>
            <a:endParaRPr lang="ru-RU" altLang="en-US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4 </a:t>
            </a:r>
            <a:r>
              <a:rPr lang="ru-RU" altLang="en-US" smtClean="0"/>
              <a:t>кредити</a:t>
            </a:r>
          </a:p>
          <a:p>
            <a:r>
              <a:rPr lang="ru-RU" altLang="en-US" smtClean="0"/>
              <a:t>залік</a:t>
            </a:r>
          </a:p>
        </p:txBody>
      </p:sp>
      <p:sp>
        <p:nvSpPr>
          <p:cNvPr id="20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819627-9E81-4C51-B896-D3F66B29A150}" type="slidenum">
              <a:rPr lang="ru-RU" altLang="uk-UA"/>
              <a:pPr/>
              <a:t>2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981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Три закони робототехніки</a:t>
            </a:r>
            <a:br>
              <a:rPr lang="uk-UA" smtClean="0"/>
            </a:br>
            <a:r>
              <a:rPr lang="ru-RU" sz="2400" smtClean="0"/>
              <a:t>Айзек Азімов в оповіданні «Хоровод» (1942)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>
                <a:hlinkClick r:id="rId2" tooltip="Робот"/>
              </a:rPr>
              <a:t>Робот</a:t>
            </a:r>
            <a:r>
              <a:rPr lang="ru-RU" sz="2800" smtClean="0"/>
              <a:t> не може заподіяти шкоду людині, або своєю бездіяльністю дозволити, щоб людині була заподіяна шкода (</a:t>
            </a:r>
            <a:r>
              <a:rPr lang="ru-RU" sz="2800" smtClean="0">
                <a:hlinkClick r:id="rId3"/>
              </a:rPr>
              <a:t>роботи його вже порушили</a:t>
            </a:r>
            <a:r>
              <a:rPr lang="ru-RU" sz="2800" smtClean="0"/>
              <a:t>);</a:t>
            </a:r>
          </a:p>
          <a:p>
            <a:r>
              <a:rPr lang="ru-RU" sz="2800" smtClean="0"/>
              <a:t>Робот повинен підкорятися наказам людини, за винятком тих, котрі суперечать першому пункту;</a:t>
            </a:r>
          </a:p>
          <a:p>
            <a:r>
              <a:rPr lang="ru-RU" sz="2800" smtClean="0"/>
              <a:t>Робот повинен захищати самого себе, якщо тільки його дії не суперечать першому і другому пунктам.</a:t>
            </a:r>
          </a:p>
          <a:p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053540-2B2B-46EA-8D6E-C1824F80018F}" type="slidenum">
              <a:rPr lang="ru-RU" altLang="uk-UA"/>
              <a:pPr/>
              <a:t>20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30718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На думку вчених з Google, треба буде вирішити розробникам штучного інтелекту в першу чергу:</a:t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r>
              <a:rPr lang="ru-RU" sz="2000" smtClean="0"/>
              <a:t>уникнути негативних побічних ефектів, або ж «як ми можемо бути впевнені, що робот-прибиральник не зіб’є з постаменту вазу, якщо вирішить, що так роботу можна зробити швидше?»;</a:t>
            </a:r>
          </a:p>
          <a:p>
            <a:r>
              <a:rPr lang="ru-RU" sz="2000" smtClean="0"/>
              <a:t>уникнути проблем з винагородою, або ж «як ми можемо бути впевнені, що робот-прибиральник просто не замете сміття під диван замість прибирання?»;</a:t>
            </a:r>
          </a:p>
          <a:p>
            <a:r>
              <a:rPr lang="ru-RU" sz="2000" smtClean="0"/>
              <a:t>прийнятний нагляд, або «як ми можемо бути впевнені, що робот буде швидко всьому навчатися, а не питати постійно, де стоїть швабра?»;</a:t>
            </a:r>
          </a:p>
          <a:p>
            <a:r>
              <a:rPr lang="ru-RU" sz="2000" smtClean="0"/>
              <a:t>безпечне дослідження, або «як ми можемо бути впевнені, що прибиральник вибиратиме найкращі стратегії чищення, але в процесі не вирішить як експеримент сунути швабру в розетку і не спалить весь будинок?»;</a:t>
            </a:r>
          </a:p>
          <a:p>
            <a:r>
              <a:rPr lang="ru-RU" sz="2000" smtClean="0"/>
              <a:t>розсудливість при зміні навколишнього середовища, або «як нам навчити робота розуміти, що його навички в нових змінених умовах не приносять користі?».</a:t>
            </a:r>
          </a:p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84CDB3-BCE9-4CA7-8CB6-6F62C6D95BFE}" type="slidenum">
              <a:rPr lang="ru-RU" altLang="uk-UA"/>
              <a:pPr/>
              <a:t>21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48766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C5121B-6566-48A8-B9AD-BCDA10213432}" type="slidenum">
              <a:rPr lang="ru-RU" altLang="uk-UA"/>
              <a:pPr/>
              <a:t>22</a:t>
            </a:fld>
            <a:endParaRPr lang="ru-RU" altLang="uk-UA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altLang="uk-UA" sz="1800" b="1" smtClean="0"/>
              <a:t>ПРОФЕСІЙНИЙ СТАНДАРТ </a:t>
            </a:r>
            <a:r>
              <a:rPr lang="uk-UA" altLang="uk-UA" sz="1800" smtClean="0"/>
              <a:t/>
            </a:r>
            <a:br>
              <a:rPr lang="uk-UA" altLang="uk-UA" sz="1800" smtClean="0"/>
            </a:br>
            <a:r>
              <a:rPr lang="ru-RU" altLang="uk-UA" sz="1800" b="1" smtClean="0"/>
              <a:t>Фахівець з розробки програмного забезпечення</a:t>
            </a:r>
            <a:r>
              <a:rPr lang="ru-RU" altLang="uk-UA" sz="4000" smtClean="0"/>
              <a:t> 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805487"/>
          </a:xfrm>
        </p:spPr>
        <p:txBody>
          <a:bodyPr/>
          <a:lstStyle/>
          <a:p>
            <a:pPr marL="719138" indent="-539750" eaLnBrk="1" hangingPunct="1">
              <a:lnSpc>
                <a:spcPct val="80000"/>
              </a:lnSpc>
              <a:buFontTx/>
              <a:buNone/>
            </a:pPr>
            <a:r>
              <a:rPr lang="ru-RU" altLang="uk-UA" sz="1800" smtClean="0"/>
              <a:t>На ринку праці затребувані програмісти, що вміють працювати в команді, володіють інструментами колективної розробки програмного забезпечення. </a:t>
            </a:r>
          </a:p>
          <a:p>
            <a:pPr marL="719138" indent="-539750" eaLnBrk="1" hangingPunct="1">
              <a:lnSpc>
                <a:spcPct val="80000"/>
              </a:lnSpc>
              <a:buFontTx/>
              <a:buNone/>
            </a:pPr>
            <a:r>
              <a:rPr lang="ru-RU" altLang="uk-UA" sz="1800" smtClean="0"/>
              <a:t>У зв'язку з цим зростає значення професійних компетенцій колективної розробки програмного забезпечення, знання сучасних напрямів, методів і технологій розробки програмного забезпечення: </a:t>
            </a:r>
          </a:p>
          <a:p>
            <a:pPr marL="719138" indent="-539750" eaLnBrk="1" hangingPunct="1">
              <a:lnSpc>
                <a:spcPct val="80000"/>
              </a:lnSpc>
            </a:pPr>
            <a:r>
              <a:rPr lang="ru-RU" altLang="uk-UA" sz="1800" smtClean="0"/>
              <a:t>розуміння обов'язків різних учасників команди по розробці програмного забезпечення: керівник розробки програмного забезпечення, керівник технічної групи (team leader), архітектор, програміст, тестувальник, дизайнер, верстальник, аналітик; </a:t>
            </a:r>
          </a:p>
          <a:p>
            <a:pPr marL="719138" indent="-539750" eaLnBrk="1" hangingPunct="1">
              <a:lnSpc>
                <a:spcPct val="80000"/>
              </a:lnSpc>
            </a:pPr>
            <a:r>
              <a:rPr lang="ru-RU" altLang="uk-UA" sz="1800" smtClean="0"/>
              <a:t>володіння сучасними стратегіями і технологіями організації колективної розробки програмного забезпечення, включаючи системи управління версіями, процеси безперервної інтеграції, стандарти оформлення коду і методи інспекції коду; </a:t>
            </a:r>
          </a:p>
          <a:p>
            <a:pPr marL="719138" indent="-539750" eaLnBrk="1" hangingPunct="1">
              <a:lnSpc>
                <a:spcPct val="80000"/>
              </a:lnSpc>
            </a:pPr>
            <a:r>
              <a:rPr lang="ru-RU" altLang="uk-UA" sz="1800" smtClean="0"/>
              <a:t>розуміння основних напрямів розвитку методів колективної розробки, їх відмінностей і доцільності застосування залежно від типу вирішуваних завдань і вимог організації; </a:t>
            </a:r>
          </a:p>
          <a:p>
            <a:pPr marL="719138" indent="-539750" eaLnBrk="1" hangingPunct="1">
              <a:lnSpc>
                <a:spcPct val="80000"/>
              </a:lnSpc>
            </a:pPr>
            <a:r>
              <a:rPr lang="ru-RU" altLang="uk-UA" sz="1800" smtClean="0"/>
              <a:t>володіння гнучкими (Agile) методологіями розробки програмних продуктів. </a:t>
            </a:r>
          </a:p>
          <a:p>
            <a:pPr marL="719138" indent="-539750" eaLnBrk="1" hangingPunct="1">
              <a:lnSpc>
                <a:spcPct val="80000"/>
              </a:lnSpc>
            </a:pPr>
            <a:endParaRPr lang="ru-RU" altLang="uk-UA" sz="1800" smtClean="0"/>
          </a:p>
          <a:p>
            <a:pPr marL="719138" indent="-539750" eaLnBrk="1" hangingPunct="1">
              <a:lnSpc>
                <a:spcPct val="80000"/>
              </a:lnSpc>
              <a:buFontTx/>
              <a:buNone/>
            </a:pPr>
            <a:r>
              <a:rPr lang="ru-RU" altLang="uk-UA" sz="1800" smtClean="0"/>
              <a:t>Динаміка розвитку предметної області «розробка програмного забезпечення» настільки велика, що ринок вимагає постійної зміни кількості і якості знань та умінь від випускника. </a:t>
            </a:r>
          </a:p>
        </p:txBody>
      </p:sp>
    </p:spTree>
    <p:extLst>
      <p:ext uri="{BB962C8B-B14F-4D97-AF65-F5344CB8AC3E}">
        <p14:creationId xmlns:p14="http://schemas.microsoft.com/office/powerpoint/2010/main" val="24743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01FC069-BA4F-46C0-9751-44BD55B53210}" type="slidenum">
              <a:rPr lang="ru-RU" altLang="uk-UA"/>
              <a:pPr/>
              <a:t>23</a:t>
            </a:fld>
            <a:endParaRPr lang="ru-RU" altLang="uk-UA"/>
          </a:p>
        </p:txBody>
      </p:sp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en-US" smtClean="0"/>
          </a:p>
        </p:txBody>
      </p:sp>
      <p:sp>
        <p:nvSpPr>
          <p:cNvPr id="2355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altLang="en-US" smtClean="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0538"/>
            <a:ext cx="8066088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7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C1CA7F-3F18-4BE6-8243-19F1833BAB61}" type="slidenum">
              <a:rPr lang="ru-RU" altLang="uk-UA"/>
              <a:pPr/>
              <a:t>24</a:t>
            </a:fld>
            <a:endParaRPr lang="ru-RU" altLang="uk-UA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/>
          <a:lstStyle/>
          <a:p>
            <a:endParaRPr lang="uk-UA" altLang="uk-UA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628775"/>
            <a:ext cx="7304087" cy="4679950"/>
          </a:xfrm>
        </p:spPr>
        <p:txBody>
          <a:bodyPr/>
          <a:lstStyle/>
          <a:p>
            <a:endParaRPr lang="uk-UA" altLang="uk-UA" smtClean="0"/>
          </a:p>
        </p:txBody>
      </p:sp>
      <p:pic>
        <p:nvPicPr>
          <p:cNvPr id="24581" name="Picture 5" descr="scru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6983413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4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A4DAFA-8C54-4B5A-9940-518CF190B037}" type="slidenum">
              <a:rPr lang="ru-RU" altLang="uk-UA"/>
              <a:pPr/>
              <a:t>25</a:t>
            </a:fld>
            <a:endParaRPr lang="ru-RU" altLang="uk-UA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/>
              <a:t>Доля розробника ПЗ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 smtClean="0"/>
          </a:p>
        </p:txBody>
      </p:sp>
      <p:pic>
        <p:nvPicPr>
          <p:cNvPr id="25605" name="Picture 5" descr="scrum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459787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9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EAF349-5913-4C3F-BE91-F0B89C53B390}" type="slidenum">
              <a:rPr lang="ru-RU" altLang="uk-UA"/>
              <a:pPr/>
              <a:t>26</a:t>
            </a:fld>
            <a:endParaRPr lang="ru-RU" altLang="uk-UA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altLang="uk-UA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 smtClean="0"/>
          </a:p>
        </p:txBody>
      </p:sp>
      <p:pic>
        <p:nvPicPr>
          <p:cNvPr id="26629" name="Picture 5" descr="scrum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741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2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8C7EA2-F68F-434F-B07E-E34996F5DCE3}" type="slidenum">
              <a:rPr lang="ru-RU" altLang="uk-UA"/>
              <a:pPr/>
              <a:t>27</a:t>
            </a:fld>
            <a:endParaRPr lang="ru-RU" altLang="uk-UA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4000" smtClean="0"/>
              <a:t>Agile-маніфест розробки програмного забезпечення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uk-UA" sz="2800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uk-UA" sz="2800" smtClean="0"/>
              <a:t>Основні ідеї: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uk-UA" sz="2800" b="1" smtClean="0"/>
              <a:t>Особистості та їхні взаємодії важливіші, </a:t>
            </a:r>
            <a:r>
              <a:rPr lang="ru-RU" altLang="uk-UA" sz="2800" smtClean="0"/>
              <a:t>ніж процеси та інструменти</a:t>
            </a:r>
            <a:r>
              <a:rPr lang="ru-RU" altLang="uk-UA" sz="2800" b="1" smtClean="0"/>
              <a:t>;</a:t>
            </a:r>
            <a:endParaRPr lang="ru-RU" altLang="uk-UA" sz="2800" smtClean="0"/>
          </a:p>
          <a:p>
            <a:pPr eaLnBrk="1" hangingPunct="1">
              <a:lnSpc>
                <a:spcPct val="90000"/>
              </a:lnSpc>
            </a:pPr>
            <a:r>
              <a:rPr lang="ru-RU" altLang="uk-UA" sz="2800" b="1" smtClean="0"/>
              <a:t>Робоче програмне забезпечення важливіше, </a:t>
            </a:r>
            <a:r>
              <a:rPr lang="ru-RU" altLang="uk-UA" sz="2800" smtClean="0"/>
              <a:t>ніж повна документація</a:t>
            </a:r>
            <a:r>
              <a:rPr lang="ru-RU" altLang="uk-UA" sz="2800" b="1" smtClean="0"/>
              <a:t>;</a:t>
            </a:r>
            <a:endParaRPr lang="ru-RU" altLang="uk-UA" sz="2800" smtClean="0"/>
          </a:p>
          <a:p>
            <a:pPr eaLnBrk="1" hangingPunct="1">
              <a:lnSpc>
                <a:spcPct val="90000"/>
              </a:lnSpc>
            </a:pPr>
            <a:r>
              <a:rPr lang="ru-RU" altLang="uk-UA" sz="2800" b="1" smtClean="0"/>
              <a:t>Співпраця із замовником важливіша, </a:t>
            </a:r>
            <a:r>
              <a:rPr lang="ru-RU" altLang="uk-UA" sz="2800" smtClean="0"/>
              <a:t>ніж контрактні зобов'язання;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uk-UA" sz="2800" b="1" smtClean="0"/>
              <a:t>Реакція на зміни важливіша, </a:t>
            </a:r>
            <a:r>
              <a:rPr lang="ru-RU" altLang="uk-UA" sz="2800" smtClean="0"/>
              <a:t>ніж дотримання плану.</a:t>
            </a:r>
          </a:p>
          <a:p>
            <a:pPr eaLnBrk="1" hangingPunct="1">
              <a:lnSpc>
                <a:spcPct val="90000"/>
              </a:lnSpc>
            </a:pPr>
            <a:endParaRPr lang="ru-RU" altLang="uk-UA" sz="2800" smtClean="0"/>
          </a:p>
        </p:txBody>
      </p:sp>
    </p:spTree>
    <p:extLst>
      <p:ext uri="{BB962C8B-B14F-4D97-AF65-F5344CB8AC3E}">
        <p14:creationId xmlns:p14="http://schemas.microsoft.com/office/powerpoint/2010/main" val="16638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D20B82-8A0E-426C-B5E4-413A496DD6AF}" type="slidenum">
              <a:rPr lang="ru-RU" altLang="uk-UA"/>
              <a:pPr/>
              <a:t>3</a:t>
            </a:fld>
            <a:endParaRPr lang="ru-RU" altLang="uk-UA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/>
          <a:lstStyle/>
          <a:p>
            <a:r>
              <a:rPr lang="uk-UA" altLang="en-US" b="1" i="1" smtClean="0">
                <a:solidFill>
                  <a:srgbClr val="FF0000"/>
                </a:solidFill>
              </a:rPr>
              <a:t>Професійна практика  програмної інженерії</a:t>
            </a:r>
            <a:endParaRPr lang="ru-RU" altLang="en-US" b="1" i="1" smtClean="0">
              <a:solidFill>
                <a:srgbClr val="FF0000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420938"/>
            <a:ext cx="7632700" cy="295275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uk-UA" altLang="en-US" sz="2800" smtClean="0"/>
              <a:t>У 1958 всесвітньо відомий статистик Джон Тьюки (John Tukey) вперше ввів термін </a:t>
            </a:r>
            <a:r>
              <a:rPr lang="uk-UA" altLang="en-US" sz="2800" b="1" smtClean="0"/>
              <a:t>Software</a:t>
            </a:r>
            <a:r>
              <a:rPr lang="uk-UA" altLang="en-US" sz="2800" smtClean="0"/>
              <a:t> - програмне забезпечення. </a:t>
            </a:r>
          </a:p>
          <a:p>
            <a:pPr algn="l">
              <a:lnSpc>
                <a:spcPct val="90000"/>
              </a:lnSpc>
            </a:pPr>
            <a:r>
              <a:rPr lang="uk-UA" altLang="en-US" sz="2800" smtClean="0"/>
              <a:t>У 1972 році IEEE * випустив перший номер журналу «Transactions on </a:t>
            </a:r>
            <a:r>
              <a:rPr lang="uk-UA" altLang="en-US" sz="2800" b="1" smtClean="0"/>
              <a:t>Software Engineering</a:t>
            </a:r>
            <a:r>
              <a:rPr lang="uk-UA" altLang="en-US" sz="2800" smtClean="0"/>
              <a:t>» - “Праці з Програмної Інженерії”. </a:t>
            </a:r>
            <a:endParaRPr lang="ru-RU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7402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C427BE-A846-4B53-9A6C-B5C9BA9AD1F7}" type="slidenum">
              <a:rPr lang="ru-RU" altLang="uk-UA"/>
              <a:pPr/>
              <a:t>4</a:t>
            </a:fld>
            <a:endParaRPr lang="ru-RU" altLang="uk-UA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uk-UA" sz="3200" b="1" smtClean="0"/>
              <a:t>Асоціація обчислювальної техніки</a:t>
            </a:r>
            <a:br>
              <a:rPr lang="ru-RU" altLang="uk-UA" sz="3200" b="1" smtClean="0"/>
            </a:br>
            <a:r>
              <a:rPr lang="uk-UA" altLang="uk-UA" sz="3200" b="1" i="1" smtClean="0"/>
              <a:t>Association for Computing Machinery</a:t>
            </a:r>
            <a:r>
              <a:rPr lang="ru-RU" altLang="uk-UA" sz="4000" smtClean="0"/>
              <a:t>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altLang="uk-UA" sz="2800" b="1" smtClean="0"/>
              <a:t>Рік створення </a:t>
            </a:r>
            <a:r>
              <a:rPr lang="ru-RU" altLang="uk-UA" sz="2800" smtClean="0"/>
              <a:t>1947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uk-UA" sz="2800" b="1" smtClean="0"/>
              <a:t>Розташування </a:t>
            </a:r>
            <a:r>
              <a:rPr lang="ru-RU" altLang="uk-UA" sz="2800" smtClean="0"/>
              <a:t> США, Нью-Йорк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uk-UA" sz="2800" b="1" smtClean="0"/>
              <a:t>Сайт                   </a:t>
            </a:r>
            <a:r>
              <a:rPr lang="ru-RU" altLang="uk-UA" sz="2800" smtClean="0">
                <a:hlinkClick r:id="rId2"/>
              </a:rPr>
              <a:t>www.acm.org</a:t>
            </a:r>
            <a:r>
              <a:rPr lang="ru-RU" altLang="uk-UA" sz="2800" smtClean="0"/>
              <a:t/>
            </a:r>
            <a:br>
              <a:rPr lang="ru-RU" altLang="uk-UA" sz="2800" smtClean="0"/>
            </a:br>
            <a:r>
              <a:rPr lang="ru-RU" altLang="uk-UA" sz="2800" smtClean="0"/>
              <a:t>                            </a:t>
            </a:r>
            <a:r>
              <a:rPr lang="ru-RU" altLang="uk-UA" sz="2800" smtClean="0">
                <a:hlinkClick r:id="rId3"/>
              </a:rPr>
              <a:t>www.utacm.org</a:t>
            </a:r>
            <a:endParaRPr lang="ru-RU" altLang="uk-UA" sz="2800" smtClean="0"/>
          </a:p>
        </p:txBody>
      </p:sp>
      <p:pic>
        <p:nvPicPr>
          <p:cNvPr id="4101" name="Picture 4" descr="Acm 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49275"/>
            <a:ext cx="14319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Icpc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8913"/>
            <a:ext cx="2027237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8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3CE7FC-21D9-4406-8FC5-FEF6DFCA8948}" type="slidenum">
              <a:rPr lang="ru-RU" altLang="uk-UA"/>
              <a:pPr/>
              <a:t>5</a:t>
            </a:fld>
            <a:endParaRPr lang="ru-RU" altLang="uk-U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Асоціація обчислювальної техніки (англ. Association for Computing Machinery, ACM) - </a:t>
            </a:r>
            <a:r>
              <a:rPr lang="uk-UA" altLang="uk-UA" sz="2400" smtClean="0"/>
              <a:t>найстаріша і найбільш велика міжнародна організація в комп'ютерній області. Об'єднує близько 83 000 фахівців. Штаб-квартира знаходиться в Нью-Йорку.</a:t>
            </a:r>
            <a:br>
              <a:rPr lang="uk-UA" altLang="uk-UA" sz="2400" smtClean="0"/>
            </a:br>
            <a:r>
              <a:rPr lang="uk-UA" altLang="uk-UA" sz="2400" smtClean="0"/>
              <a:t>Щорічно асоціація присуджує Премію Тьюринга і премію імені Грейс Мюррей Хоппер. У число нагород також входять Премія Геделя, Премія Дейкстри, Премія Кнута, Премія Гордона Белла і Премія Паріса Канеллакіса</a:t>
            </a:r>
            <a:r>
              <a:rPr lang="ru-RU" altLang="uk-UA" sz="2400" smtClean="0"/>
              <a:t> </a:t>
            </a:r>
          </a:p>
        </p:txBody>
      </p:sp>
      <p:pic>
        <p:nvPicPr>
          <p:cNvPr id="5124" name="Picture 6" descr="Acm logotip.jpg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3238" y="585788"/>
            <a:ext cx="965200" cy="97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9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8AF206-7193-4874-9C5E-B9ED473EFEEC}" type="slidenum">
              <a:rPr lang="ru-RU" altLang="uk-UA"/>
              <a:pPr/>
              <a:t>6</a:t>
            </a:fld>
            <a:endParaRPr lang="ru-RU" altLang="uk-UA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600" smtClean="0"/>
              <a:t>Діяльність</a:t>
            </a:r>
            <a:endParaRPr lang="ru-RU" altLang="uk-UA" sz="360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73188"/>
            <a:ext cx="8229600" cy="51514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uk-UA" altLang="uk-UA" sz="1600" smtClean="0"/>
              <a:t/>
            </a:r>
            <a:br>
              <a:rPr lang="uk-UA" altLang="uk-UA" sz="1600" smtClean="0"/>
            </a:br>
            <a:r>
              <a:rPr lang="uk-UA" altLang="uk-UA" sz="2000" b="1" smtClean="0"/>
              <a:t>ACM складається</a:t>
            </a:r>
            <a:r>
              <a:rPr lang="uk-UA" altLang="uk-UA" sz="2000" smtClean="0"/>
              <a:t> з більш ніж 170 регіональних відділень і 35 спеціальних тематичних груп (англ. Special interest group, SIG), в рамках яких і ведеться основна діяльність.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uk-UA" altLang="uk-UA" sz="2000" b="1" smtClean="0"/>
              <a:t>Деякі тематичні групи</a:t>
            </a:r>
            <a:r>
              <a:rPr lang="uk-UA" altLang="uk-UA" sz="2000" smtClean="0"/>
              <a:t>:</a:t>
            </a:r>
            <a:br>
              <a:rPr lang="uk-UA" altLang="uk-UA" sz="2000" smtClean="0"/>
            </a:br>
            <a:r>
              <a:rPr lang="uk-UA" altLang="uk-UA" sz="2000" smtClean="0"/>
              <a:t>• SIGACT [en]     - теорія алгоритмів і обчислень</a:t>
            </a:r>
            <a:br>
              <a:rPr lang="uk-UA" altLang="uk-UA" sz="2000" smtClean="0"/>
            </a:br>
            <a:r>
              <a:rPr lang="uk-UA" altLang="uk-UA" sz="2000" smtClean="0"/>
              <a:t>• SIGAI [en]         - штучний інтелект</a:t>
            </a:r>
            <a:br>
              <a:rPr lang="uk-UA" altLang="uk-UA" sz="2000" smtClean="0"/>
            </a:br>
            <a:r>
              <a:rPr lang="uk-UA" altLang="uk-UA" sz="2000" smtClean="0"/>
              <a:t>• SIGCHI [en]      - людино-машинне взаємодія</a:t>
            </a:r>
            <a:br>
              <a:rPr lang="uk-UA" altLang="uk-UA" sz="2000" smtClean="0"/>
            </a:br>
            <a:r>
              <a:rPr lang="uk-UA" altLang="uk-UA" sz="2000" smtClean="0"/>
              <a:t>• SIGCOMM [en] - передача даних</a:t>
            </a:r>
            <a:br>
              <a:rPr lang="uk-UA" altLang="uk-UA" sz="2000" smtClean="0"/>
            </a:br>
            <a:r>
              <a:rPr lang="uk-UA" altLang="uk-UA" sz="2000" smtClean="0"/>
              <a:t>• SIGGRAPH       - комп'ютерна графіка</a:t>
            </a:r>
            <a:br>
              <a:rPr lang="uk-UA" altLang="uk-UA" sz="2000" smtClean="0"/>
            </a:br>
            <a:r>
              <a:rPr lang="uk-UA" altLang="uk-UA" sz="2000" smtClean="0"/>
              <a:t>• SIGKDD [en]     - Data </a:t>
            </a:r>
            <a:r>
              <a:rPr lang="en-US" altLang="uk-UA" sz="2000" smtClean="0"/>
              <a:t>Science</a:t>
            </a:r>
            <a:r>
              <a:rPr lang="uk-UA" altLang="uk-UA" sz="2000" smtClean="0"/>
              <a:t/>
            </a:r>
            <a:br>
              <a:rPr lang="uk-UA" altLang="uk-UA" sz="2000" smtClean="0"/>
            </a:br>
            <a:r>
              <a:rPr lang="uk-UA" altLang="uk-UA" sz="2000" smtClean="0"/>
              <a:t>• SIGMM [en]       - мультимедіа</a:t>
            </a:r>
            <a:br>
              <a:rPr lang="uk-UA" altLang="uk-UA" sz="2000" smtClean="0"/>
            </a:br>
            <a:r>
              <a:rPr lang="uk-UA" altLang="uk-UA" sz="2000" smtClean="0"/>
              <a:t>• SIGMOD [en]     - управління даними</a:t>
            </a:r>
            <a:br>
              <a:rPr lang="uk-UA" altLang="uk-UA" sz="2000" smtClean="0"/>
            </a:br>
            <a:r>
              <a:rPr lang="uk-UA" altLang="uk-UA" sz="2000" smtClean="0"/>
              <a:t>• SIGOPS            - операційні системи</a:t>
            </a:r>
            <a:br>
              <a:rPr lang="uk-UA" altLang="uk-UA" sz="2000" smtClean="0"/>
            </a:br>
            <a:r>
              <a:rPr lang="uk-UA" altLang="uk-UA" sz="2000" smtClean="0"/>
              <a:t>• SIGPLAN [en]   - мови програмування</a:t>
            </a:r>
            <a:br>
              <a:rPr lang="uk-UA" altLang="uk-UA" sz="2000" smtClean="0"/>
            </a:br>
            <a:r>
              <a:rPr lang="uk-UA" altLang="uk-UA" sz="2000" smtClean="0"/>
              <a:t>• SIGSOFT [en]   - розробка програмного забезпечення</a:t>
            </a:r>
            <a:br>
              <a:rPr lang="uk-UA" altLang="uk-UA" sz="2000" smtClean="0"/>
            </a:br>
            <a:r>
              <a:rPr lang="uk-UA" altLang="uk-UA" sz="2000" smtClean="0"/>
              <a:t>• SIGWEB [en]    - веб-технології</a:t>
            </a:r>
            <a:br>
              <a:rPr lang="uk-UA" altLang="uk-UA" sz="2000" smtClean="0"/>
            </a:br>
            <a:endParaRPr lang="uk-UA" altLang="uk-UA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uk-UA" altLang="uk-UA" sz="2000" smtClean="0"/>
              <a:t>Додатково є більше 500 вузівських відділень. Перший студентський філал організації був створений в 1961 році в Університеті Луїзіани в Лафайетті.</a:t>
            </a:r>
            <a:r>
              <a:rPr lang="ru-RU" altLang="uk-UA" sz="2000" smtClean="0"/>
              <a:t> </a:t>
            </a:r>
          </a:p>
        </p:txBody>
      </p:sp>
      <p:pic>
        <p:nvPicPr>
          <p:cNvPr id="6149" name="Picture 4" descr="Acm logot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33375"/>
            <a:ext cx="1001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7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4C8775A-DDBE-4340-867F-961933567540}" type="slidenum">
              <a:rPr lang="ru-RU" altLang="uk-UA"/>
              <a:pPr/>
              <a:t>7</a:t>
            </a:fld>
            <a:endParaRPr lang="ru-RU" altLang="uk-UA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uk-UA" b="1" smtClean="0"/>
              <a:t>Інститут інженерів з електротехніки і електроніки</a:t>
            </a:r>
            <a:r>
              <a:rPr lang="ru-RU" altLang="uk-UA" smtClean="0"/>
              <a:t> — </a:t>
            </a:r>
            <a:r>
              <a:rPr lang="ru-RU" altLang="uk-UA" b="1" smtClean="0"/>
              <a:t>IEEE</a:t>
            </a:r>
            <a:r>
              <a:rPr lang="ru-RU" altLang="uk-UA" smtClean="0"/>
              <a:t> (англ. </a:t>
            </a:r>
            <a:r>
              <a:rPr lang="uk-UA" altLang="uk-UA" i="1" smtClean="0"/>
              <a:t>Institute of Electrical and Electronics Engineers</a:t>
            </a:r>
            <a:r>
              <a:rPr lang="ru-RU" altLang="uk-UA" smtClean="0"/>
              <a:t>) </a:t>
            </a:r>
          </a:p>
          <a:p>
            <a:pPr marL="0" indent="0" eaLnBrk="1" hangingPunct="1">
              <a:buFontTx/>
              <a:buNone/>
            </a:pPr>
            <a:r>
              <a:rPr lang="ru-RU" altLang="uk-UA" smtClean="0"/>
              <a:t>(I triple E — «Ай тріпл і») — міжнародна некомерційна асоціація спеціалистів в області техніки, світовий лідер в області разробки стандартів з радіоелектроніки і електротехніки.</a:t>
            </a:r>
          </a:p>
        </p:txBody>
      </p:sp>
      <p:pic>
        <p:nvPicPr>
          <p:cNvPr id="7172" name="Picture 4" descr="IEEE &amp;lcy;&amp;ocy;&amp;gcy;&amp;ocy;.svg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8013" y="384175"/>
            <a:ext cx="2000250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0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26F99CE-281B-4A37-B02C-9B040F6B4D6F}" type="slidenum">
              <a:rPr lang="ru-RU" altLang="uk-UA"/>
              <a:pPr/>
              <a:t>8</a:t>
            </a:fld>
            <a:endParaRPr lang="ru-RU" altLang="uk-UA"/>
          </a:p>
        </p:txBody>
      </p:sp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en-US" smtClean="0"/>
          </a:p>
        </p:txBody>
      </p:sp>
      <p:sp>
        <p:nvSpPr>
          <p:cNvPr id="819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altLang="en-US" smtClean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6038"/>
            <a:ext cx="5903913" cy="681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7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05E1AB-0D0A-476D-9BDF-3C6F1DA04553}" type="slidenum">
              <a:rPr lang="ru-RU" altLang="uk-UA"/>
              <a:pPr/>
              <a:t>9</a:t>
            </a:fld>
            <a:endParaRPr lang="ru-RU" altLang="uk-UA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800" smtClean="0"/>
              <a:t/>
            </a:r>
            <a:br>
              <a:rPr lang="uk-UA" altLang="uk-UA" sz="2800" smtClean="0"/>
            </a:br>
            <a:r>
              <a:rPr lang="uk-UA" altLang="uk-UA" sz="2800" smtClean="0"/>
              <a:t/>
            </a:r>
            <a:br>
              <a:rPr lang="uk-UA" altLang="uk-UA" sz="2800" smtClean="0"/>
            </a:br>
            <a:r>
              <a:rPr lang="uk-UA" altLang="uk-UA" sz="2800" b="1" smtClean="0"/>
              <a:t>Асоціація «Інформаційні технології України».</a:t>
            </a:r>
            <a:endParaRPr lang="ru-RU" altLang="uk-UA" sz="2800" b="1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uk-UA" sz="2000" smtClean="0"/>
              <a:t>У квітні 2004 року українські ІТ-компанії - «Miratech», «SoftLine», «Mirasoft», «ProFIX», «Ukrsoft», «SoftServe» прийняли рішення про створення Асоціації </a:t>
            </a:r>
            <a:r>
              <a:rPr lang="uk-UA" altLang="uk-UA" sz="2000" b="1" smtClean="0"/>
              <a:t>«Інформаційні технології України».</a:t>
            </a:r>
            <a:r>
              <a:rPr lang="uk-UA" altLang="uk-UA" sz="2000" smtClean="0"/>
              <a:t> Компанії-засновники Асоціації є провідними українськими розробниками програмного забезпечення, які накопичили успішний досвід в області продажу та ліцензування послуг на розвинених ринках Північної Америки та Європи.</a:t>
            </a:r>
            <a:br>
              <a:rPr lang="uk-UA" altLang="uk-UA" sz="2000" smtClean="0"/>
            </a:br>
            <a:r>
              <a:rPr lang="uk-UA" altLang="uk-UA" sz="2000" smtClean="0"/>
              <a:t/>
            </a:r>
            <a:br>
              <a:rPr lang="uk-UA" altLang="uk-UA" sz="2000" smtClean="0"/>
            </a:br>
            <a:r>
              <a:rPr lang="uk-UA" altLang="uk-UA" sz="2000" b="1" smtClean="0"/>
              <a:t>Метою</a:t>
            </a:r>
            <a:r>
              <a:rPr lang="uk-UA" altLang="uk-UA" sz="2000" smtClean="0"/>
              <a:t> створення Асоціації є консолідація зусиль по просуванню на зовнішніх ринках конкурентоспроможної продукції українських компаній, злиття наукового і виробничого потенціалу України для створення програмного забезпечення, яке відповідає міжнародним стандартам, а також умов для подальшого розвитку галузі.</a:t>
            </a:r>
            <a:br>
              <a:rPr lang="uk-UA" altLang="uk-UA" sz="2000" smtClean="0"/>
            </a:br>
            <a:endParaRPr lang="uk-UA" altLang="uk-UA" sz="2000" smtClean="0"/>
          </a:p>
          <a:p>
            <a:pPr eaLnBrk="1" hangingPunct="1">
              <a:lnSpc>
                <a:spcPct val="80000"/>
              </a:lnSpc>
            </a:pPr>
            <a:r>
              <a:rPr lang="ru-RU" altLang="uk-UA" sz="2000" smtClean="0">
                <a:hlinkClick r:id="rId2"/>
              </a:rPr>
              <a:t>http://itukraine.org.ua/</a:t>
            </a:r>
            <a:r>
              <a:rPr lang="en-US" altLang="uk-UA" sz="2000" smtClean="0"/>
              <a:t> </a:t>
            </a:r>
            <a:r>
              <a:rPr lang="en-US" altLang="uk-UA" sz="2000" smtClean="0">
                <a:hlinkClick r:id="rId3"/>
              </a:rPr>
              <a:t>http://www.epravda.com.ua/cdn/cd1/2016/04/softserve/</a:t>
            </a:r>
            <a:endParaRPr lang="en-US" altLang="uk-UA" sz="2000" smtClean="0"/>
          </a:p>
          <a:p>
            <a:pPr eaLnBrk="1" hangingPunct="1">
              <a:lnSpc>
                <a:spcPct val="80000"/>
              </a:lnSpc>
            </a:pPr>
            <a:endParaRPr lang="ru-RU" altLang="uk-UA" sz="2000" smtClean="0"/>
          </a:p>
        </p:txBody>
      </p:sp>
      <p:pic>
        <p:nvPicPr>
          <p:cNvPr id="9221" name="Picture 5" descr="IT-Urka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8913"/>
            <a:ext cx="18732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1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1413</Words>
  <Application>Microsoft Office PowerPoint</Application>
  <PresentationFormat>Экран (4:3)</PresentationFormat>
  <Paragraphs>237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Презентація курсу</vt:lpstr>
      <vt:lpstr>Професійна практика  програмної інженерії</vt:lpstr>
      <vt:lpstr>Професійна практика  програмної інженерії</vt:lpstr>
      <vt:lpstr>Асоціація обчислювальної техніки Association for Computing Machinery </vt:lpstr>
      <vt:lpstr>Презентация PowerPoint</vt:lpstr>
      <vt:lpstr>Діяльність</vt:lpstr>
      <vt:lpstr>Презентация PowerPoint</vt:lpstr>
      <vt:lpstr>Презентация PowerPoint</vt:lpstr>
      <vt:lpstr>  Асоціація «Інформаційні технології України».</vt:lpstr>
      <vt:lpstr>  Співтовариство ІТ-директорів України</vt:lpstr>
      <vt:lpstr>Рейтинг ІТ-работодавців України</vt:lpstr>
      <vt:lpstr>Презентация PowerPoint</vt:lpstr>
      <vt:lpstr>Презентация PowerPoint</vt:lpstr>
      <vt:lpstr>Презентация PowerPoint</vt:lpstr>
      <vt:lpstr>Професійна практика з програмної інженерії</vt:lpstr>
      <vt:lpstr>У цьому визначенні виділимо два основних аспекти:</vt:lpstr>
      <vt:lpstr>Презентация PowerPoint</vt:lpstr>
      <vt:lpstr>Software Engineering</vt:lpstr>
      <vt:lpstr>Кодекс етики і професіональної діяльності в області програмної інженерії (версія 5.2 )</vt:lpstr>
      <vt:lpstr>Три закони робототехніки Айзек Азімов в оповіданні «Хоровод» (1942)</vt:lpstr>
      <vt:lpstr>На думку вчених з Google, треба буде вирішити розробникам штучного інтелекту в першу чергу: </vt:lpstr>
      <vt:lpstr>ПРОФЕСІЙНИЙ СТАНДАРТ  Фахівець з розробки програмного забезпечення </vt:lpstr>
      <vt:lpstr>Презентация PowerPoint</vt:lpstr>
      <vt:lpstr>Презентация PowerPoint</vt:lpstr>
      <vt:lpstr>Доля розробника ПЗ</vt:lpstr>
      <vt:lpstr>Презентация PowerPoint</vt:lpstr>
      <vt:lpstr>Agile-маніфест розробки програмного забезпечення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курсу</dc:title>
  <dc:creator>Анатолий И. Безверхий</dc:creator>
  <cp:lastModifiedBy>Анатолий И. Безверхий</cp:lastModifiedBy>
  <cp:revision>1</cp:revision>
  <dcterms:created xsi:type="dcterms:W3CDTF">2020-09-07T14:22:43Z</dcterms:created>
  <dcterms:modified xsi:type="dcterms:W3CDTF">2020-09-07T14:23:22Z</dcterms:modified>
</cp:coreProperties>
</file>