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ell.ru/geo/europe/montenegro/rafailovichi/" TargetMode="External"/><Relationship Id="rId3" Type="http://schemas.openxmlformats.org/officeDocument/2006/relationships/hyperlink" Target="https://well.ru/geo/europe/montenegro/budva/" TargetMode="External"/><Relationship Id="rId7" Type="http://schemas.openxmlformats.org/officeDocument/2006/relationships/hyperlink" Target="https://well.ru/geo/europe/montenegro/petrovac/" TargetMode="External"/><Relationship Id="rId2" Type="http://schemas.openxmlformats.org/officeDocument/2006/relationships/hyperlink" Target="https://well.ru/geo/europe/montenegro/bechich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ll.ru/geo/europe/montenegro/kotor/" TargetMode="External"/><Relationship Id="rId5" Type="http://schemas.openxmlformats.org/officeDocument/2006/relationships/hyperlink" Target="https://well.ru/geo/europe/montenegro/igalo/" TargetMode="External"/><Relationship Id="rId10" Type="http://schemas.openxmlformats.org/officeDocument/2006/relationships/hyperlink" Target="https://well.ru/geo/europe/montenegro/ultsin/" TargetMode="External"/><Relationship Id="rId4" Type="http://schemas.openxmlformats.org/officeDocument/2006/relationships/hyperlink" Target="https://well.ru/geo/europe/montenegro/gertseg-novi/" TargetMode="External"/><Relationship Id="rId9" Type="http://schemas.openxmlformats.org/officeDocument/2006/relationships/hyperlink" Target="https://well.ru/geo/europe/montenegro/sv-stef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Курортные ресурсы мира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Черногория (</a:t>
            </a:r>
            <a:r>
              <a:rPr lang="ru-RU" dirty="0" err="1" smtClean="0"/>
              <a:t>Монтенегро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45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Туризм является весомой отраслью в национальной экономике Черногории. </a:t>
            </a:r>
            <a:r>
              <a:rPr lang="ru-RU" dirty="0" smtClean="0"/>
              <a:t>По последним данным доля </a:t>
            </a:r>
            <a:r>
              <a:rPr lang="ru-RU" dirty="0"/>
              <a:t>туризма в ВВП Черногории составила 20,3 %, доля экспорта туристских услуг от общей стоимости экспорта страны – 46 %, а в сфере туризма (и сопряженных с туризмом отраслях) - </a:t>
            </a:r>
            <a:r>
              <a:rPr lang="ru-RU" dirty="0" smtClean="0"/>
              <a:t>занято 17,4 </a:t>
            </a:r>
            <a:r>
              <a:rPr lang="ru-RU" dirty="0"/>
              <a:t>% </a:t>
            </a:r>
            <a:r>
              <a:rPr lang="ru-RU" dirty="0" smtClean="0"/>
              <a:t>населения.</a:t>
            </a:r>
          </a:p>
          <a:p>
            <a:r>
              <a:rPr lang="ru-RU" dirty="0"/>
              <a:t>Туристский </a:t>
            </a:r>
            <a:r>
              <a:rPr lang="ru-RU" b="1" dirty="0"/>
              <a:t>экспорт</a:t>
            </a:r>
            <a:r>
              <a:rPr lang="ru-RU" dirty="0"/>
              <a:t> - </a:t>
            </a:r>
            <a:r>
              <a:rPr lang="ru-RU" b="1" dirty="0"/>
              <a:t>это</a:t>
            </a:r>
            <a:r>
              <a:rPr lang="ru-RU" dirty="0"/>
              <a:t> вывоз из страны </a:t>
            </a:r>
            <a:r>
              <a:rPr lang="ru-RU" b="1" dirty="0"/>
              <a:t>туристских</a:t>
            </a:r>
            <a:r>
              <a:rPr lang="ru-RU" dirty="0"/>
              <a:t> впечатлений, который сопровождается одновременным ввозом туристом денег в данную страну.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сведения. Черногория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36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 данным Международного совета по туризму и путешествиям (</a:t>
            </a:r>
            <a:r>
              <a:rPr lang="ru-RU" dirty="0" err="1"/>
              <a:t>World</a:t>
            </a:r>
            <a:r>
              <a:rPr lang="ru-RU" dirty="0"/>
              <a:t> </a:t>
            </a:r>
            <a:r>
              <a:rPr lang="ru-RU" dirty="0" err="1"/>
              <a:t>Tourism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Travel</a:t>
            </a:r>
            <a:r>
              <a:rPr lang="ru-RU" dirty="0"/>
              <a:t> </a:t>
            </a:r>
            <a:r>
              <a:rPr lang="ru-RU" dirty="0" err="1"/>
              <a:t>Council</a:t>
            </a:r>
            <a:r>
              <a:rPr lang="ru-RU" dirty="0"/>
              <a:t>) на 2009 г. Черногория занимает:</a:t>
            </a:r>
          </a:p>
          <a:p>
            <a:r>
              <a:rPr lang="ru-RU" dirty="0"/>
              <a:t>· 10-е место в мире по росту капиталовложений, приходящихся на индустрию туризма и путешествий (2,3 %);</a:t>
            </a:r>
          </a:p>
          <a:p>
            <a:r>
              <a:rPr lang="ru-RU" dirty="0"/>
              <a:t>· 6-е место в мире по росту общего спроса туристской индустрии (7,6 %);</a:t>
            </a:r>
          </a:p>
          <a:p>
            <a:r>
              <a:rPr lang="ru-RU" dirty="0"/>
              <a:t>· 3-е место в мире по росту экспорта от туристов (10,7 </a:t>
            </a:r>
            <a:r>
              <a:rPr lang="ru-RU" dirty="0" smtClean="0"/>
              <a:t>%).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Черногория</a:t>
            </a:r>
          </a:p>
        </p:txBody>
      </p:sp>
    </p:spTree>
    <p:extLst>
      <p:ext uri="{BB962C8B-B14F-4D97-AF65-F5344CB8AC3E}">
        <p14:creationId xmlns:p14="http://schemas.microsoft.com/office/powerpoint/2010/main" val="210760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целом климатические условия Черногории благоприятствуют развитию </a:t>
            </a:r>
            <a:r>
              <a:rPr lang="ru-RU" dirty="0" smtClean="0"/>
              <a:t>туризма </a:t>
            </a:r>
            <a:r>
              <a:rPr lang="ru-RU" dirty="0"/>
              <a:t>на территории страны. Особенно благоприятными условиями для развития туризма являются:</a:t>
            </a:r>
          </a:p>
          <a:p>
            <a:r>
              <a:rPr lang="ru-RU" dirty="0" smtClean="0"/>
              <a:t>продолжительный </a:t>
            </a:r>
            <a:r>
              <a:rPr lang="ru-RU" dirty="0"/>
              <a:t>комфортный период;</a:t>
            </a:r>
          </a:p>
          <a:p>
            <a:r>
              <a:rPr lang="ru-RU" dirty="0" smtClean="0"/>
              <a:t>относительно </a:t>
            </a:r>
            <a:r>
              <a:rPr lang="ru-RU" dirty="0"/>
              <a:t>умеренный климат;</a:t>
            </a:r>
          </a:p>
          <a:p>
            <a:r>
              <a:rPr lang="ru-RU" dirty="0" smtClean="0"/>
              <a:t>большое </a:t>
            </a:r>
            <a:r>
              <a:rPr lang="ru-RU" dirty="0"/>
              <a:t>количество солнечных дней (240).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сведения. Черногория</a:t>
            </a:r>
          </a:p>
        </p:txBody>
      </p:sp>
    </p:spTree>
    <p:extLst>
      <p:ext uri="{BB962C8B-B14F-4D97-AF65-F5344CB8AC3E}">
        <p14:creationId xmlns:p14="http://schemas.microsoft.com/office/powerpoint/2010/main" val="148248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Нетронутая природа, сравнимая с природой экзотических стран</a:t>
            </a:r>
          </a:p>
          <a:p>
            <a:r>
              <a:rPr lang="ru-RU" dirty="0"/>
              <a:t>Черногория провозглашена ЮНЕСКО экологически чистой территорией</a:t>
            </a:r>
          </a:p>
          <a:p>
            <a:r>
              <a:rPr lang="ru-RU" dirty="0"/>
              <a:t>Чистое Адриатическое побережье</a:t>
            </a:r>
          </a:p>
          <a:p>
            <a:r>
              <a:rPr lang="ru-RU" dirty="0"/>
              <a:t>Дружелюбное население</a:t>
            </a:r>
          </a:p>
          <a:p>
            <a:r>
              <a:rPr lang="ru-RU" dirty="0"/>
              <a:t>Недорогие авиабилеты</a:t>
            </a:r>
          </a:p>
          <a:p>
            <a:r>
              <a:rPr lang="ru-RU" dirty="0"/>
              <a:t>Самая приемлемая по цене страна на побережье Адриатики</a:t>
            </a:r>
          </a:p>
          <a:p>
            <a:r>
              <a:rPr lang="ru-RU" dirty="0" smtClean="0"/>
              <a:t>Пограничные </a:t>
            </a:r>
            <a:r>
              <a:rPr lang="ru-RU" dirty="0"/>
              <a:t>и таможенные процедуры максимально упрощены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Сильные стороны туризма в Черногории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12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Сезонность</a:t>
            </a:r>
          </a:p>
          <a:p>
            <a:r>
              <a:rPr lang="ru-RU" dirty="0"/>
              <a:t>Отсутствие русскоговорящего персонала</a:t>
            </a:r>
          </a:p>
          <a:p>
            <a:r>
              <a:rPr lang="ru-RU" dirty="0"/>
              <a:t>Уровень сервиса в отелях в целом ниже, чем в Европе</a:t>
            </a:r>
          </a:p>
          <a:p>
            <a:r>
              <a:rPr lang="ru-RU" dirty="0"/>
              <a:t>Некоторые гостиницы прошли сертификацию на звездность, но многие по-прежнему сохранили «буквенную» сертификацию</a:t>
            </a:r>
          </a:p>
          <a:p>
            <a:r>
              <a:rPr lang="ru-RU" dirty="0" smtClean="0"/>
              <a:t>Узкая </a:t>
            </a:r>
            <a:r>
              <a:rPr lang="ru-RU" dirty="0"/>
              <a:t>продуктовая линия: в основном развиты туры на курорты</a:t>
            </a:r>
          </a:p>
          <a:p>
            <a:r>
              <a:rPr lang="ru-RU" dirty="0"/>
              <a:t>Индустрия развлечения </a:t>
            </a:r>
            <a:r>
              <a:rPr lang="ru-RU" dirty="0" smtClean="0"/>
              <a:t>ограничена.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Слабые </a:t>
            </a:r>
            <a:r>
              <a:rPr lang="ru-RU" dirty="0"/>
              <a:t>стороны туризма в Черногории</a:t>
            </a:r>
          </a:p>
        </p:txBody>
      </p:sp>
    </p:spTree>
    <p:extLst>
      <p:ext uri="{BB962C8B-B14F-4D97-AF65-F5344CB8AC3E}">
        <p14:creationId xmlns:p14="http://schemas.microsoft.com/office/powerpoint/2010/main" val="275368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hlinkClick r:id="rId2" tooltip="Бечичи"/>
              </a:rPr>
              <a:t>Бечичи</a:t>
            </a:r>
            <a:endParaRPr lang="ru-RU" dirty="0"/>
          </a:p>
          <a:p>
            <a:r>
              <a:rPr lang="ru-RU" dirty="0" err="1">
                <a:hlinkClick r:id="rId3" tooltip="Будва"/>
              </a:rPr>
              <a:t>Будва</a:t>
            </a:r>
            <a:endParaRPr lang="ru-RU" dirty="0"/>
          </a:p>
          <a:p>
            <a:r>
              <a:rPr lang="ru-RU" dirty="0" err="1">
                <a:hlinkClick r:id="rId4" tooltip="Герцег Нови"/>
              </a:rPr>
              <a:t>Герцег</a:t>
            </a:r>
            <a:r>
              <a:rPr lang="ru-RU" dirty="0">
                <a:hlinkClick r:id="rId4" tooltip="Герцег Нови"/>
              </a:rPr>
              <a:t> Нови</a:t>
            </a:r>
            <a:endParaRPr lang="ru-RU" dirty="0"/>
          </a:p>
          <a:p>
            <a:r>
              <a:rPr lang="ru-RU" dirty="0" err="1">
                <a:hlinkClick r:id="rId5" tooltip="Игало"/>
              </a:rPr>
              <a:t>Игало</a:t>
            </a:r>
            <a:endParaRPr lang="ru-RU" dirty="0"/>
          </a:p>
          <a:p>
            <a:r>
              <a:rPr lang="ru-RU" dirty="0" err="1">
                <a:hlinkClick r:id="rId6" tooltip="Котор"/>
              </a:rPr>
              <a:t>Котор</a:t>
            </a:r>
            <a:endParaRPr lang="ru-RU" dirty="0"/>
          </a:p>
          <a:p>
            <a:r>
              <a:rPr lang="ru-RU" dirty="0" err="1">
                <a:hlinkClick r:id="rId7" tooltip="Петровац"/>
              </a:rPr>
              <a:t>Петровац</a:t>
            </a:r>
            <a:endParaRPr lang="ru-RU" dirty="0"/>
          </a:p>
          <a:p>
            <a:r>
              <a:rPr lang="ru-RU" dirty="0">
                <a:hlinkClick r:id="rId8" tooltip="Рафаиловичи"/>
              </a:rPr>
              <a:t>Рафаиловичи</a:t>
            </a:r>
            <a:endParaRPr lang="ru-RU" dirty="0"/>
          </a:p>
          <a:p>
            <a:r>
              <a:rPr lang="ru-RU" dirty="0">
                <a:hlinkClick r:id="rId9" tooltip="Св. Стефан"/>
              </a:rPr>
              <a:t>Св. Стефан</a:t>
            </a:r>
            <a:endParaRPr lang="ru-RU" dirty="0"/>
          </a:p>
          <a:p>
            <a:r>
              <a:rPr lang="ru-RU" dirty="0" err="1">
                <a:hlinkClick r:id="rId10" tooltip="Ульцинь"/>
              </a:rPr>
              <a:t>Ульцинь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Наиболее известные </a:t>
            </a:r>
            <a:r>
              <a:rPr lang="ru-RU" smtClean="0"/>
              <a:t>курорты Черногории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0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171</TotalTime>
  <Words>190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Курортные ресурсы мира</vt:lpstr>
      <vt:lpstr>Общие сведения. Черногория</vt:lpstr>
      <vt:lpstr>Общие сведения. Черногория</vt:lpstr>
      <vt:lpstr>Общие сведения. Черногория</vt:lpstr>
      <vt:lpstr>Сильные стороны туризма в Черногории</vt:lpstr>
      <vt:lpstr>Слабые стороны туризма в Черногории</vt:lpstr>
      <vt:lpstr>Наиболее известные курорты Черногории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</dc:title>
  <dc:creator>Наташа</dc:creator>
  <cp:lastModifiedBy>Наташа</cp:lastModifiedBy>
  <cp:revision>6</cp:revision>
  <dcterms:created xsi:type="dcterms:W3CDTF">2019-03-19T19:05:40Z</dcterms:created>
  <dcterms:modified xsi:type="dcterms:W3CDTF">2019-11-25T19:42:06Z</dcterms:modified>
</cp:coreProperties>
</file>