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9"/>
  </p:handoutMasterIdLst>
  <p:sldIdLst>
    <p:sldId id="256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B3E52E-F1ED-43D4-8E66-604F0318E9D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583887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B736B-0BC7-4DEC-8B63-F4081C03F20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4B9D7-AD19-4454-A03C-5370AD10053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8C230-FDD4-4ACF-89BC-94D19FA69B4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81223-3708-455D-8573-F01FF7B0E56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CF904-7BC9-4BAC-9145-55A5605A490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E3C8F-5285-494B-9F35-1294EA9E920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354A9-C286-4672-B841-CE61BB874DB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4054A-F8DE-4E38-870A-E229EB47C71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FF120-8F50-4CCF-8F1C-BE7178717D8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D9D7C-7D2B-4B64-9EFC-82AEA21F83F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326B4-0798-4FFF-B14D-879F57845E8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5036A89-C0D7-4DBE-B54C-2C1A993F0E0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file:///D:\&#1073;&#1072;&#1088;&#1072;&#1093;&#1086;&#1083;&#1082;&#1072;\&#1058;&#1054;&#1069;\toehelp\image010-4.gif" TargetMode="External"/><Relationship Id="rId13" Type="http://schemas.openxmlformats.org/officeDocument/2006/relationships/image" Target="../media/image92.png"/><Relationship Id="rId18" Type="http://schemas.openxmlformats.org/officeDocument/2006/relationships/image" Target="../media/image96.png"/><Relationship Id="rId3" Type="http://schemas.openxmlformats.org/officeDocument/2006/relationships/image" Target="../media/image85.png"/><Relationship Id="rId21" Type="http://schemas.openxmlformats.org/officeDocument/2006/relationships/image" Target="../media/image99.png"/><Relationship Id="rId7" Type="http://schemas.openxmlformats.org/officeDocument/2006/relationships/image" Target="../media/image89.png"/><Relationship Id="rId12" Type="http://schemas.openxmlformats.org/officeDocument/2006/relationships/image" Target="file:///D:\&#1073;&#1072;&#1088;&#1072;&#1093;&#1086;&#1083;&#1082;&#1072;\&#1058;&#1054;&#1069;\toehelp\image014-4.gif" TargetMode="External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2" Type="http://schemas.openxmlformats.org/officeDocument/2006/relationships/image" Target="../media/image84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1.png"/><Relationship Id="rId24" Type="http://schemas.openxmlformats.org/officeDocument/2006/relationships/image" Target="../media/image102.png"/><Relationship Id="rId5" Type="http://schemas.openxmlformats.org/officeDocument/2006/relationships/image" Target="../media/image87.png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10" Type="http://schemas.openxmlformats.org/officeDocument/2006/relationships/image" Target="file:///D:\&#1073;&#1072;&#1088;&#1072;&#1093;&#1086;&#1083;&#1082;&#1072;\&#1058;&#1054;&#1069;\toehelp\image012-4.gif" TargetMode="External"/><Relationship Id="rId19" Type="http://schemas.openxmlformats.org/officeDocument/2006/relationships/image" Target="../media/image97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Relationship Id="rId14" Type="http://schemas.openxmlformats.org/officeDocument/2006/relationships/image" Target="file:///D:\&#1073;&#1072;&#1088;&#1072;&#1093;&#1086;&#1083;&#1082;&#1072;\&#1058;&#1054;&#1069;\toehelp\image016-4.gif" TargetMode="External"/><Relationship Id="rId22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image" Target="../media/image104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ФІЗИКА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dirty="0" smtClean="0"/>
              <a:t>ЕЛЕКТРОМАГНІТІНІ </a:t>
            </a:r>
            <a:r>
              <a:rPr lang="uk-UA" sz="2800" dirty="0" smtClean="0"/>
              <a:t>КОЛИВАННЯ. РЕЗОНАНС</a:t>
            </a:r>
            <a:endParaRPr lang="ru-RU" sz="2800" dirty="0" smtClean="0"/>
          </a:p>
          <a:p>
            <a:pPr algn="ctr" eaLnBrk="1" hangingPunct="1">
              <a:buFontTx/>
              <a:buNone/>
            </a:pPr>
            <a:endParaRPr lang="uk-UA" sz="2800" dirty="0" smtClean="0"/>
          </a:p>
          <a:p>
            <a:pPr algn="ctr" eaLnBrk="1" hangingPunct="1"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/>
              <a:t> </a:t>
            </a:r>
            <a:r>
              <a:rPr lang="uk-UA" sz="1800" b="1"/>
              <a:t>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20713"/>
            <a:ext cx="7791450" cy="5888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84213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 sz="1800" b="1"/>
              <a:t> 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0"/>
            <a:ext cx="5651500" cy="2736850"/>
          </a:xfrm>
          <a:prstGeom prst="rect">
            <a:avLst/>
          </a:prstGeom>
          <a:noFill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213100"/>
            <a:ext cx="5688013" cy="3633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 sz="1800" b="1"/>
              <a:t> 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92150"/>
            <a:ext cx="6821487" cy="3562350"/>
          </a:xfrm>
          <a:prstGeom prst="rect">
            <a:avLst/>
          </a:prstGeom>
          <a:noFill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149725"/>
            <a:ext cx="7200900" cy="2195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/>
              <a:t> </a:t>
            </a:r>
            <a:r>
              <a:rPr lang="uk-UA" sz="1800" b="1"/>
              <a:t>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549275"/>
            <a:ext cx="7208838" cy="592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/>
              <a:t> </a:t>
            </a:r>
            <a:r>
              <a:rPr lang="uk-UA" sz="1800" b="1"/>
              <a:t>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549275"/>
            <a:ext cx="7183437" cy="6059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 sz="1800" b="1"/>
              <a:t> 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49275"/>
            <a:ext cx="8609012" cy="6056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 sz="1800" b="1"/>
              <a:t> 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49275"/>
            <a:ext cx="8569325" cy="5856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 sz="1800" b="1"/>
              <a:t> 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549275"/>
            <a:ext cx="8845550" cy="601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dirty="0">
                <a:latin typeface="Times New Roman" pitchFamily="18" charset="0"/>
              </a:rPr>
              <a:t>Електромагнітні коливання</a:t>
            </a:r>
            <a:r>
              <a:rPr lang="uk-UA" altLang="ru-RU" sz="2800" dirty="0" smtClean="0">
                <a:latin typeface="Times New Roman" pitchFamily="18" charset="0"/>
              </a:rPr>
              <a:t> </a:t>
            </a:r>
            <a:r>
              <a:rPr lang="uk-UA" altLang="ru-RU" sz="2800" dirty="0" smtClean="0">
                <a:latin typeface="Times New Roman" pitchFamily="18" charset="0"/>
              </a:rPr>
              <a:t/>
            </a:r>
            <a:br>
              <a:rPr lang="uk-UA" altLang="ru-RU" sz="2800" dirty="0" smtClean="0">
                <a:latin typeface="Times New Roman" pitchFamily="18" charset="0"/>
              </a:rPr>
            </a:br>
            <a:endParaRPr lang="ru-RU" altLang="ru-RU" sz="2800" dirty="0" smtClean="0"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8229600" cy="360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Лінійні електричні кола однофазного синусоїдального струму</a:t>
            </a:r>
            <a:endParaRPr lang="ru-RU" altLang="ru-RU" sz="1600" b="1" smtClean="0"/>
          </a:p>
        </p:txBody>
      </p:sp>
      <p:pic>
        <p:nvPicPr>
          <p:cNvPr id="2253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3527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12938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73238"/>
            <a:ext cx="32067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3159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15906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Рисунок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00438"/>
            <a:ext cx="16748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149725"/>
            <a:ext cx="5937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Рисунок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463"/>
            <a:ext cx="17097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4643438" y="3141663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/>
              <a:t>Формула Ейлера</a:t>
            </a:r>
            <a:endParaRPr lang="ru-RU" altLang="ru-RU"/>
          </a:p>
        </p:txBody>
      </p:sp>
      <p:pic>
        <p:nvPicPr>
          <p:cNvPr id="22541" name="Рисунок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05263"/>
            <a:ext cx="3443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Рисунок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81525"/>
            <a:ext cx="27193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Рисунок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57788"/>
            <a:ext cx="251777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106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dirty="0">
                <a:latin typeface="Times New Roman" pitchFamily="18" charset="0"/>
              </a:rPr>
              <a:t>Електромагнітні коливання</a:t>
            </a:r>
            <a:r>
              <a:rPr lang="uk-UA" altLang="ru-RU" sz="2800" dirty="0" smtClean="0">
                <a:latin typeface="Times New Roman" pitchFamily="18" charset="0"/>
              </a:rPr>
              <a:t> </a:t>
            </a:r>
            <a:r>
              <a:rPr lang="uk-UA" altLang="ru-RU" sz="2800" dirty="0" smtClean="0">
                <a:latin typeface="Times New Roman" pitchFamily="18" charset="0"/>
              </a:rPr>
              <a:t/>
            </a:r>
            <a:br>
              <a:rPr lang="uk-UA" altLang="ru-RU" sz="2800" dirty="0" smtClean="0">
                <a:latin typeface="Times New Roman" pitchFamily="18" charset="0"/>
              </a:rPr>
            </a:br>
            <a:endParaRPr lang="ru-RU" altLang="ru-RU" sz="2800" dirty="0" smtClean="0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60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Лінійні електричні кола однофазного синусоїдального струму</a:t>
            </a:r>
            <a:endParaRPr lang="ru-RU" altLang="ru-RU" sz="1600" b="1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2355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25765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258888" y="1052513"/>
            <a:ext cx="1512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/>
              <a:t>Закон Ома</a:t>
            </a:r>
            <a:endParaRPr lang="ru-RU" altLang="ru-RU"/>
          </a:p>
        </p:txBody>
      </p:sp>
      <p:pic>
        <p:nvPicPr>
          <p:cNvPr id="23558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17335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08275"/>
            <a:ext cx="1366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133600"/>
            <a:ext cx="290988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2276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22588"/>
            <a:ext cx="45053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18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549275"/>
            <a:ext cx="3527425" cy="293688"/>
          </a:xfrm>
          <a:prstGeom prst="rect">
            <a:avLst/>
          </a:prstGeom>
          <a:noFill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908050"/>
            <a:ext cx="1847850" cy="2447925"/>
          </a:xfrm>
          <a:prstGeom prst="rect">
            <a:avLst/>
          </a:prstGeom>
          <a:noFill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908050"/>
            <a:ext cx="1171575" cy="685800"/>
          </a:xfrm>
          <a:prstGeom prst="rect">
            <a:avLst/>
          </a:prstGeom>
          <a:noFill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2205038"/>
            <a:ext cx="1238250" cy="771525"/>
          </a:xfrm>
          <a:prstGeom prst="rect">
            <a:avLst/>
          </a:prstGeom>
          <a:noFill/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357563"/>
            <a:ext cx="857250" cy="552450"/>
          </a:xfrm>
          <a:prstGeom prst="rect">
            <a:avLst/>
          </a:prstGeom>
          <a:noFill/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3933825"/>
            <a:ext cx="1095375" cy="571500"/>
          </a:xfrm>
          <a:prstGeom prst="rect">
            <a:avLst/>
          </a:prstGeom>
          <a:noFill/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4581525"/>
            <a:ext cx="1057275" cy="609600"/>
          </a:xfrm>
          <a:prstGeom prst="rect">
            <a:avLst/>
          </a:prstGeom>
          <a:noFill/>
        </p:spPr>
      </p:pic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188" y="5300663"/>
            <a:ext cx="685800" cy="600075"/>
          </a:xfrm>
          <a:prstGeom prst="rect">
            <a:avLst/>
          </a:prstGeom>
          <a:noFill/>
        </p:spPr>
      </p:pic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24075" y="3284538"/>
            <a:ext cx="1495425" cy="685800"/>
          </a:xfrm>
          <a:prstGeom prst="rect">
            <a:avLst/>
          </a:prstGeom>
          <a:noFill/>
        </p:spPr>
      </p:pic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51050" y="4005263"/>
            <a:ext cx="1638300" cy="838200"/>
          </a:xfrm>
          <a:prstGeom prst="rect">
            <a:avLst/>
          </a:prstGeom>
          <a:noFill/>
        </p:spPr>
      </p:pic>
      <p:pic>
        <p:nvPicPr>
          <p:cNvPr id="40974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68538" y="4797425"/>
            <a:ext cx="1066800" cy="733425"/>
          </a:xfrm>
          <a:prstGeom prst="rect">
            <a:avLst/>
          </a:prstGeom>
          <a:noFill/>
        </p:spPr>
      </p:pic>
      <p:pic>
        <p:nvPicPr>
          <p:cNvPr id="40975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48263" y="3284538"/>
            <a:ext cx="1819275" cy="847725"/>
          </a:xfrm>
          <a:prstGeom prst="rect">
            <a:avLst/>
          </a:prstGeom>
          <a:noFill/>
        </p:spPr>
      </p:pic>
      <p:pic>
        <p:nvPicPr>
          <p:cNvPr id="40978" name="Picture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32250" y="4221163"/>
            <a:ext cx="5111750" cy="212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2400" dirty="0" smtClean="0">
                <a:latin typeface="Times New Roman" pitchFamily="18" charset="0"/>
              </a:rPr>
              <a:t>Електромагнітні коливання </a:t>
            </a:r>
            <a:r>
              <a:rPr lang="uk-UA" altLang="ru-RU" sz="2800" dirty="0" smtClean="0">
                <a:latin typeface="Times New Roman" pitchFamily="18" charset="0"/>
              </a:rPr>
              <a:t/>
            </a:r>
            <a:br>
              <a:rPr lang="uk-UA" altLang="ru-RU" sz="2800" dirty="0" smtClean="0">
                <a:latin typeface="Times New Roman" pitchFamily="18" charset="0"/>
              </a:rPr>
            </a:br>
            <a:endParaRPr lang="ru-RU" altLang="ru-RU" sz="2800" dirty="0" smtClean="0">
              <a:latin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60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Лінійні електричні кола однофазного синусоїдального струму</a:t>
            </a:r>
            <a:endParaRPr lang="ru-RU" altLang="ru-RU" sz="1600" b="1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2458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81088"/>
            <a:ext cx="5713412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89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2400" dirty="0">
                <a:latin typeface="Times New Roman" pitchFamily="18" charset="0"/>
              </a:rPr>
              <a:t>Електромагнітні коливання</a:t>
            </a:r>
            <a:endParaRPr lang="ru-RU" altLang="ru-RU" sz="2400" dirty="0" smtClean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60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Лінійні електричні кола однофазного синусоїдального струму</a:t>
            </a:r>
            <a:endParaRPr lang="ru-RU" altLang="ru-RU" sz="1600" b="1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2560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33450"/>
            <a:ext cx="3948113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6092825"/>
            <a:ext cx="364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814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dirty="0">
                <a:latin typeface="Times New Roman" pitchFamily="18" charset="0"/>
              </a:rPr>
              <a:t>Електромагнітні коливання</a:t>
            </a:r>
            <a:r>
              <a:rPr lang="uk-UA" altLang="ru-RU" sz="2800" dirty="0" smtClean="0">
                <a:latin typeface="Times New Roman" pitchFamily="18" charset="0"/>
              </a:rPr>
              <a:t> </a:t>
            </a:r>
            <a:r>
              <a:rPr lang="uk-UA" altLang="ru-RU" sz="2800" dirty="0" smtClean="0">
                <a:latin typeface="Times New Roman" pitchFamily="18" charset="0"/>
              </a:rPr>
              <a:t/>
            </a:r>
            <a:br>
              <a:rPr lang="uk-UA" altLang="ru-RU" sz="2800" dirty="0" smtClean="0">
                <a:latin typeface="Times New Roman" pitchFamily="18" charset="0"/>
              </a:rPr>
            </a:br>
            <a:endParaRPr lang="ru-RU" altLang="ru-RU" sz="2800" dirty="0" smtClean="0"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60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Лінійні електричні кола однофазного синусоїдального струму</a:t>
            </a:r>
            <a:endParaRPr lang="ru-RU" altLang="ru-RU" sz="1600" b="1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pic>
        <p:nvPicPr>
          <p:cNvPr id="2662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89138"/>
            <a:ext cx="524827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408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ru-RU" sz="3200" dirty="0">
                <a:latin typeface="Times New Roman" pitchFamily="18" charset="0"/>
              </a:rPr>
              <a:t>Електромагнітні коливання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4333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Розгалужені електричні кола однофазного синусоїдального струму</a:t>
            </a:r>
            <a:endParaRPr lang="ru-RU" altLang="ru-RU" sz="1600" b="1" smtClean="0"/>
          </a:p>
        </p:txBody>
      </p:sp>
      <p:pic>
        <p:nvPicPr>
          <p:cNvPr id="2765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20161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20938"/>
            <a:ext cx="25923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92600"/>
            <a:ext cx="143986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341438"/>
            <a:ext cx="18002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149725"/>
            <a:ext cx="1655763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Рисунок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133600"/>
            <a:ext cx="30956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73463"/>
            <a:ext cx="15843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136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431800"/>
          </a:xfrm>
        </p:spPr>
        <p:txBody>
          <a:bodyPr/>
          <a:lstStyle/>
          <a:p>
            <a:pPr eaLnBrk="1" hangingPunct="1"/>
            <a:r>
              <a:rPr lang="uk-UA" altLang="ru-RU" sz="3200" dirty="0">
                <a:latin typeface="Times New Roman" pitchFamily="18" charset="0"/>
              </a:rPr>
              <a:t>Електромагнітні коливання</a:t>
            </a:r>
            <a:r>
              <a:rPr lang="uk-UA" altLang="ru-RU" sz="2800" dirty="0" smtClean="0">
                <a:latin typeface="Times New Roman" pitchFamily="18" charset="0"/>
              </a:rPr>
              <a:t> </a:t>
            </a:r>
            <a:r>
              <a:rPr lang="uk-UA" altLang="ru-RU" sz="2800" dirty="0" smtClean="0">
                <a:latin typeface="Times New Roman" pitchFamily="18" charset="0"/>
              </a:rPr>
              <a:t/>
            </a:r>
            <a:br>
              <a:rPr lang="uk-UA" altLang="ru-RU" sz="2800" dirty="0" smtClean="0">
                <a:latin typeface="Times New Roman" pitchFamily="18" charset="0"/>
              </a:rPr>
            </a:br>
            <a:endParaRPr lang="ru-RU" altLang="ru-RU" sz="2800" dirty="0" smtClean="0">
              <a:latin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31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Символьний метод розрахунку кіл змінного струму</a:t>
            </a:r>
          </a:p>
          <a:p>
            <a:pPr algn="ctr" eaLnBrk="1" hangingPunct="1">
              <a:buFontTx/>
              <a:buNone/>
            </a:pPr>
            <a:endParaRPr lang="ru-RU" altLang="ru-RU" sz="1600" b="1" smtClean="0"/>
          </a:p>
        </p:txBody>
      </p:sp>
      <p:pic>
        <p:nvPicPr>
          <p:cNvPr id="28676" name="Picture 4" descr="image01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60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27088" y="1484313"/>
            <a:ext cx="3384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/>
              <a:t>Закони Кірхгофа для змінного струму</a:t>
            </a:r>
            <a:endParaRPr lang="ru-RU" altLang="ru-RU" sz="1400"/>
          </a:p>
        </p:txBody>
      </p:sp>
      <p:pic>
        <p:nvPicPr>
          <p:cNvPr id="28678" name="Picture 6" descr="image01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89138"/>
            <a:ext cx="657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image017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989138"/>
            <a:ext cx="952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image0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65400"/>
            <a:ext cx="16859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image023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508500"/>
            <a:ext cx="847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image025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97425"/>
            <a:ext cx="1666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image031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73688"/>
            <a:ext cx="1600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image033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49950"/>
            <a:ext cx="942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image035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37288"/>
            <a:ext cx="9239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image041-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636838"/>
            <a:ext cx="22955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5" descr="image044-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997200"/>
            <a:ext cx="4086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 descr="image046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860800"/>
            <a:ext cx="3629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7" descr="image048-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21163"/>
            <a:ext cx="34671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8" descr="image050-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724400"/>
            <a:ext cx="11715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9" descr="image052-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652963"/>
            <a:ext cx="36290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0" descr="image054-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229225"/>
            <a:ext cx="5248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1" descr="image058-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557338"/>
            <a:ext cx="2838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22" descr="image060-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205038"/>
            <a:ext cx="2362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23" descr="image056-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237288"/>
            <a:ext cx="3619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368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uk-UA" altLang="ru-RU" sz="3200" dirty="0">
                <a:latin typeface="Times New Roman" pitchFamily="18" charset="0"/>
              </a:rPr>
              <a:t>Електромагнітні коливання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388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1600" b="1" smtClean="0"/>
              <a:t>Резонансні явища в контурі синусоїдального струму</a:t>
            </a:r>
            <a:endParaRPr lang="ru-RU" altLang="ru-RU" sz="1600" b="1" smtClean="0"/>
          </a:p>
        </p:txBody>
      </p:sp>
      <p:pic>
        <p:nvPicPr>
          <p:cNvPr id="2970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1223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11188" y="1341438"/>
            <a:ext cx="1728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/>
              <a:t>Резонанс напруги</a:t>
            </a:r>
            <a:endParaRPr lang="ru-RU" altLang="ru-RU" sz="1400"/>
          </a:p>
        </p:txBody>
      </p:sp>
      <p:pic>
        <p:nvPicPr>
          <p:cNvPr id="29702" name="Picture 6" descr="image002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22193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image004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image006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37063"/>
            <a:ext cx="2019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image008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229225"/>
            <a:ext cx="1628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D:\барахолка\ТОЭ\toehelp\image010-4.gif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322513"/>
            <a:ext cx="2571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D:\барахолка\ТОЭ\toehelp\image012-4.gif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81300"/>
            <a:ext cx="533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D:\барахолка\ТОЭ\toehelp\image014-4.gif"/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00213"/>
            <a:ext cx="9239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D:\барахолка\ТОЭ\toehelp\image016-4.gif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989138"/>
            <a:ext cx="685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image018-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12875"/>
            <a:ext cx="41767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image020-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68413"/>
            <a:ext cx="914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image022-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73238"/>
            <a:ext cx="685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17" descr="image024-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484313"/>
            <a:ext cx="685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18" descr="image026-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916113"/>
            <a:ext cx="71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19" descr="image044-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76700"/>
            <a:ext cx="1038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20" descr="image050-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49725"/>
            <a:ext cx="22764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21" descr="image052-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652963"/>
            <a:ext cx="9239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22" descr="image054-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300663"/>
            <a:ext cx="581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23" descr="image058-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084763"/>
            <a:ext cx="17049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6804025" y="5661025"/>
            <a:ext cx="21605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000"/>
              <a:t>Характеристичний опір</a:t>
            </a:r>
            <a:endParaRPr lang="ru-RU" altLang="ru-RU" sz="1000"/>
          </a:p>
        </p:txBody>
      </p:sp>
      <p:pic>
        <p:nvPicPr>
          <p:cNvPr id="29721" name="Picture 25" descr="image060-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013325"/>
            <a:ext cx="21605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102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3200" dirty="0">
                <a:latin typeface="Times New Roman" pitchFamily="18" charset="0"/>
              </a:rPr>
              <a:t>Електромагнітні коливання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29600" cy="3603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altLang="ru-RU" sz="1600" b="1" smtClean="0"/>
              <a:t>Резонансні явища в контурі синусоїдального струму</a:t>
            </a:r>
            <a:endParaRPr lang="ru-RU" altLang="ru-RU" sz="1600" b="1" smtClean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1728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/>
              <a:t>Резонанс струмів</a:t>
            </a:r>
            <a:endParaRPr lang="ru-RU" altLang="ru-RU" sz="1400"/>
          </a:p>
        </p:txBody>
      </p:sp>
      <p:pic>
        <p:nvPicPr>
          <p:cNvPr id="3072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12239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image064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190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image062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12875"/>
            <a:ext cx="471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image066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133600"/>
            <a:ext cx="19145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image068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133600"/>
            <a:ext cx="13239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image074-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781300"/>
            <a:ext cx="5467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image076-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81300"/>
            <a:ext cx="581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image078-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81300"/>
            <a:ext cx="581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 descr="image080-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636838"/>
            <a:ext cx="581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image082-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08275"/>
            <a:ext cx="581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5" descr="image084-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924175"/>
            <a:ext cx="581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6" descr="image086-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141663"/>
            <a:ext cx="5810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17" descr="image088-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941888"/>
            <a:ext cx="71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18" descr="image090-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013325"/>
            <a:ext cx="14001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19" descr="image092-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97425"/>
            <a:ext cx="1390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20" descr="image094-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445125"/>
            <a:ext cx="5600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21" descr="image098-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021388"/>
            <a:ext cx="1095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009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uk-UA" altLang="ru-RU" sz="3200" dirty="0">
                <a:latin typeface="Times New Roman" pitchFamily="18" charset="0"/>
              </a:rPr>
              <a:t>Електромагнітні коливання</a:t>
            </a:r>
            <a:endParaRPr lang="ru-RU" altLang="ru-RU" sz="3200" dirty="0" smtClean="0">
              <a:latin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315913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ru-RU" sz="1800" b="1" smtClean="0"/>
              <a:t>Резонансні явища в контурі синусоїдального струму</a:t>
            </a:r>
            <a:endParaRPr lang="ru-RU" altLang="ru-RU" sz="1800" b="1" smtClean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771775" y="1196975"/>
            <a:ext cx="2519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/>
              <a:t>Резонанс у складному колі</a:t>
            </a:r>
            <a:endParaRPr lang="ru-RU" altLang="ru-RU" sz="1400"/>
          </a:p>
        </p:txBody>
      </p:sp>
      <p:pic>
        <p:nvPicPr>
          <p:cNvPr id="31749" name="Picture 5" descr="image122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00213"/>
            <a:ext cx="216058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image120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573463"/>
            <a:ext cx="62198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image126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373688"/>
            <a:ext cx="15906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258888" y="4941888"/>
            <a:ext cx="1584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Резонанс напруги</a:t>
            </a:r>
            <a:endParaRPr lang="ru-RU" altLang="ru-RU" sz="1200"/>
          </a:p>
        </p:txBody>
      </p:sp>
      <p:pic>
        <p:nvPicPr>
          <p:cNvPr id="31753" name="Picture 9" descr="image124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949950"/>
            <a:ext cx="676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image126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445125"/>
            <a:ext cx="15906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4859338" y="4941888"/>
            <a:ext cx="1584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200"/>
              <a:t>Резонанс струмів</a:t>
            </a:r>
            <a:endParaRPr lang="ru-RU" altLang="ru-RU" sz="1200"/>
          </a:p>
        </p:txBody>
      </p:sp>
      <p:pic>
        <p:nvPicPr>
          <p:cNvPr id="31756" name="Picture 12" descr="image129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876925"/>
            <a:ext cx="1114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image127-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308725"/>
            <a:ext cx="6762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17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/>
              <a:t> </a:t>
            </a:r>
            <a:r>
              <a:rPr lang="uk-UA" sz="1800" b="1"/>
              <a:t>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20713"/>
            <a:ext cx="6840537" cy="3778250"/>
          </a:xfrm>
          <a:prstGeom prst="rect">
            <a:avLst/>
          </a:prstGeom>
          <a:noFill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4221163"/>
            <a:ext cx="3960812" cy="231775"/>
          </a:xfrm>
          <a:prstGeom prst="rect">
            <a:avLst/>
          </a:prstGeom>
          <a:noFill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508500"/>
            <a:ext cx="7056437" cy="2274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468313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/>
              <a:t> </a:t>
            </a:r>
            <a:r>
              <a:rPr lang="uk-UA" sz="1800" b="1"/>
              <a:t>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11163"/>
            <a:ext cx="6523037" cy="6446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/>
              <a:t> </a:t>
            </a:r>
            <a:r>
              <a:rPr lang="uk-UA" sz="1800" b="1"/>
              <a:t>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7200900" cy="5562600"/>
          </a:xfrm>
          <a:prstGeom prst="rect">
            <a:avLst/>
          </a:prstGeom>
          <a:noFill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6092825"/>
            <a:ext cx="790575" cy="52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 sz="1800" b="1"/>
              <a:t> 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49275"/>
            <a:ext cx="8208962" cy="1819275"/>
          </a:xfrm>
          <a:prstGeom prst="rect">
            <a:avLst/>
          </a:prstGeom>
          <a:noFill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781300"/>
            <a:ext cx="8316913" cy="2540000"/>
          </a:xfrm>
          <a:prstGeom prst="rect">
            <a:avLst/>
          </a:prstGeom>
          <a:noFill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5516563"/>
            <a:ext cx="3571875" cy="85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Електричні 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8137525" cy="2243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 sz="1800" b="1"/>
              <a:t> 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3019425"/>
            <a:ext cx="1909763" cy="1790700"/>
          </a:xfrm>
          <a:prstGeom prst="rect">
            <a:avLst/>
          </a:prstGeom>
          <a:noFill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0713"/>
            <a:ext cx="7235825" cy="55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b="1"/>
              <a:t>Електромагнітні</a:t>
            </a:r>
            <a:r>
              <a:rPr lang="uk-UA" sz="1800" b="1"/>
              <a:t> коливання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8243887" cy="287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</Words>
  <Application>Microsoft Office PowerPoint</Application>
  <PresentationFormat>Экран (4:3)</PresentationFormat>
  <Paragraphs>47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ФІЗИКА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Електромагнітні коливання  </vt:lpstr>
      <vt:lpstr>Електромагнітні коливання  </vt:lpstr>
      <vt:lpstr>Електромагнітні коливання  </vt:lpstr>
      <vt:lpstr>Електромагнітні коливання</vt:lpstr>
      <vt:lpstr>Електромагнітні коливання  </vt:lpstr>
      <vt:lpstr>Електромагнітні коливання</vt:lpstr>
      <vt:lpstr>Електромагнітні коливання  </vt:lpstr>
      <vt:lpstr>Електромагнітні коливання</vt:lpstr>
      <vt:lpstr>Електромагнітні коливання</vt:lpstr>
      <vt:lpstr>Електромагнітні коливання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180</cp:revision>
  <dcterms:created xsi:type="dcterms:W3CDTF">2011-04-07T06:39:14Z</dcterms:created>
  <dcterms:modified xsi:type="dcterms:W3CDTF">2024-04-07T07:32:40Z</dcterms:modified>
</cp:coreProperties>
</file>