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59" r:id="rId6"/>
    <p:sldId id="261" r:id="rId7"/>
    <p:sldId id="262" r:id="rId8"/>
    <p:sldId id="260" r:id="rId9"/>
    <p:sldId id="269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8" r:id="rId23"/>
    <p:sldId id="279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7" autoAdjust="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Основи НЛП: налагодження контакту з людьми. Позиції сприйняття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819400"/>
            <a:ext cx="7794242" cy="3633936"/>
          </a:xfrm>
        </p:spPr>
        <p:txBody>
          <a:bodyPr>
            <a:normAutofit fontScale="40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-UA" sz="5900" dirty="0"/>
              <a:t>Репрезентативні системи як підґрунтя понятійних процесів</a:t>
            </a:r>
            <a:r>
              <a:rPr lang="uk-UA" sz="5900" dirty="0" smtClean="0"/>
              <a:t>.</a:t>
            </a:r>
          </a:p>
          <a:p>
            <a:pPr marL="514350" lvl="0" indent="-514350" algn="l">
              <a:buFont typeface="+mj-lt"/>
              <a:buAutoNum type="arabicPeriod"/>
            </a:pPr>
            <a:endParaRPr lang="ru-RU" sz="5900" dirty="0"/>
          </a:p>
          <a:p>
            <a:pPr marL="514350" lvl="0" indent="-514350" algn="l">
              <a:buFont typeface="+mj-lt"/>
              <a:buAutoNum type="arabicPeriod"/>
            </a:pPr>
            <a:r>
              <a:rPr lang="uk-UA" sz="5900" dirty="0"/>
              <a:t>Модальності та </a:t>
            </a:r>
            <a:r>
              <a:rPr lang="uk-UA" sz="5900" dirty="0" err="1"/>
              <a:t>субмодальності</a:t>
            </a:r>
            <a:r>
              <a:rPr lang="uk-UA" sz="5900" dirty="0"/>
              <a:t>: диференціація понять</a:t>
            </a:r>
            <a:r>
              <a:rPr lang="uk-UA" sz="5900" dirty="0" smtClean="0"/>
              <a:t>.</a:t>
            </a:r>
          </a:p>
          <a:p>
            <a:pPr marL="514350" lvl="0" indent="-514350" algn="l">
              <a:buFont typeface="+mj-lt"/>
              <a:buAutoNum type="arabicPeriod"/>
            </a:pPr>
            <a:endParaRPr lang="ru-RU" sz="5900" dirty="0"/>
          </a:p>
          <a:p>
            <a:pPr marL="514350" lvl="0" indent="-514350" algn="l">
              <a:buFont typeface="+mj-lt"/>
              <a:buAutoNum type="arabicPeriod"/>
            </a:pPr>
            <a:r>
              <a:rPr lang="uk-UA" sz="5900" dirty="0"/>
              <a:t>Встановлення </a:t>
            </a:r>
            <a:r>
              <a:rPr lang="uk-UA" sz="5900" dirty="0" err="1" smtClean="0"/>
              <a:t>рапорта</a:t>
            </a:r>
            <a:r>
              <a:rPr lang="uk-UA" sz="5900" dirty="0"/>
              <a:t>: приєднання та віддзеркалення. Предикати та предикатні фрази: перекладацький аспект</a:t>
            </a:r>
            <a:r>
              <a:rPr lang="uk-UA" sz="5900" dirty="0" smtClean="0"/>
              <a:t>.</a:t>
            </a:r>
          </a:p>
          <a:p>
            <a:pPr marL="514350" lvl="0" indent="-514350" algn="l">
              <a:buFont typeface="+mj-lt"/>
              <a:buAutoNum type="arabicPeriod"/>
            </a:pPr>
            <a:endParaRPr lang="ru-RU" sz="5900" dirty="0"/>
          </a:p>
          <a:p>
            <a:pPr marL="514350" lvl="0" indent="-514350" algn="l">
              <a:buFont typeface="+mj-lt"/>
              <a:buAutoNum type="arabicPeriod"/>
            </a:pPr>
            <a:r>
              <a:rPr lang="uk-UA" sz="5900" dirty="0"/>
              <a:t>Позиції сприйняття</a:t>
            </a:r>
            <a:r>
              <a:rPr lang="uk-UA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9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«Переклад»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Приклад 1. Моє майбутнє здається невизначеним.</a:t>
            </a:r>
          </a:p>
          <a:p>
            <a:pPr marL="0" indent="0">
              <a:buNone/>
            </a:pPr>
            <a:r>
              <a:rPr lang="uk-UA" dirty="0" smtClean="0"/>
              <a:t>Приєднання:</a:t>
            </a:r>
          </a:p>
          <a:p>
            <a:pPr marL="0" indent="0">
              <a:buNone/>
            </a:pPr>
            <a:r>
              <a:rPr lang="uk-UA" b="1" u="sng" dirty="0" smtClean="0"/>
              <a:t>Візуальна</a:t>
            </a:r>
            <a:r>
              <a:rPr lang="uk-UA" dirty="0" smtClean="0"/>
              <a:t> система: Коли я роздивляюсь своє майбутнє, воно виглядає неясним.</a:t>
            </a:r>
          </a:p>
          <a:p>
            <a:pPr marL="0" indent="0">
              <a:buNone/>
            </a:pPr>
            <a:r>
              <a:rPr lang="uk-UA" dirty="0" smtClean="0"/>
              <a:t>Переклад:</a:t>
            </a:r>
          </a:p>
          <a:p>
            <a:pPr marL="0" indent="0">
              <a:buNone/>
            </a:pPr>
            <a:r>
              <a:rPr lang="uk-UA" dirty="0" err="1" smtClean="0"/>
              <a:t>Аудіальна</a:t>
            </a:r>
            <a:r>
              <a:rPr lang="uk-UA" dirty="0" smtClean="0"/>
              <a:t> система: Я не можу налаштуватись на своє майбутнє.</a:t>
            </a:r>
          </a:p>
          <a:p>
            <a:pPr marL="0" indent="0">
              <a:buNone/>
            </a:pPr>
            <a:r>
              <a:rPr lang="uk-UA" dirty="0" err="1" smtClean="0"/>
              <a:t>Кінестетична</a:t>
            </a:r>
            <a:r>
              <a:rPr lang="uk-UA" dirty="0" smtClean="0"/>
              <a:t> система: Я не відчуваю, що може статись у майбутньому.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7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«Переклад»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Приклад 2. Сара мене не слухає.</a:t>
            </a:r>
          </a:p>
          <a:p>
            <a:pPr marL="0" indent="0">
              <a:buNone/>
            </a:pPr>
            <a:r>
              <a:rPr lang="uk-UA" dirty="0" smtClean="0"/>
              <a:t>Приєднання: </a:t>
            </a:r>
          </a:p>
          <a:p>
            <a:pPr marL="0" indent="0">
              <a:buNone/>
            </a:pPr>
            <a:r>
              <a:rPr lang="uk-UA" b="1" u="sng" dirty="0" err="1" smtClean="0"/>
              <a:t>Аудіальна</a:t>
            </a:r>
            <a:r>
              <a:rPr lang="uk-UA" dirty="0" smtClean="0"/>
              <a:t> система: Коли я говорю, у Сари відсутня увага.</a:t>
            </a:r>
          </a:p>
          <a:p>
            <a:pPr marL="0" indent="0">
              <a:buNone/>
            </a:pPr>
            <a:r>
              <a:rPr lang="uk-UA" dirty="0" smtClean="0"/>
              <a:t>Переклад:</a:t>
            </a:r>
          </a:p>
          <a:p>
            <a:pPr marL="0" indent="0">
              <a:buNone/>
            </a:pPr>
            <a:r>
              <a:rPr lang="uk-UA" dirty="0" smtClean="0"/>
              <a:t>Візуальна система: Сара не помічає моєї присутності.</a:t>
            </a:r>
          </a:p>
          <a:p>
            <a:pPr marL="0" indent="0">
              <a:buNone/>
            </a:pPr>
            <a:r>
              <a:rPr lang="uk-UA" dirty="0" err="1" smtClean="0"/>
              <a:t>Кінестетична</a:t>
            </a:r>
            <a:r>
              <a:rPr lang="uk-UA" dirty="0" smtClean="0"/>
              <a:t> система: Я відчуваю, що Сара не реагує на мене.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52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«Переклад»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Приклад 3. По понеділках, коли бос чекає на звіт, Мері не може всидіти на місці</a:t>
            </a:r>
          </a:p>
          <a:p>
            <a:pPr marL="0" indent="0">
              <a:buNone/>
            </a:pPr>
            <a:r>
              <a:rPr lang="uk-UA" dirty="0" smtClean="0"/>
              <a:t>Приєднання:</a:t>
            </a:r>
          </a:p>
          <a:p>
            <a:pPr marL="0" indent="0">
              <a:buNone/>
            </a:pPr>
            <a:r>
              <a:rPr lang="uk-UA" b="1" u="sng" dirty="0" err="1" smtClean="0"/>
              <a:t>Кінестетична</a:t>
            </a:r>
            <a:r>
              <a:rPr lang="uk-UA" dirty="0" smtClean="0"/>
              <a:t> система: Мері хвилюється та нервує кожного понеділка.</a:t>
            </a:r>
          </a:p>
          <a:p>
            <a:pPr marL="0" indent="0">
              <a:buNone/>
            </a:pPr>
            <a:r>
              <a:rPr lang="uk-UA" dirty="0" smtClean="0"/>
              <a:t>Переклад:</a:t>
            </a:r>
          </a:p>
          <a:p>
            <a:pPr marL="0" indent="0">
              <a:buNone/>
            </a:pPr>
            <a:r>
              <a:rPr lang="uk-UA" dirty="0" smtClean="0"/>
              <a:t>Візуальна система: По понеділках Мері не помічає нічого окрім свого звіту.</a:t>
            </a:r>
          </a:p>
          <a:p>
            <a:pPr marL="0" indent="0">
              <a:buNone/>
            </a:pPr>
            <a:r>
              <a:rPr lang="uk-UA" dirty="0" err="1" smtClean="0"/>
              <a:t>Аудіальна</a:t>
            </a:r>
            <a:r>
              <a:rPr lang="uk-UA" dirty="0" smtClean="0"/>
              <a:t> система: По понеділках, коли треба здавати звіт, Мері нікого не чує.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Приклад: Я </a:t>
            </a:r>
            <a:r>
              <a:rPr lang="ru-RU" dirty="0" err="1" smtClean="0"/>
              <a:t>відчуваю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мене </a:t>
            </a:r>
            <a:r>
              <a:rPr lang="ru-RU" dirty="0" err="1" smtClean="0"/>
              <a:t>недооцінюють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Приєднання: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Переклад: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21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It is difficult for me to look into this issue once more.</a:t>
            </a:r>
          </a:p>
          <a:p>
            <a:pPr marL="0" indent="0">
              <a:buNone/>
            </a:pPr>
            <a:r>
              <a:rPr lang="en-US" dirty="0" smtClean="0"/>
              <a:t>Matching: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Translation: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67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Ключі очного доступу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 smtClean="0"/>
              <a:t>Ключі очного доступу </a:t>
            </a:r>
            <a:r>
              <a:rPr lang="uk-UA" dirty="0" smtClean="0"/>
              <a:t>– рух очей у певних напрямках, цей рух вказує на візуальне, </a:t>
            </a:r>
            <a:r>
              <a:rPr lang="uk-UA" dirty="0" err="1" smtClean="0"/>
              <a:t>аудіальне</a:t>
            </a:r>
            <a:r>
              <a:rPr lang="uk-UA" dirty="0" smtClean="0"/>
              <a:t> або </a:t>
            </a:r>
            <a:r>
              <a:rPr lang="uk-UA" dirty="0" err="1" smtClean="0"/>
              <a:t>кінестетичне</a:t>
            </a:r>
            <a:r>
              <a:rPr lang="uk-UA" dirty="0" smtClean="0"/>
              <a:t> мислення(обробку інформації)</a:t>
            </a:r>
          </a:p>
          <a:p>
            <a:r>
              <a:rPr lang="uk-UA" b="1" dirty="0" smtClean="0"/>
              <a:t>Синестезія</a:t>
            </a:r>
            <a:r>
              <a:rPr lang="uk-UA" dirty="0" smtClean="0"/>
              <a:t> – «одночасне переживання» сенсорного досвіду у двох чи більше </a:t>
            </a:r>
            <a:r>
              <a:rPr lang="uk-UA" dirty="0" err="1" smtClean="0"/>
              <a:t>модальностях</a:t>
            </a:r>
            <a:r>
              <a:rPr lang="uk-UA" dirty="0" smtClean="0"/>
              <a:t>, автоматичний зв’язок однієї репрезентативної системи з іншою; наприклад, синестезія </a:t>
            </a:r>
            <a:r>
              <a:rPr lang="en-US" dirty="0" smtClean="0"/>
              <a:t>V-</a:t>
            </a:r>
            <a:r>
              <a:rPr lang="uk-UA" dirty="0"/>
              <a:t>А</a:t>
            </a:r>
            <a:r>
              <a:rPr lang="en-US" dirty="0" smtClean="0"/>
              <a:t> </a:t>
            </a:r>
            <a:r>
              <a:rPr lang="uk-UA" dirty="0" smtClean="0"/>
              <a:t>може передбачати сприйняття слів чи звуків як таких, що мають певний колір.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51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Ключі очного доступу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(</a:t>
            </a:r>
            <a:r>
              <a:rPr lang="en-US" dirty="0" smtClean="0"/>
              <a:t>Eye accessing cues)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2023 07 ДЗВ НЛП\eye accessing cu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4984750" cy="501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94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Згідно досліджень існує безпосередній зв’язок між основною репрезентативною системою людини та її типом особистості.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87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err="1" smtClean="0"/>
              <a:t>Субмодальність</a:t>
            </a:r>
            <a:r>
              <a:rPr lang="uk-UA" dirty="0" smtClean="0"/>
              <a:t> – характеристики </a:t>
            </a:r>
            <a:r>
              <a:rPr lang="uk-UA" dirty="0" err="1" smtClean="0"/>
              <a:t>відчуттів</a:t>
            </a:r>
            <a:r>
              <a:rPr lang="uk-UA" dirty="0" smtClean="0"/>
              <a:t> у межах кожної репрезентативної системи; якості наших внутрішніх репрезентацій.</a:t>
            </a:r>
          </a:p>
          <a:p>
            <a:r>
              <a:rPr lang="uk-UA" dirty="0" err="1" smtClean="0"/>
              <a:t>Мовна</a:t>
            </a:r>
            <a:r>
              <a:rPr lang="uk-UA" dirty="0" smtClean="0"/>
              <a:t> модальність займає логічний рівень, який є вищим за </a:t>
            </a:r>
            <a:r>
              <a:rPr lang="uk-UA" dirty="0" err="1" smtClean="0"/>
              <a:t>відчуттєві</a:t>
            </a:r>
            <a:r>
              <a:rPr lang="uk-UA" dirty="0" smtClean="0"/>
              <a:t> модальності.</a:t>
            </a:r>
          </a:p>
          <a:p>
            <a:r>
              <a:rPr lang="uk-UA" b="1" dirty="0" smtClean="0"/>
              <a:t>Логічний рівень </a:t>
            </a:r>
            <a:r>
              <a:rPr lang="uk-UA" dirty="0" smtClean="0"/>
              <a:t>– більш </a:t>
            </a:r>
            <a:r>
              <a:rPr lang="uk-UA" smtClean="0"/>
              <a:t>високий рівень(свідомості), </a:t>
            </a:r>
            <a:r>
              <a:rPr lang="uk-UA" dirty="0" smtClean="0"/>
              <a:t>рівень про нижчий рівень, </a:t>
            </a:r>
            <a:r>
              <a:rPr lang="uk-UA" dirty="0" err="1" smtClean="0"/>
              <a:t>метарівень</a:t>
            </a:r>
            <a:r>
              <a:rPr lang="uk-UA" dirty="0" smtClean="0"/>
              <a:t>, який інструктує та регулює нижчий рівень.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4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Основні рівні та основні стани – стосуються наших переживань щодо зовнішнього світу</a:t>
            </a:r>
          </a:p>
          <a:p>
            <a:r>
              <a:rPr lang="uk-UA" dirty="0" smtClean="0"/>
              <a:t>Мета рівні та </a:t>
            </a:r>
            <a:r>
              <a:rPr lang="uk-UA" dirty="0" err="1" smtClean="0"/>
              <a:t>метастани</a:t>
            </a:r>
            <a:r>
              <a:rPr lang="uk-UA" dirty="0" smtClean="0"/>
              <a:t> – стосуються тих абстрактних рівнів свідомості, які ми переживаємо всередині себе</a:t>
            </a:r>
          </a:p>
          <a:p>
            <a:r>
              <a:rPr lang="uk-UA" dirty="0" smtClean="0"/>
              <a:t>На </a:t>
            </a:r>
            <a:r>
              <a:rPr lang="uk-UA" dirty="0" err="1" smtClean="0"/>
              <a:t>метарівнях</a:t>
            </a:r>
            <a:r>
              <a:rPr lang="uk-UA" dirty="0" smtClean="0"/>
              <a:t> існують переконання, цінності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3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Наш досвід формується на основі візуальних, </a:t>
            </a:r>
            <a:r>
              <a:rPr lang="uk-UA" dirty="0" err="1" smtClean="0"/>
              <a:t>аудіальних</a:t>
            </a:r>
            <a:r>
              <a:rPr lang="uk-UA" dirty="0" smtClean="0"/>
              <a:t>, </a:t>
            </a:r>
            <a:r>
              <a:rPr lang="uk-UA" dirty="0" err="1" smtClean="0"/>
              <a:t>густаторних</a:t>
            </a:r>
            <a:r>
              <a:rPr lang="uk-UA" dirty="0" smtClean="0"/>
              <a:t>, тактильних та </a:t>
            </a:r>
            <a:r>
              <a:rPr lang="uk-UA" dirty="0" err="1" smtClean="0"/>
              <a:t>ольфакторних</a:t>
            </a:r>
            <a:r>
              <a:rPr lang="uk-UA" dirty="0" smtClean="0"/>
              <a:t> </a:t>
            </a:r>
            <a:r>
              <a:rPr lang="uk-UA" dirty="0" err="1" smtClean="0"/>
              <a:t>відчуттів</a:t>
            </a:r>
            <a:r>
              <a:rPr lang="uk-UA" dirty="0" smtClean="0"/>
              <a:t>. У НЛП ці сенсорні </a:t>
            </a:r>
            <a:r>
              <a:rPr lang="uk-UA" b="1" dirty="0" smtClean="0"/>
              <a:t>модальності</a:t>
            </a:r>
            <a:r>
              <a:rPr lang="uk-UA" dirty="0" smtClean="0"/>
              <a:t> називають </a:t>
            </a:r>
            <a:r>
              <a:rPr lang="uk-UA" b="1" dirty="0" smtClean="0"/>
              <a:t>репрезентативними системами</a:t>
            </a:r>
            <a:r>
              <a:rPr lang="uk-UA" dirty="0" smtClean="0"/>
              <a:t>.</a:t>
            </a:r>
          </a:p>
          <a:p>
            <a:r>
              <a:rPr lang="uk-UA" i="1" dirty="0" smtClean="0"/>
              <a:t>Репрезентація</a:t>
            </a:r>
            <a:r>
              <a:rPr lang="uk-UA" dirty="0" smtClean="0"/>
              <a:t> – ідея, думка, представлення сенсорної чи оцінної інформації.</a:t>
            </a:r>
          </a:p>
          <a:p>
            <a:r>
              <a:rPr lang="uk-UA" dirty="0" smtClean="0"/>
              <a:t>У моделі НЛП 5 сенсорних систем виконують значно більш важливу роль, ніж просто збір інформації. Кожна система отримує інформацію, а потім активує спогади для регламентації поведінки.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5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dirty="0" smtClean="0"/>
              <a:t>Переконання</a:t>
            </a:r>
            <a:r>
              <a:rPr lang="uk-UA" dirty="0" smtClean="0"/>
              <a:t> – узагальнення, які ми зробили про причинно-наслідкові зв’язки, значення, самих себе, інших людях, діях, ідентичності тощо і які ми вважаємо істинними на даний момент.</a:t>
            </a:r>
          </a:p>
          <a:p>
            <a:r>
              <a:rPr lang="uk-UA" b="1" dirty="0" smtClean="0"/>
              <a:t>Цінність</a:t>
            </a:r>
            <a:r>
              <a:rPr lang="uk-UA" dirty="0" smtClean="0"/>
              <a:t> – те, що є важливим для вас у певному контексті. Цінності – це те, що мотивує вас у житті.</a:t>
            </a:r>
          </a:p>
          <a:p>
            <a:r>
              <a:rPr lang="uk-UA" b="1" dirty="0" err="1" smtClean="0"/>
              <a:t>Атрактор</a:t>
            </a:r>
            <a:r>
              <a:rPr lang="uk-UA" dirty="0" smtClean="0"/>
              <a:t> – стан чи поведінка, до яких прагне система.</a:t>
            </a:r>
          </a:p>
          <a:p>
            <a:r>
              <a:rPr lang="uk-UA" dirty="0" smtClean="0"/>
              <a:t>Фрейм – контекст, оточення, </a:t>
            </a:r>
            <a:r>
              <a:rPr lang="uk-UA" dirty="0" err="1" smtClean="0"/>
              <a:t>метарівень</a:t>
            </a:r>
            <a:r>
              <a:rPr lang="uk-UA" dirty="0" smtClean="0"/>
              <a:t>, спосіб сприймати щось (фрейм </a:t>
            </a:r>
            <a:r>
              <a:rPr lang="uk-UA" dirty="0" err="1" smtClean="0"/>
              <a:t>результата</a:t>
            </a:r>
            <a:r>
              <a:rPr lang="uk-UA" dirty="0" smtClean="0"/>
              <a:t>, фрейм повернення тощо)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4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Сенсорна гострота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Дихання</a:t>
            </a:r>
          </a:p>
          <a:p>
            <a:r>
              <a:rPr lang="uk-UA" dirty="0" smtClean="0"/>
              <a:t>Зміна кольору обличчя</a:t>
            </a:r>
          </a:p>
          <a:p>
            <a:r>
              <a:rPr lang="uk-UA" dirty="0" smtClean="0"/>
              <a:t>Зміни м’язового тонусу</a:t>
            </a:r>
          </a:p>
          <a:p>
            <a:r>
              <a:rPr lang="uk-UA" dirty="0" smtClean="0"/>
              <a:t>Зміна форми нижньої губи</a:t>
            </a:r>
          </a:p>
          <a:p>
            <a:r>
              <a:rPr lang="uk-UA" dirty="0" smtClean="0"/>
              <a:t>Звучання/тон голосу</a:t>
            </a:r>
          </a:p>
          <a:p>
            <a:endParaRPr lang="uk-UA" dirty="0"/>
          </a:p>
          <a:p>
            <a:r>
              <a:rPr lang="uk-UA" b="1" smtClean="0"/>
              <a:t>Калібрування</a:t>
            </a:r>
            <a:r>
              <a:rPr lang="uk-UA" smtClean="0"/>
              <a:t> </a:t>
            </a:r>
            <a:r>
              <a:rPr lang="uk-UA" dirty="0" smtClean="0"/>
              <a:t>– налаштування на стан людини та її внутрішні операції щодо обробки сенсорної інформації на основі попереднього спостереження за зовнішніми невербальними сигналами.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424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Способи встановлення </a:t>
            </a:r>
            <a:r>
              <a:rPr lang="uk-UA" dirty="0" err="1" smtClean="0"/>
              <a:t>рапорта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uk-UA" i="1" u="sng" dirty="0" smtClean="0"/>
              <a:t>Приєднання</a:t>
            </a:r>
            <a:r>
              <a:rPr lang="uk-UA" i="1" dirty="0" smtClean="0"/>
              <a:t> до виражальних засобів іншої людини або їх  </a:t>
            </a:r>
            <a:r>
              <a:rPr lang="uk-UA" i="1" u="sng" dirty="0" smtClean="0"/>
              <a:t>віддзеркалення</a:t>
            </a:r>
            <a:r>
              <a:rPr lang="uk-UA" i="1" dirty="0" smtClean="0"/>
              <a:t>, у тому числі </a:t>
            </a:r>
            <a:r>
              <a:rPr lang="uk-UA" i="1" u="sng" smtClean="0"/>
              <a:t>перехресне</a:t>
            </a:r>
            <a:r>
              <a:rPr lang="uk-UA" i="1" smtClean="0"/>
              <a:t> </a:t>
            </a:r>
            <a:r>
              <a:rPr lang="uk-UA" i="1" u="sng" smtClean="0"/>
              <a:t>віддзеркалення</a:t>
            </a:r>
            <a:r>
              <a:rPr lang="uk-UA" i="1" smtClean="0"/>
              <a:t> </a:t>
            </a:r>
            <a:r>
              <a:rPr lang="uk-UA" dirty="0" smtClean="0"/>
              <a:t>:</a:t>
            </a:r>
          </a:p>
          <a:p>
            <a:pPr>
              <a:buFontTx/>
              <a:buChar char="-"/>
            </a:pPr>
            <a:r>
              <a:rPr lang="uk-UA" dirty="0" smtClean="0"/>
              <a:t>Фізіологія</a:t>
            </a:r>
          </a:p>
          <a:p>
            <a:pPr>
              <a:buFontTx/>
              <a:buChar char="-"/>
            </a:pPr>
            <a:r>
              <a:rPr lang="uk-UA" dirty="0" smtClean="0"/>
              <a:t>Поза</a:t>
            </a:r>
          </a:p>
          <a:p>
            <a:pPr>
              <a:buFontTx/>
              <a:buChar char="-"/>
            </a:pPr>
            <a:r>
              <a:rPr lang="uk-UA" dirty="0" smtClean="0"/>
              <a:t>Жести</a:t>
            </a:r>
          </a:p>
          <a:p>
            <a:pPr>
              <a:buFontTx/>
              <a:buChar char="-"/>
            </a:pPr>
            <a:r>
              <a:rPr lang="uk-UA" dirty="0" smtClean="0"/>
              <a:t>Вираз обличчя</a:t>
            </a:r>
          </a:p>
          <a:p>
            <a:pPr>
              <a:buFontTx/>
              <a:buChar char="-"/>
            </a:pPr>
            <a:r>
              <a:rPr lang="uk-UA" dirty="0" smtClean="0"/>
              <a:t>Дихання</a:t>
            </a:r>
          </a:p>
          <a:p>
            <a:pPr>
              <a:buFontTx/>
              <a:buChar char="-"/>
            </a:pPr>
            <a:r>
              <a:rPr lang="uk-UA" dirty="0" smtClean="0"/>
              <a:t>Тональність голосу</a:t>
            </a:r>
          </a:p>
          <a:p>
            <a:pPr>
              <a:buFontTx/>
              <a:buChar char="-"/>
            </a:pPr>
            <a:r>
              <a:rPr lang="uk-UA" dirty="0" smtClean="0"/>
              <a:t>Висота голосу</a:t>
            </a:r>
          </a:p>
          <a:p>
            <a:pPr>
              <a:buFontTx/>
              <a:buChar char="-"/>
            </a:pPr>
            <a:r>
              <a:rPr lang="uk-UA" dirty="0" smtClean="0"/>
              <a:t>Швидкість мовлення</a:t>
            </a:r>
          </a:p>
          <a:p>
            <a:pPr>
              <a:buFontTx/>
              <a:buChar char="-"/>
            </a:pPr>
            <a:r>
              <a:rPr lang="uk-UA" dirty="0" smtClean="0"/>
              <a:t>Тембр голосу</a:t>
            </a:r>
          </a:p>
          <a:p>
            <a:pPr>
              <a:buFontTx/>
              <a:buChar char="-"/>
            </a:pPr>
            <a:r>
              <a:rPr lang="uk-UA" dirty="0" smtClean="0"/>
              <a:t>Гучність голосу</a:t>
            </a:r>
          </a:p>
          <a:p>
            <a:pPr>
              <a:buFontTx/>
              <a:buChar char="-"/>
            </a:pPr>
            <a:r>
              <a:rPr lang="uk-UA" dirty="0" smtClean="0"/>
              <a:t>Предикати</a:t>
            </a:r>
          </a:p>
        </p:txBody>
      </p:sp>
    </p:spTree>
    <p:extLst>
      <p:ext uri="{BB962C8B-B14F-4D97-AF65-F5344CB8AC3E}">
        <p14:creationId xmlns:p14="http://schemas.microsoft.com/office/powerpoint/2010/main" val="67218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Ознаки встановлення </a:t>
            </a:r>
            <a:r>
              <a:rPr lang="uk-UA" dirty="0" err="1" smtClean="0"/>
              <a:t>рапорта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Слова: «здається, що ми давно знайомі», «мені легко з Вами спілкуватись», «відчуваю себе як вдома»</a:t>
            </a:r>
          </a:p>
          <a:p>
            <a:r>
              <a:rPr lang="uk-UA" dirty="0" smtClean="0"/>
              <a:t>Здатність вести за собою співрозмовника – рухи; використання предикатів певного типу; зміна </a:t>
            </a:r>
            <a:r>
              <a:rPr lang="uk-UA" smtClean="0"/>
              <a:t>предмету розмови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7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Позиції сприйняття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Перша позиція: «я»</a:t>
            </a:r>
          </a:p>
          <a:p>
            <a:r>
              <a:rPr lang="uk-UA" dirty="0" smtClean="0"/>
              <a:t>Друга позиція: «інший»</a:t>
            </a:r>
          </a:p>
          <a:p>
            <a:r>
              <a:rPr lang="uk-UA" dirty="0" smtClean="0"/>
              <a:t>Третя позиція: зовнішній спостерігач, нейтральна позиція</a:t>
            </a:r>
          </a:p>
          <a:p>
            <a:r>
              <a:rPr lang="uk-UA" dirty="0" smtClean="0"/>
              <a:t>Четверта позиція: погляд з точки зору системи</a:t>
            </a:r>
          </a:p>
          <a:p>
            <a:r>
              <a:rPr lang="uk-UA" dirty="0" smtClean="0"/>
              <a:t>П’ята позиція: погляд з точки зору </a:t>
            </a:r>
            <a:r>
              <a:rPr lang="uk-UA" dirty="0" err="1" smtClean="0"/>
              <a:t>універсуму</a:t>
            </a:r>
            <a:r>
              <a:rPr lang="uk-UA" dirty="0" smtClean="0"/>
              <a:t>, тобто прийняття багатьох позицій сприйняття </a:t>
            </a:r>
            <a:r>
              <a:rPr lang="uk-UA" smtClean="0"/>
              <a:t>зі здатністю </a:t>
            </a:r>
            <a:r>
              <a:rPr lang="uk-UA" dirty="0" smtClean="0"/>
              <a:t>перемикатись між ними.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6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Формування уявлень про світ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638334"/>
              </p:ext>
            </p:extLst>
          </p:nvPr>
        </p:nvGraphicFramePr>
        <p:xfrm>
          <a:off x="457200" y="1646238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Інформація, що надходить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Внутрішня репрезентація інформації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Суб’єктивний досвід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Із зовнішнього світу потрапляє у свідомість через</a:t>
                      </a:r>
                      <a:r>
                        <a:rPr lang="uk-UA" baseline="0" dirty="0" smtClean="0"/>
                        <a:t> органи чуття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Потрапляє до нашої нервової системи та інтерпретується</a:t>
                      </a:r>
                      <a:r>
                        <a:rPr lang="uk-UA" baseline="0" dirty="0" smtClean="0"/>
                        <a:t> як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Інформація конструюється та вилучається як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Візуальна (очі)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Зображення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  <a:r>
                        <a:rPr lang="en-US" dirty="0" smtClean="0"/>
                        <a:t>V </a:t>
                      </a:r>
                      <a:r>
                        <a:rPr lang="uk-UA" dirty="0" smtClean="0"/>
                        <a:t>- візуалізація, зображення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Аудіальна</a:t>
                      </a:r>
                      <a:r>
                        <a:rPr lang="uk-UA" dirty="0" smtClean="0"/>
                        <a:t> (вуха)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Звуки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  <a:r>
                        <a:rPr lang="en-US" dirty="0" smtClean="0"/>
                        <a:t>A </a:t>
                      </a:r>
                      <a:r>
                        <a:rPr lang="uk-UA" dirty="0" smtClean="0"/>
                        <a:t>- звуки,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Кінестетична</a:t>
                      </a:r>
                      <a:r>
                        <a:rPr lang="uk-UA" dirty="0" smtClean="0"/>
                        <a:t> (шкіра/тіло)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Відчуття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  <a:r>
                        <a:rPr lang="en-US" dirty="0" smtClean="0"/>
                        <a:t>K </a:t>
                      </a:r>
                      <a:r>
                        <a:rPr lang="uk-UA" dirty="0" smtClean="0"/>
                        <a:t>- тактильні відчуття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48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Модель світу </a:t>
            </a:r>
            <a:r>
              <a:rPr lang="uk-UA" dirty="0" smtClean="0"/>
              <a:t>– карта реальності, унікальна репрезентація світу, заснована на узагальненні нашого досвіду; сукупність принципів діяльності людини.</a:t>
            </a:r>
          </a:p>
          <a:p>
            <a:r>
              <a:rPr lang="uk-UA" b="1" dirty="0" smtClean="0"/>
              <a:t>Ключі</a:t>
            </a:r>
            <a:r>
              <a:rPr lang="uk-UA" dirty="0" smtClean="0"/>
              <a:t> – інформація, яка допомагає зрозуміти суб’єктивні структури людини. До неї відносять ключі очного доступу, предикати, дихання, позу, жести, тон і тональність голосу тощо.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8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uk-UA" b="1" dirty="0" smtClean="0"/>
              <a:t>Приєднання</a:t>
            </a:r>
            <a:r>
              <a:rPr lang="uk-UA" dirty="0" smtClean="0"/>
              <a:t> – прийняття певних параметрів виражальних засобів іншої людини (поведінки, слів тощо) для підсилення </a:t>
            </a:r>
            <a:r>
              <a:rPr lang="uk-UA" dirty="0" err="1" smtClean="0"/>
              <a:t>рапорта</a:t>
            </a:r>
            <a:r>
              <a:rPr lang="uk-UA" dirty="0" smtClean="0"/>
              <a:t>.</a:t>
            </a:r>
          </a:p>
          <a:p>
            <a:r>
              <a:rPr lang="uk-UA" b="1" dirty="0" smtClean="0"/>
              <a:t>Ра</a:t>
            </a:r>
            <a:r>
              <a:rPr lang="ru-RU" b="1" dirty="0" smtClean="0"/>
              <a:t>п</a:t>
            </a:r>
            <a:r>
              <a:rPr lang="uk-UA" b="1" dirty="0" smtClean="0"/>
              <a:t>орт </a:t>
            </a:r>
            <a:r>
              <a:rPr lang="uk-UA" dirty="0" smtClean="0"/>
              <a:t>– відчуття зв’язку з іншою людиною, почуття взаємності, відчуття довіри; створюється підстроюванням, віддзеркаленням та приєднанням; стан емпатії або сприйняття з другої позиції (тобто з точки зору іншої людини).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2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>
                <a:cs typeface="Times New Roman"/>
              </a:rPr>
              <a:t>Підстроювання</a:t>
            </a:r>
            <a:r>
              <a:rPr lang="uk-UA" dirty="0">
                <a:cs typeface="Times New Roman"/>
              </a:rPr>
              <a:t> – встановлення та підтримання </a:t>
            </a:r>
            <a:r>
              <a:rPr lang="uk-UA" dirty="0" smtClean="0">
                <a:cs typeface="Times New Roman"/>
              </a:rPr>
              <a:t>рапорту </a:t>
            </a:r>
            <a:r>
              <a:rPr lang="uk-UA" dirty="0">
                <a:cs typeface="Times New Roman"/>
              </a:rPr>
              <a:t>з іншою людиною шляхом приєднання до його моделі світу, мови, переконань, цінностей, наявних переживань тощо; має критичне значення при встановленні </a:t>
            </a:r>
            <a:r>
              <a:rPr lang="uk-UA" dirty="0" smtClean="0">
                <a:cs typeface="Times New Roman"/>
              </a:rPr>
              <a:t>рапорту</a:t>
            </a:r>
            <a:r>
              <a:rPr lang="uk-UA" dirty="0">
                <a:cs typeface="Times New Roman"/>
              </a:rPr>
              <a:t>.</a:t>
            </a:r>
            <a:endParaRPr lang="ru-RU" dirty="0"/>
          </a:p>
          <a:p>
            <a:r>
              <a:rPr lang="uk-UA" b="1" dirty="0" smtClean="0"/>
              <a:t>Конгруентність</a:t>
            </a:r>
            <a:r>
              <a:rPr lang="uk-UA" dirty="0" smtClean="0"/>
              <a:t> – стан, у якому слова людини відповідають його діям; його невербальні сигнали та вербальні твердження не містять протиріч; стан цілісності, адекватності, внутрішньої гармонії, відсутності конфлікту.</a:t>
            </a:r>
          </a:p>
        </p:txBody>
      </p:sp>
    </p:spTree>
    <p:extLst>
      <p:ext uri="{BB962C8B-B14F-4D97-AF65-F5344CB8AC3E}">
        <p14:creationId xmlns:p14="http://schemas.microsoft.com/office/powerpoint/2010/main" val="35243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Віддзеркалювання – </a:t>
            </a:r>
            <a:r>
              <a:rPr lang="uk-UA" dirty="0" smtClean="0"/>
              <a:t>процес відбиття фізичної поведінки іншої людини або передача зворотного зв’язку щодо її поведінки.</a:t>
            </a:r>
            <a:endParaRPr lang="uk-UA" b="1" dirty="0" smtClean="0"/>
          </a:p>
          <a:p>
            <a:r>
              <a:rPr lang="uk-UA" b="1" dirty="0" smtClean="0"/>
              <a:t>Від’єднання</a:t>
            </a:r>
            <a:r>
              <a:rPr lang="uk-UA" dirty="0" smtClean="0"/>
              <a:t> </a:t>
            </a:r>
            <a:r>
              <a:rPr lang="uk-UA" dirty="0"/>
              <a:t>– пропонування інших </a:t>
            </a:r>
            <a:r>
              <a:rPr lang="uk-UA" dirty="0" err="1" smtClean="0"/>
              <a:t>патернів</a:t>
            </a:r>
            <a:r>
              <a:rPr lang="uk-UA" dirty="0" smtClean="0"/>
              <a:t> </a:t>
            </a:r>
            <a:r>
              <a:rPr lang="uk-UA" dirty="0"/>
              <a:t>поведінки партнеру, розрив </a:t>
            </a:r>
            <a:r>
              <a:rPr lang="uk-UA" dirty="0" smtClean="0"/>
              <a:t>рапорту </a:t>
            </a:r>
            <a:r>
              <a:rPr lang="uk-UA" dirty="0"/>
              <a:t>задля переорієнтації, переривання або завершення зустрічі чи бесіди.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Предикати – те, що ми стверджуємо про предмет розмови; слова, які </a:t>
            </a:r>
            <a:r>
              <a:rPr lang="uk-UA" dirty="0" smtClean="0">
                <a:cs typeface="Times New Roman"/>
              </a:rPr>
              <a:t>ґрунтуються на відчуттях та вказують на певну репрезентативну систему (візуальну, </a:t>
            </a:r>
            <a:r>
              <a:rPr lang="uk-UA" dirty="0" err="1" smtClean="0">
                <a:cs typeface="Times New Roman"/>
              </a:rPr>
              <a:t>аудіальну</a:t>
            </a:r>
            <a:r>
              <a:rPr lang="uk-UA" dirty="0" smtClean="0">
                <a:cs typeface="Times New Roman"/>
              </a:rPr>
              <a:t>, </a:t>
            </a:r>
            <a:r>
              <a:rPr lang="uk-UA" dirty="0" err="1" smtClean="0">
                <a:cs typeface="Times New Roman"/>
              </a:rPr>
              <a:t>кінестетичну</a:t>
            </a:r>
            <a:r>
              <a:rPr lang="uk-UA" dirty="0" smtClean="0">
                <a:cs typeface="Times New Roman"/>
              </a:rPr>
              <a:t>; неспецифічні предикати)</a:t>
            </a:r>
          </a:p>
          <a:p>
            <a:r>
              <a:rPr lang="uk-UA" dirty="0" smtClean="0">
                <a:cs typeface="Times New Roman"/>
              </a:rPr>
              <a:t>Пор.: П. (</a:t>
            </a:r>
            <a:r>
              <a:rPr lang="uk-UA" u="sng" dirty="0" err="1" smtClean="0">
                <a:solidFill>
                  <a:srgbClr val="FF0000"/>
                </a:solidFill>
                <a:cs typeface="Times New Roman"/>
              </a:rPr>
              <a:t>лінгв</a:t>
            </a:r>
            <a:r>
              <a:rPr lang="uk-UA" dirty="0" smtClean="0">
                <a:cs typeface="Times New Roman"/>
              </a:rPr>
              <a:t>.) – центральний компонент пропозиції, судження, який виражає зміст події як процесу, стану, відношення, ознаки, притаманних певному суб’єктові. П. не завжди </a:t>
            </a:r>
            <a:r>
              <a:rPr lang="uk-UA" dirty="0" err="1" smtClean="0">
                <a:cs typeface="Times New Roman"/>
              </a:rPr>
              <a:t>вербалізований</a:t>
            </a:r>
            <a:r>
              <a:rPr lang="uk-UA" dirty="0" smtClean="0">
                <a:cs typeface="Times New Roman"/>
              </a:rPr>
              <a:t> присудком. Знаковий відповідник – не завжди дієслово.</a:t>
            </a:r>
          </a:p>
          <a:p>
            <a:r>
              <a:rPr lang="uk-UA" dirty="0" smtClean="0">
                <a:cs typeface="Times New Roman"/>
              </a:rPr>
              <a:t>Пор.: П. (</a:t>
            </a:r>
            <a:r>
              <a:rPr lang="uk-UA" u="sng" dirty="0" err="1" smtClean="0">
                <a:solidFill>
                  <a:srgbClr val="FF0000"/>
                </a:solidFill>
                <a:cs typeface="Times New Roman"/>
              </a:rPr>
              <a:t>лог</a:t>
            </a:r>
            <a:r>
              <a:rPr lang="uk-UA" dirty="0" smtClean="0">
                <a:cs typeface="Times New Roman"/>
              </a:rPr>
              <a:t>.) – </a:t>
            </a:r>
            <a:r>
              <a:rPr lang="uk-UA" dirty="0" err="1" smtClean="0">
                <a:cs typeface="Times New Roman"/>
              </a:rPr>
              <a:t>пропозиційна</a:t>
            </a:r>
            <a:r>
              <a:rPr lang="uk-UA" dirty="0" smtClean="0">
                <a:cs typeface="Times New Roman"/>
              </a:rPr>
              <a:t> функція, що корелює з відповідними термами: аргументами (</a:t>
            </a:r>
            <a:r>
              <a:rPr lang="uk-UA" dirty="0" err="1" smtClean="0">
                <a:cs typeface="Times New Roman"/>
              </a:rPr>
              <a:t>актантами</a:t>
            </a:r>
            <a:r>
              <a:rPr lang="uk-UA" dirty="0" smtClean="0">
                <a:cs typeface="Times New Roman"/>
              </a:rPr>
              <a:t>) та ад’юнктами (</a:t>
            </a:r>
            <a:r>
              <a:rPr lang="uk-UA" dirty="0" err="1" smtClean="0">
                <a:cs typeface="Times New Roman"/>
              </a:rPr>
              <a:t>сірконстантами</a:t>
            </a:r>
            <a:r>
              <a:rPr lang="uk-UA" dirty="0" smtClean="0">
                <a:cs typeface="Times New Roman"/>
              </a:rPr>
              <a:t>), тобто обов’язковими та факультативними валентностями П.</a:t>
            </a:r>
          </a:p>
        </p:txBody>
      </p:sp>
    </p:spTree>
    <p:extLst>
      <p:ext uri="{BB962C8B-B14F-4D97-AF65-F5344CB8AC3E}">
        <p14:creationId xmlns:p14="http://schemas.microsoft.com/office/powerpoint/2010/main" val="25862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ПРЕДИКАТИ (дієслова, прикметники, прислівники)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Візуальні: блискучий, поглянути, зовнішній вигляд</a:t>
            </a:r>
            <a:endParaRPr lang="en-US" dirty="0" smtClean="0"/>
          </a:p>
          <a:p>
            <a:r>
              <a:rPr lang="en-US" dirty="0" smtClean="0"/>
              <a:t>Visual: shining, look at, appearance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err="1" smtClean="0"/>
              <a:t>Аудіальні</a:t>
            </a:r>
            <a:r>
              <a:rPr lang="uk-UA" dirty="0" smtClean="0"/>
              <a:t>: нечутно, плескати, галасливий</a:t>
            </a:r>
            <a:endParaRPr lang="en-US" dirty="0" smtClean="0"/>
          </a:p>
          <a:p>
            <a:r>
              <a:rPr lang="en-US" dirty="0" smtClean="0"/>
              <a:t>Auditory: silently, applaud, noisy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err="1" smtClean="0"/>
              <a:t>Кінестетичні</a:t>
            </a:r>
            <a:r>
              <a:rPr lang="uk-UA" dirty="0" smtClean="0"/>
              <a:t>: бігти, теплий, стрибок</a:t>
            </a:r>
            <a:endParaRPr lang="en-US" dirty="0" smtClean="0"/>
          </a:p>
          <a:p>
            <a:r>
              <a:rPr lang="en-US" dirty="0" smtClean="0"/>
              <a:t>Kinesthetic: run, warm, jump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err="1" smtClean="0"/>
              <a:t>Ольфакторні</a:t>
            </a:r>
            <a:r>
              <a:rPr lang="uk-UA" dirty="0" smtClean="0"/>
              <a:t>: аромат, свіжий, тхнути</a:t>
            </a:r>
            <a:endParaRPr lang="en-US" dirty="0" smtClean="0"/>
          </a:p>
          <a:p>
            <a:r>
              <a:rPr lang="en-US" dirty="0" smtClean="0"/>
              <a:t>Olfactory: smell, fresh, stink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err="1" smtClean="0"/>
              <a:t>Густаторні</a:t>
            </a:r>
            <a:r>
              <a:rPr lang="uk-UA" dirty="0" smtClean="0"/>
              <a:t>: смак, гострий, солодкий</a:t>
            </a:r>
            <a:endParaRPr lang="en-US" dirty="0" smtClean="0"/>
          </a:p>
          <a:p>
            <a:r>
              <a:rPr lang="en-US" dirty="0" smtClean="0"/>
              <a:t>Gustatory: taste, bitter, sweet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82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738</TotalTime>
  <Words>1198</Words>
  <Application>Microsoft Office PowerPoint</Application>
  <PresentationFormat>Экран (4:3)</PresentationFormat>
  <Paragraphs>129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Литейная</vt:lpstr>
      <vt:lpstr>Основи НЛП: налагодження контакту з людьми. Позиції сприйняття </vt:lpstr>
      <vt:lpstr>Презентация PowerPoint</vt:lpstr>
      <vt:lpstr>Формування уявлень про світ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ПРЕДИКАТИ (дієслова, прикметники, прислівники)</vt:lpstr>
      <vt:lpstr>«Переклад»</vt:lpstr>
      <vt:lpstr>«Переклад»</vt:lpstr>
      <vt:lpstr>«Переклад»</vt:lpstr>
      <vt:lpstr>ЗАВДАННЯ</vt:lpstr>
      <vt:lpstr>TASK</vt:lpstr>
      <vt:lpstr>Ключі очного доступу</vt:lpstr>
      <vt:lpstr>Ключі очного доступу (Eye accessing cues)</vt:lpstr>
      <vt:lpstr>Презентация PowerPoint</vt:lpstr>
      <vt:lpstr>Презентация PowerPoint</vt:lpstr>
      <vt:lpstr>Презентация PowerPoint</vt:lpstr>
      <vt:lpstr>Презентация PowerPoint</vt:lpstr>
      <vt:lpstr>Сенсорна гострота</vt:lpstr>
      <vt:lpstr>Способи встановлення рапорта</vt:lpstr>
      <vt:lpstr>Ознаки встановлення рапорта</vt:lpstr>
      <vt:lpstr>Позиції сприйняття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Репрезентативні системи </dc:title>
  <dc:creator>Admin</dc:creator>
  <cp:lastModifiedBy>Admin</cp:lastModifiedBy>
  <cp:revision>41</cp:revision>
  <dcterms:created xsi:type="dcterms:W3CDTF">2024-09-04T00:34:18Z</dcterms:created>
  <dcterms:modified xsi:type="dcterms:W3CDTF">2024-10-02T20:19:00Z</dcterms:modified>
</cp:coreProperties>
</file>