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511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44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6603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7977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171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249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1265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83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13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537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642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063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561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153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486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0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3CBB-432E-4713-8A5E-773716063104}" type="datetimeFigureOut">
              <a:rPr lang="uk-UA" smtClean="0"/>
              <a:t>18.05.2022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C01904-86E7-4576-BA6C-76BD3DBBBB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850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7" y="1789653"/>
            <a:ext cx="9268691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Cambria" panose="02040503050406030204" pitchFamily="18" charset="0"/>
              </a:rPr>
              <a:t>К</a:t>
            </a:r>
            <a:r>
              <a:rPr lang="uk-UA" sz="4000" dirty="0" smtClean="0">
                <a:latin typeface="Cambria" panose="02040503050406030204" pitchFamily="18" charset="0"/>
              </a:rPr>
              <a:t>онцепції мультикультуралізму</a:t>
            </a:r>
          </a:p>
          <a:p>
            <a:pPr algn="ctr"/>
            <a:r>
              <a:rPr lang="uk-UA" sz="4000" dirty="0" smtClean="0">
                <a:latin typeface="Cambria" panose="02040503050406030204" pitchFamily="18" charset="0"/>
              </a:rPr>
              <a:t>і толерантності</a:t>
            </a:r>
          </a:p>
          <a:p>
            <a:pPr algn="ctr"/>
            <a:endParaRPr lang="uk-UA" sz="4000" dirty="0">
              <a:latin typeface="Cambria" panose="02040503050406030204" pitchFamily="18" charset="0"/>
            </a:endParaRPr>
          </a:p>
          <a:p>
            <a:pPr algn="ctr"/>
            <a:endParaRPr lang="uk-UA" sz="4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0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 rot="10800000" flipH="1" flipV="1">
            <a:off x="0" y="623454"/>
            <a:ext cx="11887200" cy="56803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Разом з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тим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В.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Кімлика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справедливо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піднімає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питання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наступного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характеру: </a:t>
            </a:r>
          </a:p>
          <a:p>
            <a:pPr algn="just"/>
            <a:endParaRPr lang="ru-RU" sz="2000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Аргумент про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необхідність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підтримування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розмаїття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в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соціо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-культурному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просторі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не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може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пояснити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чому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держава (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суспільство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)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має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підтримувати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якесь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особливе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культурне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розмаїття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або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етно-культурну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своєрідність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.</a:t>
            </a:r>
          </a:p>
          <a:p>
            <a:pPr algn="just"/>
            <a:endParaRPr lang="ru-RU" sz="2000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2.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Чи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слід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вивчати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мови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іммігрантів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поряд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із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загальнодержавною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мовою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? </a:t>
            </a:r>
          </a:p>
          <a:p>
            <a:pPr algn="just"/>
            <a:endParaRPr lang="ru-RU" sz="2000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3.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Нарешті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проблема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громадянства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.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Відомо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що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не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кожна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людина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що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бажає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стати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громадянином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може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ним стати.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Реальність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показує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що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мільйони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людей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намагаються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отримати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громадянство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але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їм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в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цьому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відмовляють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в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найбільших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ліберальних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демократіях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. </a:t>
            </a:r>
          </a:p>
          <a:p>
            <a:pPr algn="just"/>
            <a:endParaRPr lang="ru-RU" sz="2000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«Проблема 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в тому,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що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ліберальні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теоретики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завжди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починають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говорити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про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моральний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рівність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особистості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але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закінчують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розмовами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про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рівність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не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помічаючи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підміну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понять. Тому-то і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відбувається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обмеження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інституту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громадянства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що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виражається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в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наданні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прав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громадянина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не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всім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представникам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конкретної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группи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а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тільки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тим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хто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це</a:t>
            </a:r>
            <a:r>
              <a:rPr lang="ru-RU" sz="20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право «заслужив». </a:t>
            </a:r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783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10" y="335294"/>
            <a:ext cx="8229600" cy="48936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>
                <a:latin typeface="Cambria" panose="02040503050406030204" pitchFamily="18" charset="0"/>
              </a:rPr>
              <a:t>Американський політичний філософ Майкл </a:t>
            </a:r>
            <a:r>
              <a:rPr lang="uk-UA" sz="2400" i="1" dirty="0" err="1" smtClean="0">
                <a:latin typeface="Cambria" panose="02040503050406030204" pitchFamily="18" charset="0"/>
              </a:rPr>
              <a:t>Уолцер</a:t>
            </a:r>
            <a:r>
              <a:rPr lang="uk-UA" sz="2400" i="1" dirty="0"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latin typeface="Cambria" panose="02040503050406030204" pitchFamily="18" charset="0"/>
              </a:rPr>
              <a:t>у роботі </a:t>
            </a:r>
            <a:r>
              <a:rPr lang="uk-UA" sz="2400" i="1" dirty="0">
                <a:latin typeface="Cambria" panose="02040503050406030204" pitchFamily="18" charset="0"/>
              </a:rPr>
              <a:t>«</a:t>
            </a:r>
            <a:r>
              <a:rPr lang="uk-UA" sz="2400" i="1" dirty="0" smtClean="0">
                <a:latin typeface="Cambria" panose="02040503050406030204" pitchFamily="18" charset="0"/>
              </a:rPr>
              <a:t>Про терпимість»</a:t>
            </a:r>
            <a:r>
              <a:rPr lang="uk-UA" sz="2400" dirty="0" smtClean="0">
                <a:latin typeface="Cambria" panose="02040503050406030204" pitchFamily="18" charset="0"/>
              </a:rPr>
              <a:t> розглядає наступні питання: </a:t>
            </a: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виявлення типів толерантних </a:t>
            </a:r>
            <a:r>
              <a:rPr lang="uk-UA" sz="2400" dirty="0">
                <a:latin typeface="Cambria" panose="02040503050406030204" pitchFamily="18" charset="0"/>
              </a:rPr>
              <a:t>режимів;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розгляд </a:t>
            </a:r>
            <a:r>
              <a:rPr lang="uk-UA" sz="2400" dirty="0">
                <a:latin typeface="Cambria" panose="02040503050406030204" pitchFamily="18" charset="0"/>
              </a:rPr>
              <a:t>проблеми плюралізму іммігрантського </a:t>
            </a:r>
            <a:r>
              <a:rPr lang="uk-UA" sz="2400" dirty="0" smtClean="0">
                <a:latin typeface="Cambria" panose="02040503050406030204" pitchFamily="18" charset="0"/>
              </a:rPr>
              <a:t>співтовариства;</a:t>
            </a: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Cambria" panose="02040503050406030204" pitchFamily="18" charset="0"/>
              </a:rPr>
              <a:t>запровадження поняття громадянської релігії як набору політичних доктрин, </a:t>
            </a:r>
            <a:r>
              <a:rPr lang="uk-UA" sz="2400" dirty="0" smtClean="0">
                <a:latin typeface="Cambria" panose="02040503050406030204" pitchFamily="18" charset="0"/>
              </a:rPr>
              <a:t>меморіальних дат</a:t>
            </a:r>
            <a:r>
              <a:rPr lang="uk-UA" sz="2400" dirty="0">
                <a:latin typeface="Cambria" panose="02040503050406030204" pitchFamily="18" charset="0"/>
              </a:rPr>
              <a:t>, ритуалу, за допомогою яких держава закріпляється в душах своїх громадян, які </a:t>
            </a:r>
            <a:r>
              <a:rPr lang="uk-UA" sz="2400" dirty="0" smtClean="0">
                <a:latin typeface="Cambria" panose="02040503050406030204" pitchFamily="18" charset="0"/>
              </a:rPr>
              <a:t>недавно вступили </a:t>
            </a:r>
            <a:r>
              <a:rPr lang="uk-UA" sz="2400" dirty="0">
                <a:latin typeface="Cambria" panose="02040503050406030204" pitchFamily="18" charset="0"/>
              </a:rPr>
              <a:t>до громадянства. </a:t>
            </a:r>
          </a:p>
        </p:txBody>
      </p:sp>
      <p:pic>
        <p:nvPicPr>
          <p:cNvPr id="3" name="Рисунок 2" descr="Майкл Уолцер - Поиск в Google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09" t="37863" r="21023" b="44406"/>
          <a:stretch/>
        </p:blipFill>
        <p:spPr>
          <a:xfrm>
            <a:off x="8409710" y="335294"/>
            <a:ext cx="3685308" cy="476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65019"/>
            <a:ext cx="9337964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В </a:t>
            </a:r>
            <a:r>
              <a:rPr lang="uk-UA" sz="2400" dirty="0">
                <a:latin typeface="Cambria" panose="02040503050406030204" pitchFamily="18" charset="0"/>
              </a:rPr>
              <a:t>кінці минулого </a:t>
            </a:r>
            <a:r>
              <a:rPr lang="uk-UA" sz="2400" dirty="0" smtClean="0">
                <a:latin typeface="Cambria" panose="02040503050406030204" pitchFamily="18" charset="0"/>
              </a:rPr>
              <a:t>століття мультикультуралізм </a:t>
            </a:r>
            <a:r>
              <a:rPr lang="uk-UA" sz="2400" dirty="0">
                <a:latin typeface="Cambria" panose="02040503050406030204" pitchFamily="18" charset="0"/>
              </a:rPr>
              <a:t>почав позиціонувати себе </a:t>
            </a:r>
            <a:r>
              <a:rPr lang="uk-UA" sz="2400" dirty="0" smtClean="0">
                <a:latin typeface="Cambria" panose="02040503050406030204" pitchFamily="18" charset="0"/>
              </a:rPr>
              <a:t>як філософська </a:t>
            </a:r>
            <a:r>
              <a:rPr lang="uk-UA" sz="2400" dirty="0">
                <a:latin typeface="Cambria" panose="02040503050406030204" pitchFamily="18" charset="0"/>
              </a:rPr>
              <a:t>теорія, що з'явилася в результаті дискусії між теоретичними </a:t>
            </a:r>
            <a:r>
              <a:rPr lang="uk-UA" sz="2400" dirty="0" smtClean="0">
                <a:latin typeface="Cambria" panose="02040503050406030204" pitchFamily="18" charset="0"/>
              </a:rPr>
              <a:t>напрямками лібералізму </a:t>
            </a:r>
            <a:r>
              <a:rPr lang="uk-UA" sz="2400" dirty="0">
                <a:latin typeface="Cambria" panose="02040503050406030204" pitchFamily="18" charset="0"/>
              </a:rPr>
              <a:t>і </a:t>
            </a:r>
            <a:r>
              <a:rPr lang="uk-UA" sz="2400" dirty="0" err="1">
                <a:latin typeface="Cambria" panose="02040503050406030204" pitchFamily="18" charset="0"/>
              </a:rPr>
              <a:t>комунітаризму</a:t>
            </a:r>
            <a:r>
              <a:rPr lang="uk-UA" sz="2400" dirty="0">
                <a:latin typeface="Cambria" panose="02040503050406030204" pitchFamily="18" charset="0"/>
              </a:rPr>
              <a:t>, що розгорнулася з середини 1980-х років.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	У </a:t>
            </a:r>
            <a:r>
              <a:rPr lang="uk-UA" sz="2400" dirty="0">
                <a:latin typeface="Cambria" panose="02040503050406030204" pitchFamily="18" charset="0"/>
              </a:rPr>
              <a:t>філософському </a:t>
            </a:r>
            <a:r>
              <a:rPr lang="uk-UA" sz="2400" dirty="0" smtClean="0">
                <a:latin typeface="Cambria" panose="02040503050406030204" pitchFamily="18" charset="0"/>
              </a:rPr>
              <a:t>плані мультикультуралізм </a:t>
            </a:r>
            <a:r>
              <a:rPr lang="uk-UA" sz="2400" dirty="0">
                <a:latin typeface="Cambria" panose="02040503050406030204" pitchFamily="18" charset="0"/>
              </a:rPr>
              <a:t>є досить </a:t>
            </a:r>
            <a:r>
              <a:rPr lang="uk-UA" sz="2400" i="1" dirty="0">
                <a:latin typeface="Cambria" panose="02040503050406030204" pitchFamily="18" charset="0"/>
              </a:rPr>
              <a:t>широке поняття</a:t>
            </a:r>
            <a:r>
              <a:rPr lang="uk-UA" sz="2400" dirty="0">
                <a:latin typeface="Cambria" panose="02040503050406030204" pitchFamily="18" charset="0"/>
              </a:rPr>
              <a:t>. </a:t>
            </a:r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>
                <a:latin typeface="Cambria" panose="02040503050406030204" pitchFamily="18" charset="0"/>
              </a:rPr>
              <a:t>	</a:t>
            </a:r>
            <a:r>
              <a:rPr lang="uk-UA" sz="2400" dirty="0" smtClean="0">
                <a:latin typeface="Cambria" panose="02040503050406030204" pitchFamily="18" charset="0"/>
              </a:rPr>
              <a:t>Крім визнання культурного </a:t>
            </a:r>
            <a:r>
              <a:rPr lang="uk-UA" sz="2400" dirty="0">
                <a:latin typeface="Cambria" panose="02040503050406030204" pitchFamily="18" charset="0"/>
              </a:rPr>
              <a:t>різноманіття, </a:t>
            </a:r>
            <a:r>
              <a:rPr lang="uk-UA" sz="2400" dirty="0">
                <a:latin typeface="Batang" panose="02030600000101010101" pitchFamily="18" charset="-127"/>
                <a:ea typeface="Batang" panose="02030600000101010101" pitchFamily="18" charset="-127"/>
              </a:rPr>
              <a:t>мультикультуралізм - це синтез ідей лібералізму і </a:t>
            </a:r>
            <a:r>
              <a:rPr lang="uk-UA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комунітаризму</a:t>
            </a:r>
            <a:r>
              <a:rPr lang="uk-UA" sz="24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uk-UA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Він втілює </a:t>
            </a:r>
            <a:r>
              <a:rPr lang="uk-UA" sz="2400" dirty="0">
                <a:latin typeface="Batang" panose="02030600000101010101" pitchFamily="18" charset="-127"/>
                <a:ea typeface="Batang" panose="02030600000101010101" pitchFamily="18" charset="-127"/>
              </a:rPr>
              <a:t>в собі </a:t>
            </a:r>
            <a:r>
              <a:rPr lang="uk-UA" sz="2400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комунітаристські</a:t>
            </a:r>
            <a:r>
              <a:rPr lang="uk-UA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uk-UA" sz="2400" dirty="0">
                <a:latin typeface="Batang" panose="02030600000101010101" pitchFamily="18" charset="-127"/>
                <a:ea typeface="Batang" panose="02030600000101010101" pitchFamily="18" charset="-127"/>
              </a:rPr>
              <a:t>прагнення до об'єднання і ліберальне розуміння особистості </a:t>
            </a:r>
            <a:r>
              <a:rPr lang="uk-UA" sz="24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та терпимість </a:t>
            </a:r>
            <a:r>
              <a:rPr lang="uk-UA" sz="2400" dirty="0">
                <a:latin typeface="Batang" panose="02030600000101010101" pitchFamily="18" charset="-127"/>
                <a:ea typeface="Batang" panose="02030600000101010101" pitchFamily="18" charset="-127"/>
              </a:rPr>
              <a:t>до Іншого.</a:t>
            </a:r>
          </a:p>
        </p:txBody>
      </p:sp>
    </p:spTree>
    <p:extLst>
      <p:ext uri="{BB962C8B-B14F-4D97-AF65-F5344CB8AC3E}">
        <p14:creationId xmlns:p14="http://schemas.microsoft.com/office/powerpoint/2010/main" val="332106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7484"/>
            <a:ext cx="89777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Cambria" panose="02040503050406030204" pitchFamily="18" charset="0"/>
              </a:rPr>
              <a:t>Основоположник теорії мультикультуралізму </a:t>
            </a:r>
            <a:endParaRPr lang="uk-UA" sz="2400" b="1" i="1" dirty="0" smtClean="0">
              <a:latin typeface="Cambria" panose="02040503050406030204" pitchFamily="18" charset="0"/>
            </a:endParaRPr>
          </a:p>
          <a:p>
            <a:pPr algn="ctr"/>
            <a:r>
              <a:rPr lang="uk-UA" sz="2400" b="1" i="1" dirty="0" smtClean="0">
                <a:latin typeface="Cambria" panose="02040503050406030204" pitchFamily="18" charset="0"/>
              </a:rPr>
              <a:t>Ч</a:t>
            </a:r>
            <a:r>
              <a:rPr lang="uk-UA" sz="2400" b="1" i="1" dirty="0">
                <a:latin typeface="Cambria" panose="02040503050406030204" pitchFamily="18" charset="0"/>
              </a:rPr>
              <a:t>. Тейлор </a:t>
            </a:r>
            <a:endParaRPr lang="uk-UA" sz="2400" b="1" i="1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r>
              <a:rPr lang="uk-UA" sz="2400" i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>
              <a:latin typeface="Cambria" panose="020405030504060302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 rot="10800000" flipV="1">
            <a:off x="0" y="1025235"/>
            <a:ext cx="9795163" cy="1496291"/>
          </a:xfrm>
          <a:prstGeom prst="roundRect">
            <a:avLst>
              <a:gd name="adj" fmla="val 3229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uk-UA" sz="2400" dirty="0">
                <a:solidFill>
                  <a:prstClr val="black"/>
                </a:solidFill>
                <a:latin typeface="Cambria" panose="02040503050406030204" pitchFamily="18" charset="0"/>
              </a:rPr>
              <a:t>Тейлор виділяє в якості основних категорій "автономію", "визнання" і "ідентичність", як результат визнання іншими</a:t>
            </a:r>
          </a:p>
          <a:p>
            <a:pPr lvl="0" algn="just"/>
            <a:r>
              <a:rPr lang="uk-UA" sz="2400" dirty="0">
                <a:solidFill>
                  <a:prstClr val="black"/>
                </a:solidFill>
                <a:latin typeface="Cambria" panose="02040503050406030204" pitchFamily="18" charset="0"/>
              </a:rPr>
              <a:t>«автентичності та оригінальності" </a:t>
            </a:r>
            <a:r>
              <a:rPr lang="uk-UA" sz="2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особистості.</a:t>
            </a:r>
            <a:endParaRPr lang="uk-UA" sz="24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1" y="2618509"/>
            <a:ext cx="9795163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uk-UA" sz="2400" dirty="0">
                <a:solidFill>
                  <a:prstClr val="black"/>
                </a:solidFill>
                <a:latin typeface="Cambria" panose="02040503050406030204" pitchFamily="18" charset="0"/>
              </a:rPr>
              <a:t>Тейлор вважає, що "ми </a:t>
            </a:r>
            <a:r>
              <a:rPr lang="uk-UA" sz="2400" dirty="0" err="1">
                <a:solidFill>
                  <a:prstClr val="black"/>
                </a:solidFill>
                <a:latin typeface="Cambria" panose="02040503050406030204" pitchFamily="18" charset="0"/>
              </a:rPr>
              <a:t>формуємося</a:t>
            </a:r>
            <a:r>
              <a:rPr lang="uk-UA" sz="2400" dirty="0">
                <a:solidFill>
                  <a:prstClr val="black"/>
                </a:solidFill>
                <a:latin typeface="Cambria" panose="02040503050406030204" pitchFamily="18" charset="0"/>
              </a:rPr>
              <a:t> в процесі визнання </a:t>
            </a:r>
            <a:r>
              <a:rPr lang="uk-UA" sz="2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іншими».</a:t>
            </a:r>
            <a:endParaRPr lang="uk-UA" sz="24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" y="3643746"/>
            <a:ext cx="9795161" cy="18703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Cambria" panose="02040503050406030204" pitchFamily="18" charset="0"/>
              </a:rPr>
              <a:t>У розумінні Тейлора </a:t>
            </a:r>
            <a:r>
              <a:rPr lang="uk-UA" sz="2400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мультикультуралізм - це форма самоствердження, це не тільки боротьба індивідів за визнання, а й вимога визнання оригінальності, своєрідності і рівнозначності </a:t>
            </a:r>
            <a:r>
              <a:rPr lang="uk-UA" sz="2400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груп.</a:t>
            </a:r>
            <a:endParaRPr lang="uk-UA" sz="2400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49782" y="6317673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5691991"/>
            <a:ext cx="9795163" cy="9655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Cambria" panose="02040503050406030204" pitchFamily="18" charset="0"/>
              </a:rPr>
              <a:t>Для Тейлора будь-який індивід може існувати лише як частина 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Cambria" panose="02040503050406030204" pitchFamily="18" charset="0"/>
              </a:rPr>
              <a:t>тієї чи іншої культури. </a:t>
            </a:r>
          </a:p>
        </p:txBody>
      </p:sp>
      <p:pic>
        <p:nvPicPr>
          <p:cNvPr id="9" name="Рисунок 8" descr="Ч.Тейлор - Поиск в Google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73" t="37931" r="2150" b="40361"/>
          <a:stretch/>
        </p:blipFill>
        <p:spPr>
          <a:xfrm>
            <a:off x="9795162" y="775854"/>
            <a:ext cx="2396837" cy="422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4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407236" cy="13854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Теорія</a:t>
            </a:r>
            <a:r>
              <a:rPr lang="ru-RU" sz="24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американського</a:t>
            </a:r>
            <a:r>
              <a:rPr lang="ru-RU" sz="24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мультикультуралізму</a:t>
            </a:r>
            <a:r>
              <a:rPr lang="ru-RU" sz="24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мультикультурного</a:t>
            </a:r>
            <a:r>
              <a:rPr lang="ru-RU" sz="24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громадянства</a:t>
            </a:r>
            <a:r>
              <a:rPr lang="ru-RU" sz="24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У. </a:t>
            </a:r>
            <a:r>
              <a:rPr lang="ru-RU" sz="2400" b="1" dirty="0" err="1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Кімлики</a:t>
            </a:r>
            <a:endParaRPr lang="uk-UA" sz="2400" b="1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7253" y="1565563"/>
            <a:ext cx="8700655" cy="379614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У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Кімлика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слідом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за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Роулзом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приділяє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особливу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увагу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захисту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так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званих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«</a:t>
            </a:r>
            <a:r>
              <a:rPr lang="ru-RU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основних</a:t>
            </a:r>
            <a:r>
              <a:rPr lang="ru-R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свобод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»,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які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розуміються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як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громадянські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політичні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права,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визнані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в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ліберальних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демократіях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, а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саме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ru-RU" sz="2400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право </a:t>
            </a:r>
            <a:r>
              <a:rPr lang="ru-RU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голосувати</a:t>
            </a: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право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балотуватися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на будь-яку посаду в </a:t>
            </a:r>
            <a:r>
              <a:rPr lang="ru-RU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державі</a:t>
            </a: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право на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законний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суд;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свобода слова;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право </a:t>
            </a:r>
            <a:r>
              <a:rPr lang="ru-RU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на </a:t>
            </a:r>
            <a:r>
              <a:rPr lang="ru-RU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пересування</a:t>
            </a:r>
            <a:r>
              <a:rPr lang="ru-RU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  <p:pic>
        <p:nvPicPr>
          <p:cNvPr id="4" name="Рисунок 3" descr="Кимлика, Уилл — Википедия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18" t="43562" r="7159" b="25198"/>
          <a:stretch/>
        </p:blipFill>
        <p:spPr>
          <a:xfrm>
            <a:off x="9407236" y="914398"/>
            <a:ext cx="2673928" cy="444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26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838" y="110837"/>
            <a:ext cx="9116290" cy="831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У.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Кімлика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звертається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аналізу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класичних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ліберальних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принципів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58691" y="1205344"/>
            <a:ext cx="4530438" cy="246610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Свобода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всередині меншини і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рівність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між більшістю і</a:t>
            </a:r>
          </a:p>
          <a:p>
            <a:pPr algn="ctr"/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м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еншістю – відповідає класичним ліберальним поглядам.</a:t>
            </a:r>
            <a:endParaRPr lang="uk-UA" sz="24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5344"/>
            <a:ext cx="5223164" cy="246610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Згідно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класичної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ліберальної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справедливості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недопустима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експлуатація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а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бо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гноблення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однією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групою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інших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груп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як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наприклад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, при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апартеїді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. </a:t>
            </a:r>
            <a:endParaRPr lang="uk-UA" sz="24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839" y="3903345"/>
            <a:ext cx="9878290" cy="29546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Кімлика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 вважає,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що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національні меншини мають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право вважати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себе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культурно-</a:t>
            </a:r>
            <a:r>
              <a:rPr lang="uk-UA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дистинктивними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(лат. відмінними)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спільнотами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тільки за умови, що вони самі керуються ліберальними принципами. </a:t>
            </a:r>
            <a:endParaRPr lang="uk-UA" sz="2400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endParaRPr lang="uk-UA" sz="2400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На погляд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Кімлики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лібералізм і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терпимість історично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, і концептуально нерозривні. Більш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того,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розвиток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релігійної терпимості і стало одним з історичних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коренів лібералізму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61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63" y="166255"/>
            <a:ext cx="1019694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err="1">
                <a:latin typeface="Cambria" panose="02040503050406030204" pitchFamily="18" charset="0"/>
              </a:rPr>
              <a:t>Уїлл</a:t>
            </a:r>
            <a:r>
              <a:rPr lang="uk-UA" sz="2400" dirty="0">
                <a:latin typeface="Cambria" panose="02040503050406030204" pitchFamily="18" charset="0"/>
              </a:rPr>
              <a:t> </a:t>
            </a:r>
            <a:r>
              <a:rPr lang="uk-UA" sz="2400" dirty="0" err="1">
                <a:latin typeface="Cambria" panose="02040503050406030204" pitchFamily="18" charset="0"/>
              </a:rPr>
              <a:t>Кімлика</a:t>
            </a:r>
            <a:r>
              <a:rPr lang="uk-UA" sz="2400" dirty="0">
                <a:latin typeface="Cambria" panose="02040503050406030204" pitchFamily="18" charset="0"/>
              </a:rPr>
              <a:t> зазначає: «Те, що відбувається сьогодні в «реальному світі </a:t>
            </a:r>
            <a:r>
              <a:rPr lang="uk-UA" sz="2400" dirty="0" smtClean="0">
                <a:latin typeface="Cambria" panose="02040503050406030204" pitchFamily="18" charset="0"/>
              </a:rPr>
              <a:t>ліберальних демократій</a:t>
            </a:r>
            <a:r>
              <a:rPr lang="uk-UA" sz="2400" dirty="0">
                <a:latin typeface="Cambria" panose="02040503050406030204" pitchFamily="18" charset="0"/>
              </a:rPr>
              <a:t>», є </a:t>
            </a:r>
            <a:r>
              <a:rPr lang="uk-UA" sz="2400" dirty="0" smtClean="0">
                <a:latin typeface="Cambria" panose="02040503050406030204" pitchFamily="18" charset="0"/>
              </a:rPr>
              <a:t>складною діалектикою </a:t>
            </a:r>
            <a:r>
              <a:rPr lang="uk-UA" sz="2400" i="1" dirty="0" smtClean="0">
                <a:latin typeface="Cambria" panose="02040503050406030204" pitchFamily="18" charset="0"/>
              </a:rPr>
              <a:t>державного </a:t>
            </a:r>
            <a:r>
              <a:rPr lang="uk-UA" sz="2400" i="1" dirty="0" err="1" smtClean="0">
                <a:latin typeface="Cambria" panose="02040503050406030204" pitchFamily="18" charset="0"/>
              </a:rPr>
              <a:t>націєбудуванням</a:t>
            </a:r>
            <a:r>
              <a:rPr lang="uk-UA" sz="2400" dirty="0" smtClean="0">
                <a:latin typeface="Cambria" panose="02040503050406030204" pitchFamily="18" charset="0"/>
              </a:rPr>
              <a:t> </a:t>
            </a:r>
            <a:r>
              <a:rPr lang="uk-UA" sz="2400" dirty="0">
                <a:latin typeface="Cambria" panose="02040503050406030204" pitchFamily="18" charset="0"/>
              </a:rPr>
              <a:t>(вимог держави до </a:t>
            </a:r>
            <a:r>
              <a:rPr lang="uk-UA" sz="2400" dirty="0" smtClean="0">
                <a:latin typeface="Cambria" panose="02040503050406030204" pitchFamily="18" charset="0"/>
              </a:rPr>
              <a:t>меншин) </a:t>
            </a:r>
            <a:r>
              <a:rPr lang="uk-UA" sz="2400" i="1" dirty="0" smtClean="0">
                <a:latin typeface="Cambria" panose="02040503050406030204" pitchFamily="18" charset="0"/>
              </a:rPr>
              <a:t>і </a:t>
            </a:r>
            <a:r>
              <a:rPr lang="uk-UA" sz="2400" i="1" dirty="0">
                <a:latin typeface="Cambria" panose="02040503050406030204" pitchFamily="18" charset="0"/>
              </a:rPr>
              <a:t>прав меншин </a:t>
            </a:r>
            <a:r>
              <a:rPr lang="uk-UA" sz="2400" dirty="0">
                <a:latin typeface="Cambria" panose="02040503050406030204" pitchFamily="18" charset="0"/>
              </a:rPr>
              <a:t>(вимог меншин до держави)».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98763" y="1870364"/>
            <a:ext cx="4073237" cy="44195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Інструменти</a:t>
            </a:r>
            <a:r>
              <a:rPr lang="ru-RU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державного </a:t>
            </a:r>
            <a:r>
              <a:rPr lang="ru-RU" sz="24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націєбудуванням</a:t>
            </a:r>
            <a:r>
              <a:rPr lang="ru-RU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: </a:t>
            </a:r>
            <a:endParaRPr lang="ru-RU" sz="24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endParaRPr lang="ru-RU" sz="24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п</a:t>
            </a: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олітика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громадянства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закони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про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мову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політика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в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галузі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освіти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державна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політика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зайнятості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b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централізація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влади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національні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символи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, свята; </a:t>
            </a:r>
            <a:r>
              <a:rPr lang="ru-RU" sz="2000" dirty="0" err="1">
                <a:solidFill>
                  <a:srgbClr val="000000"/>
                </a:solidFill>
                <a:latin typeface="Cambria" panose="02040503050406030204" pitchFamily="18" charset="0"/>
              </a:rPr>
              <a:t>національні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 ЗМІ; </a:t>
            </a:r>
            <a:endParaRPr lang="ru-RU" sz="2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військова</a:t>
            </a:r>
            <a:r>
              <a:rPr lang="ru-RU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mbria" panose="02040503050406030204" pitchFamily="18" charset="0"/>
              </a:rPr>
              <a:t>служ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ба.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0254" y="1870364"/>
            <a:ext cx="5195454" cy="32281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i="1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Вимог</a:t>
            </a:r>
            <a:r>
              <a:rPr lang="ru-RU" sz="2400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latin typeface="Cambria" panose="02040503050406030204" pitchFamily="18" charset="0"/>
              </a:rPr>
              <a:t>меншин</a:t>
            </a:r>
            <a:r>
              <a:rPr lang="ru-RU" sz="2400" i="1" dirty="0">
                <a:solidFill>
                  <a:prstClr val="black"/>
                </a:solidFill>
                <a:latin typeface="Cambria" panose="02040503050406030204" pitchFamily="18" charset="0"/>
              </a:rPr>
              <a:t> в </a:t>
            </a:r>
            <a:r>
              <a:rPr lang="ru-RU" sz="2400" i="1" dirty="0" err="1">
                <a:solidFill>
                  <a:prstClr val="black"/>
                </a:solidFill>
                <a:latin typeface="Cambria" panose="02040503050406030204" pitchFamily="18" charset="0"/>
              </a:rPr>
              <a:t>області</a:t>
            </a:r>
            <a:r>
              <a:rPr lang="ru-RU" sz="2400" i="1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sz="2400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прав: </a:t>
            </a:r>
          </a:p>
          <a:p>
            <a:pPr lvl="0"/>
            <a:endParaRPr lang="ru-RU" sz="20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prstClr val="black"/>
                </a:solidFill>
                <a:latin typeface="Cambria" panose="02040503050406030204" pitchFamily="18" charset="0"/>
              </a:rPr>
              <a:t>і</a:t>
            </a:r>
            <a:r>
              <a:rPr lang="ru-RU" sz="2000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ммігрантський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мультикультуралізм</a:t>
            </a:r>
            <a:r>
              <a:rPr lang="ru-RU" sz="2000" dirty="0" err="1">
                <a:solidFill>
                  <a:prstClr val="black"/>
                </a:solidFill>
                <a:latin typeface="Cambria" panose="02040503050406030204" pitchFamily="18" charset="0"/>
              </a:rPr>
              <a:t>і</a:t>
            </a:r>
            <a:endParaRPr lang="ru-RU" sz="20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багатонаціональний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федералізм</a:t>
            </a: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</a:rPr>
              <a:t>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права </a:t>
            </a:r>
            <a:r>
              <a:rPr lang="ru-RU" sz="2000" dirty="0" err="1">
                <a:solidFill>
                  <a:prstClr val="black"/>
                </a:solidFill>
                <a:latin typeface="Cambria" panose="02040503050406030204" pitchFamily="18" charset="0"/>
              </a:rPr>
              <a:t>меншин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</a:rPr>
              <a:t> і </a:t>
            </a:r>
            <a:r>
              <a:rPr lang="ru-RU" sz="2000" dirty="0" err="1">
                <a:solidFill>
                  <a:prstClr val="black"/>
                </a:solidFill>
                <a:latin typeface="Cambria" panose="02040503050406030204" pitchFamily="18" charset="0"/>
              </a:rPr>
              <a:t>мігрантів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</a:rPr>
              <a:t>.</a:t>
            </a:r>
            <a:endParaRPr lang="uk-UA" sz="20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 rot="10800000" flipV="1">
            <a:off x="346364" y="817418"/>
            <a:ext cx="9254836" cy="51261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uk-UA" sz="2400" i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Кімлика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стверджує: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«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Врешті-решт ми не можемо просто приймати як само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собою зрозуміле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те, що для ліберальної держави легітимно тиснути на меншини в ім'я</a:t>
            </a:r>
            <a:r>
              <a:rPr lang="uk-UA" sz="2400" dirty="0">
                <a:solidFill>
                  <a:srgbClr val="000000"/>
                </a:solidFill>
                <a:latin typeface="Cambria" panose="02040503050406030204" pitchFamily="18" charset="0"/>
              </a:rPr>
              <a:t/>
            </a:r>
            <a:br>
              <a:rPr lang="uk-UA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інтеграції їх в інститути, що діють на умові більшості, що дає державі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право</a:t>
            </a:r>
            <a:r>
              <a:rPr lang="uk-UA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наполягати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на загальній національній мові, системі освіти, іспитах на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отримання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громадянства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і </a:t>
            </a:r>
            <a:r>
              <a:rPr lang="uk-UA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т.д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. і нав'язувати все це меншинам. </a:t>
            </a:r>
            <a:endParaRPr lang="uk-UA" sz="2400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Не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будучи доповненим і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обмеженим</a:t>
            </a:r>
            <a:r>
              <a:rPr lang="uk-UA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правами 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меншин, державне </a:t>
            </a:r>
            <a:r>
              <a:rPr lang="uk-UA" sz="2400" i="1" dirty="0" err="1">
                <a:solidFill>
                  <a:srgbClr val="000000"/>
                </a:solidFill>
                <a:latin typeface="Cambria" panose="02040503050406030204" pitchFamily="18" charset="0"/>
              </a:rPr>
              <a:t>націєбудуванням</a:t>
            </a:r>
            <a:r>
              <a:rPr lang="uk-UA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швидше за все буде несправедливим».</a:t>
            </a:r>
            <a:endParaRPr lang="uk-UA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93963"/>
            <a:ext cx="4572000" cy="48490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</a:rPr>
              <a:t>Критики мультикультуралізму стверджують, </a:t>
            </a:r>
            <a:endParaRPr lang="uk-UA" sz="20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що </a:t>
            </a:r>
            <a:r>
              <a:rPr lang="uk-UA" i="1" dirty="0">
                <a:solidFill>
                  <a:schemeClr val="tx1"/>
                </a:solidFill>
                <a:latin typeface="Cambria" panose="02040503050406030204" pitchFamily="18" charset="0"/>
              </a:rPr>
              <a:t>ідеологія </a:t>
            </a:r>
            <a:r>
              <a:rPr lang="uk-UA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і практика</a:t>
            </a:r>
            <a:r>
              <a:rPr lang="uk-UA" i="1" dirty="0">
                <a:solidFill>
                  <a:schemeClr val="tx1"/>
                </a:solidFill>
                <a:latin typeface="Cambria" panose="02040503050406030204" pitchFamily="18" charset="0"/>
              </a:rPr>
              <a:t/>
            </a:r>
            <a:br>
              <a:rPr lang="uk-UA" i="1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uk-UA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мультикультуралізму: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i="1" dirty="0">
                <a:solidFill>
                  <a:schemeClr val="tx1"/>
                </a:solidFill>
              </a:rPr>
              <a:t>підриває політичну єдність </a:t>
            </a:r>
            <a:r>
              <a:rPr lang="uk-UA" i="1" dirty="0" smtClean="0">
                <a:solidFill>
                  <a:schemeClr val="tx1"/>
                </a:solidFill>
              </a:rPr>
              <a:t>нації;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i="1" dirty="0" smtClean="0">
                <a:solidFill>
                  <a:schemeClr val="tx1"/>
                </a:solidFill>
              </a:rPr>
              <a:t>містить </a:t>
            </a:r>
            <a:r>
              <a:rPr lang="uk-UA" i="1" dirty="0">
                <a:solidFill>
                  <a:schemeClr val="tx1"/>
                </a:solidFill>
              </a:rPr>
              <a:t>загрозу </a:t>
            </a:r>
            <a:r>
              <a:rPr lang="uk-UA" i="1" dirty="0" smtClean="0">
                <a:solidFill>
                  <a:schemeClr val="tx1"/>
                </a:solidFill>
              </a:rPr>
              <a:t>соціальній</a:t>
            </a:r>
            <a:r>
              <a:rPr lang="uk-UA" dirty="0">
                <a:solidFill>
                  <a:schemeClr val="tx1"/>
                </a:solidFill>
              </a:rPr>
              <a:t/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i="1" dirty="0">
                <a:solidFill>
                  <a:schemeClr val="tx1"/>
                </a:solidFill>
              </a:rPr>
              <a:t>стабільності, </a:t>
            </a:r>
            <a:r>
              <a:rPr lang="uk-UA" dirty="0">
                <a:solidFill>
                  <a:schemeClr val="tx1"/>
                </a:solidFill>
              </a:rPr>
              <a:t>оскільки будь-які заходи, які посилюють значимість етнічної ідентичності,</a:t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підривають і дестабілізують суспільство.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61708" y="193963"/>
            <a:ext cx="6331528" cy="63592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</a:rPr>
              <a:t>У відповідь на цю критику </a:t>
            </a:r>
            <a:r>
              <a:rPr lang="uk-UA" sz="20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Кімлика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</a:rPr>
              <a:t> заявляє, що</a:t>
            </a:r>
            <a:b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uk-UA" sz="20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+mj-lt"/>
              </a:rPr>
              <a:t>визнання </a:t>
            </a:r>
            <a:r>
              <a:rPr lang="uk-UA" sz="2000" dirty="0">
                <a:solidFill>
                  <a:schemeClr val="tx1"/>
                </a:solidFill>
                <a:latin typeface="+mj-lt"/>
              </a:rPr>
              <a:t>мультикультуралізму насправді зміцнює солідарність і сприяє політичній</a:t>
            </a:r>
            <a:br>
              <a:rPr lang="uk-UA" sz="2000" dirty="0">
                <a:solidFill>
                  <a:schemeClr val="tx1"/>
                </a:solidFill>
                <a:latin typeface="+mj-lt"/>
              </a:rPr>
            </a:br>
            <a:r>
              <a:rPr lang="uk-UA" sz="2000" dirty="0">
                <a:solidFill>
                  <a:schemeClr val="tx1"/>
                </a:solidFill>
                <a:latin typeface="+mj-lt"/>
              </a:rPr>
              <a:t>стабільності, прибираючи бар'єри, що перешкоджають меншинам всім серцем </a:t>
            </a:r>
            <a:r>
              <a:rPr lang="uk-UA" sz="2000" dirty="0" smtClean="0">
                <a:solidFill>
                  <a:schemeClr val="tx1"/>
                </a:solidFill>
                <a:latin typeface="+mj-lt"/>
              </a:rPr>
              <a:t>прийняти політичні </a:t>
            </a:r>
            <a:r>
              <a:rPr lang="uk-UA" sz="2000" dirty="0">
                <a:solidFill>
                  <a:schemeClr val="tx1"/>
                </a:solidFill>
                <a:latin typeface="+mj-lt"/>
              </a:rPr>
              <a:t>інститути великого суспільства. </a:t>
            </a:r>
            <a:endParaRPr lang="uk-UA" sz="20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uk-UA" sz="20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+mj-lt"/>
              </a:rPr>
              <a:t>Мультикультуралізм </a:t>
            </a:r>
            <a:r>
              <a:rPr lang="uk-UA" sz="2000" dirty="0">
                <a:solidFill>
                  <a:schemeClr val="tx1"/>
                </a:solidFill>
                <a:latin typeface="+mj-lt"/>
              </a:rPr>
              <a:t>зміцнює, а не підриває</a:t>
            </a:r>
            <a:br>
              <a:rPr lang="uk-UA" sz="2000" dirty="0">
                <a:solidFill>
                  <a:schemeClr val="tx1"/>
                </a:solidFill>
                <a:latin typeface="+mj-lt"/>
              </a:rPr>
            </a:br>
            <a:r>
              <a:rPr lang="uk-UA" sz="2000" dirty="0">
                <a:solidFill>
                  <a:schemeClr val="tx1"/>
                </a:solidFill>
                <a:latin typeface="+mj-lt"/>
              </a:rPr>
              <a:t>соціальну єдність. Прикладом може служити досвід Канади та Австралії - двох країн,</a:t>
            </a:r>
            <a:br>
              <a:rPr lang="uk-UA" sz="2000" dirty="0">
                <a:solidFill>
                  <a:schemeClr val="tx1"/>
                </a:solidFill>
                <a:latin typeface="+mj-lt"/>
              </a:rPr>
            </a:br>
            <a:r>
              <a:rPr lang="uk-UA" sz="2000" dirty="0">
                <a:solidFill>
                  <a:schemeClr val="tx1"/>
                </a:solidFill>
                <a:latin typeface="+mj-lt"/>
              </a:rPr>
              <a:t>офіційно прийняли </a:t>
            </a:r>
            <a:r>
              <a:rPr lang="uk-UA" sz="2000" dirty="0" smtClean="0">
                <a:solidFill>
                  <a:schemeClr val="tx1"/>
                </a:solidFill>
                <a:latin typeface="+mj-lt"/>
              </a:rPr>
              <a:t>політику мультикультуралізму</a:t>
            </a:r>
            <a:r>
              <a:rPr lang="uk-UA" sz="2000" dirty="0">
                <a:solidFill>
                  <a:schemeClr val="tx1"/>
                </a:solidFill>
                <a:latin typeface="+mj-lt"/>
              </a:rPr>
              <a:t>. Ці країни краще за інших </a:t>
            </a:r>
            <a:r>
              <a:rPr lang="uk-UA" sz="2000" dirty="0" smtClean="0">
                <a:solidFill>
                  <a:schemeClr val="tx1"/>
                </a:solidFill>
                <a:latin typeface="+mj-lt"/>
              </a:rPr>
              <a:t>інтегрують іммігрантів </a:t>
            </a:r>
            <a:r>
              <a:rPr lang="uk-UA" sz="2000" dirty="0">
                <a:solidFill>
                  <a:schemeClr val="tx1"/>
                </a:solidFill>
                <a:latin typeface="+mj-lt"/>
              </a:rPr>
              <a:t>в загальні цивільні і політичні інститути. Вони домоглися </a:t>
            </a:r>
            <a:r>
              <a:rPr lang="uk-UA" sz="2000" dirty="0" smtClean="0">
                <a:solidFill>
                  <a:schemeClr val="tx1"/>
                </a:solidFill>
                <a:latin typeface="+mj-lt"/>
              </a:rPr>
              <a:t>вражаючого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зростання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дружби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народів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міжнаціональних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шлюбів</a:t>
            </a:r>
            <a:endParaRPr lang="uk-UA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603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110833" y="152401"/>
            <a:ext cx="10820401" cy="13438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Позитивний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досвід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політики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мультикультуралізму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, яка проводиться в</a:t>
            </a:r>
            <a:b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ряді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країн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дозволяє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по-новому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підійти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розгляду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проблем </a:t>
            </a:r>
            <a:r>
              <a:rPr lang="ru-RU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справедливості</a:t>
            </a:r>
            <a:r>
              <a:rPr 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й </a:t>
            </a:r>
            <a:r>
              <a:rPr lang="ru-RU" sz="2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ідентичності</a:t>
            </a:r>
            <a:r>
              <a:rPr lang="ru-R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стосовно</a:t>
            </a:r>
            <a:r>
              <a:rPr lang="ru-R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мультикультурного</a:t>
            </a:r>
            <a:r>
              <a:rPr lang="ru-R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співтовариства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0944" y="1773382"/>
            <a:ext cx="10529455" cy="490450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Кімлика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виступає за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утвердження ліберальних цінностей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 допомогою освіти, переконання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і фінансової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підтримки.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Ні за межами держави, ні всередині держави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неможливий	розвиток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лібералізму за допомогою насильства. Відношення між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національними	меншинами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і між державою повинні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визначатися </a:t>
            </a:r>
            <a:r>
              <a:rPr lang="uk-UA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діалогом</a:t>
            </a:r>
            <a:r>
              <a:rPr lang="uk-UA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uk-UA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uk-UA" sz="20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своїй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роботі «Мультикультурне громадянство»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У.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Кімлика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звертає увагу на те, що М.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Уолцер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говорить про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те, що політика повинна бути відділена від національності в такій же мірі, в якій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вона відокремлена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від релігії.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Але з ним У. </a:t>
            </a:r>
            <a:r>
              <a:rPr lang="uk-UA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Кімлика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не згоден. Він думає, що держава не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відокремитися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від етнічних проблем і </a:t>
            </a:r>
            <a:r>
              <a:rPr lang="uk-UA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етнічності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в цілому. </a:t>
            </a:r>
            <a:endParaRPr lang="uk-UA" sz="20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uk-UA" sz="20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uk-UA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Кімлика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визнає, що вимоги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етнічних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і релігійних груп на надання публічної фінансової підтримки низки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культурних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заходів </a:t>
            </a:r>
            <a:r>
              <a:rPr lang="uk-UA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є справедливими.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Він має на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увазі підтримку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етнічних асоціацій,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журналів,</a:t>
            </a:r>
            <a:b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фестивалів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того, що працює на підтримку багатства і різноманітності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культурних ресурсів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14874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477</Words>
  <Application>Microsoft Office PowerPoint</Application>
  <PresentationFormat>Широкоэкранный</PresentationFormat>
  <Paragraphs>88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Batang</vt:lpstr>
      <vt:lpstr>Book Antiqua</vt:lpstr>
      <vt:lpstr>Cambria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МудрийКористувач</cp:lastModifiedBy>
  <cp:revision>21</cp:revision>
  <dcterms:created xsi:type="dcterms:W3CDTF">2021-01-18T07:59:54Z</dcterms:created>
  <dcterms:modified xsi:type="dcterms:W3CDTF">2022-05-18T04:37:33Z</dcterms:modified>
</cp:coreProperties>
</file>