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33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Next Demi Bold"/>
        <a:ea typeface="Avenir Next Demi Bold"/>
        <a:cs typeface="Avenir Next Demi Bold"/>
        <a:sym typeface="Avenir Next Demi Bold"/>
      </a:defRPr>
    </a:lvl1pPr>
    <a:lvl2pPr marL="0" marR="0" indent="0" algn="l" defTabSz="584200" rtl="0" fontAlgn="auto" latinLnBrk="0" hangingPunct="0">
      <a:lnSpc>
        <a:spcPct val="100000"/>
      </a:lnSpc>
      <a:spcBef>
        <a:spcPts val="33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Next Demi Bold"/>
        <a:ea typeface="Avenir Next Demi Bold"/>
        <a:cs typeface="Avenir Next Demi Bold"/>
        <a:sym typeface="Avenir Next Demi Bold"/>
      </a:defRPr>
    </a:lvl2pPr>
    <a:lvl3pPr marL="0" marR="0" indent="0" algn="l" defTabSz="584200" rtl="0" fontAlgn="auto" latinLnBrk="0" hangingPunct="0">
      <a:lnSpc>
        <a:spcPct val="100000"/>
      </a:lnSpc>
      <a:spcBef>
        <a:spcPts val="33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Next Demi Bold"/>
        <a:ea typeface="Avenir Next Demi Bold"/>
        <a:cs typeface="Avenir Next Demi Bold"/>
        <a:sym typeface="Avenir Next Demi Bold"/>
      </a:defRPr>
    </a:lvl3pPr>
    <a:lvl4pPr marL="0" marR="0" indent="0" algn="l" defTabSz="584200" rtl="0" fontAlgn="auto" latinLnBrk="0" hangingPunct="0">
      <a:lnSpc>
        <a:spcPct val="100000"/>
      </a:lnSpc>
      <a:spcBef>
        <a:spcPts val="33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Next Demi Bold"/>
        <a:ea typeface="Avenir Next Demi Bold"/>
        <a:cs typeface="Avenir Next Demi Bold"/>
        <a:sym typeface="Avenir Next Demi Bold"/>
      </a:defRPr>
    </a:lvl4pPr>
    <a:lvl5pPr marL="0" marR="0" indent="0" algn="l" defTabSz="584200" rtl="0" fontAlgn="auto" latinLnBrk="0" hangingPunct="0">
      <a:lnSpc>
        <a:spcPct val="100000"/>
      </a:lnSpc>
      <a:spcBef>
        <a:spcPts val="33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Next Demi Bold"/>
        <a:ea typeface="Avenir Next Demi Bold"/>
        <a:cs typeface="Avenir Next Demi Bold"/>
        <a:sym typeface="Avenir Next Demi Bold"/>
      </a:defRPr>
    </a:lvl5pPr>
    <a:lvl6pPr marL="0" marR="0" indent="0" algn="l" defTabSz="584200" rtl="0" fontAlgn="auto" latinLnBrk="0" hangingPunct="0">
      <a:lnSpc>
        <a:spcPct val="100000"/>
      </a:lnSpc>
      <a:spcBef>
        <a:spcPts val="33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Next Demi Bold"/>
        <a:ea typeface="Avenir Next Demi Bold"/>
        <a:cs typeface="Avenir Next Demi Bold"/>
        <a:sym typeface="Avenir Next Demi Bold"/>
      </a:defRPr>
    </a:lvl6pPr>
    <a:lvl7pPr marL="0" marR="0" indent="0" algn="l" defTabSz="584200" rtl="0" fontAlgn="auto" latinLnBrk="0" hangingPunct="0">
      <a:lnSpc>
        <a:spcPct val="100000"/>
      </a:lnSpc>
      <a:spcBef>
        <a:spcPts val="33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Next Demi Bold"/>
        <a:ea typeface="Avenir Next Demi Bold"/>
        <a:cs typeface="Avenir Next Demi Bold"/>
        <a:sym typeface="Avenir Next Demi Bold"/>
      </a:defRPr>
    </a:lvl7pPr>
    <a:lvl8pPr marL="0" marR="0" indent="0" algn="l" defTabSz="584200" rtl="0" fontAlgn="auto" latinLnBrk="0" hangingPunct="0">
      <a:lnSpc>
        <a:spcPct val="100000"/>
      </a:lnSpc>
      <a:spcBef>
        <a:spcPts val="33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Next Demi Bold"/>
        <a:ea typeface="Avenir Next Demi Bold"/>
        <a:cs typeface="Avenir Next Demi Bold"/>
        <a:sym typeface="Avenir Next Demi Bold"/>
      </a:defRPr>
    </a:lvl8pPr>
    <a:lvl9pPr marL="0" marR="0" indent="0" algn="l" defTabSz="584200" rtl="0" fontAlgn="auto" latinLnBrk="0" hangingPunct="0">
      <a:lnSpc>
        <a:spcPct val="100000"/>
      </a:lnSpc>
      <a:spcBef>
        <a:spcPts val="33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Next Demi Bold"/>
        <a:ea typeface="Avenir Next Demi Bold"/>
        <a:cs typeface="Avenir Next Demi Bold"/>
        <a:sym typeface="Avenir Next Demi Bold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4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EFA07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254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254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3712597"/>
              <a:satOff val="-23099"/>
              <a:lumOff val="5802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254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9BCEF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254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2871FF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D1F6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E7FE9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D5D5D5"/>
          </a:solidFill>
        </a:fill>
      </a:tcStyle>
    </a:wholeTbl>
    <a:band2H>
      <a:tcTxStyle/>
      <a:tcStyle>
        <a:tcBdr/>
        <a:fill>
          <a:solidFill>
            <a:srgbClr val="EAEAEA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929292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D5D5D5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92929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8" d="100"/>
          <a:sy n="38" d="100"/>
        </p:scale>
        <p:origin x="-480" y="-36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Регион 1</c:v>
                </c:pt>
              </c:strCache>
            </c:strRef>
          </c:tx>
          <c:spPr>
            <a:solidFill>
              <a:srgbClr val="00D3D2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</c:dPt>
          <c:dPt>
            <c:idx val="1"/>
            <c:bubble3D val="0"/>
            <c:spPr>
              <a:solidFill>
                <a:srgbClr val="0199A4"/>
              </a:solidFill>
              <a:ln w="12700" cap="flat">
                <a:noFill/>
                <a:miter lim="400000"/>
              </a:ln>
              <a:effectLst/>
            </c:spPr>
          </c:dPt>
          <c:dPt>
            <c:idx val="2"/>
            <c:bubble3D val="0"/>
            <c:spPr>
              <a:solidFill>
                <a:srgbClr val="FFD500"/>
              </a:solidFill>
              <a:ln w="12700" cap="flat">
                <a:noFill/>
                <a:miter lim="400000"/>
              </a:ln>
              <a:effectLst/>
            </c:spPr>
          </c:dPt>
          <c:dPt>
            <c:idx val="3"/>
            <c:bubble3D val="0"/>
            <c:spPr>
              <a:solidFill>
                <a:srgbClr val="FEA605"/>
              </a:solidFill>
              <a:ln w="12700" cap="flat">
                <a:noFill/>
                <a:miter lim="400000"/>
              </a:ln>
              <a:effectLst/>
            </c:spPr>
          </c:dPt>
          <c:dPt>
            <c:idx val="4"/>
            <c:bubble3D val="0"/>
            <c:spPr>
              <a:solidFill>
                <a:schemeClr val="accent6">
                  <a:lumOff val="-24999"/>
                </a:schemeClr>
              </a:solidFill>
              <a:ln w="12700" cap="flat">
                <a:noFill/>
                <a:miter lim="400000"/>
              </a:ln>
              <a:effectLst/>
            </c:spPr>
          </c:dPt>
          <c:dPt>
            <c:idx val="5"/>
            <c:bubble3D val="0"/>
            <c:spPr>
              <a:solidFill>
                <a:schemeClr val="accent6">
                  <a:lumOff val="-39947"/>
                </a:schemeClr>
              </a:solidFill>
              <a:ln w="12700" cap="flat">
                <a:noFill/>
                <a:miter lim="400000"/>
              </a:ln>
              <a:effectLst/>
            </c:spPr>
          </c:dPt>
          <c:cat>
            <c:strRef>
              <c:f>Sheet1!$B$1:$G$1</c:f>
              <c:strCache>
                <c:ptCount val="6"/>
                <c:pt idx="0">
                  <c:v>Апрель</c:v>
                </c:pt>
                <c:pt idx="1">
                  <c:v>Май</c:v>
                </c:pt>
                <c:pt idx="2">
                  <c:v>Июнь</c:v>
                </c:pt>
                <c:pt idx="3">
                  <c:v>Июль</c:v>
                </c:pt>
                <c:pt idx="4">
                  <c:v>Август</c:v>
                </c:pt>
                <c:pt idx="5">
                  <c:v>Сентябрь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91</c:v>
                </c:pt>
                <c:pt idx="1">
                  <c:v>76</c:v>
                </c:pt>
                <c:pt idx="2">
                  <c:v>28</c:v>
                </c:pt>
                <c:pt idx="3">
                  <c:v>26</c:v>
                </c:pt>
                <c:pt idx="4">
                  <c:v>21</c:v>
                </c:pt>
                <c:pt idx="5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7" name="Shape 16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676075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Заголовок презентации</a:t>
            </a:r>
          </a:p>
        </p:txBody>
      </p:sp>
      <p:sp>
        <p:nvSpPr>
          <p:cNvPr id="13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Подзаголовок презентации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Сообщ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8277" y="4927600"/>
            <a:ext cx="21863646" cy="3853767"/>
          </a:xfrm>
          <a:prstGeom prst="rect">
            <a:avLst/>
          </a:prstGeom>
        </p:spPr>
        <p:txBody>
          <a:bodyPr anchor="ctr"/>
          <a:lstStyle>
            <a:lvl1pPr algn="ctr" defTabSz="1160859">
              <a:defRPr sz="10200" b="1" spc="-408">
                <a:latin typeface="+mn-lt"/>
                <a:ea typeface="+mn-ea"/>
                <a:cs typeface="+mn-cs"/>
                <a:sym typeface="Avenir Next Regular"/>
              </a:defRPr>
            </a:lvl1pPr>
            <a:lvl2pPr algn="ctr" defTabSz="1160859">
              <a:defRPr sz="10200" b="1" spc="-408">
                <a:latin typeface="+mn-lt"/>
                <a:ea typeface="+mn-ea"/>
                <a:cs typeface="+mn-cs"/>
                <a:sym typeface="Avenir Next Regular"/>
              </a:defRPr>
            </a:lvl2pPr>
            <a:lvl3pPr algn="ctr" defTabSz="1160859">
              <a:defRPr sz="10200" b="1" spc="-408">
                <a:latin typeface="+mn-lt"/>
                <a:ea typeface="+mn-ea"/>
                <a:cs typeface="+mn-cs"/>
                <a:sym typeface="Avenir Next Regular"/>
              </a:defRPr>
            </a:lvl3pPr>
            <a:lvl4pPr algn="ctr" defTabSz="1160859">
              <a:defRPr sz="10200" b="1" spc="-408">
                <a:latin typeface="+mn-lt"/>
                <a:ea typeface="+mn-ea"/>
                <a:cs typeface="+mn-cs"/>
                <a:sym typeface="Avenir Next Regular"/>
              </a:defRPr>
            </a:lvl4pPr>
            <a:lvl5pPr algn="ctr" defTabSz="1160859">
              <a:defRPr sz="10200" b="1" spc="-408">
                <a:latin typeface="+mn-lt"/>
                <a:ea typeface="+mn-ea"/>
                <a:cs typeface="+mn-cs"/>
                <a:sym typeface="Avenir Next Regular"/>
              </a:defRPr>
            </a:lvl5pPr>
          </a:lstStyle>
          <a:p>
            <a:r>
              <a:t>Сообщение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Важный фа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Информация о факте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295400" y="8117284"/>
            <a:ext cx="21869400" cy="592456"/>
          </a:xfrm>
          <a:prstGeom prst="rect">
            <a:avLst/>
          </a:prstGeom>
        </p:spPr>
        <p:txBody>
          <a:bodyPr/>
          <a:lstStyle>
            <a:lvl1pPr algn="ctr" defTabSz="473201">
              <a:spcBef>
                <a:spcPts val="2500"/>
              </a:spcBef>
              <a:defRPr sz="2835" spc="-85"/>
            </a:lvl1pPr>
          </a:lstStyle>
          <a:p>
            <a:r>
              <a:t>Информация о факте</a:t>
            </a:r>
          </a:p>
        </p:txBody>
      </p:sp>
      <p:sp>
        <p:nvSpPr>
          <p:cNvPr id="121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5400" y="3587043"/>
            <a:ext cx="21869400" cy="4730168"/>
          </a:xfrm>
          <a:prstGeom prst="rect">
            <a:avLst/>
          </a:prstGeom>
        </p:spPr>
        <p:txBody>
          <a:bodyPr anchor="b"/>
          <a:lstStyle>
            <a:lvl1pPr algn="ctr" defTabSz="825500">
              <a:lnSpc>
                <a:spcPct val="70000"/>
              </a:lnSpc>
              <a:defRPr sz="22400" b="1" spc="-448">
                <a:latin typeface="+mn-lt"/>
                <a:ea typeface="+mn-ea"/>
                <a:cs typeface="+mn-cs"/>
                <a:sym typeface="Avenir Next Regular"/>
              </a:defRPr>
            </a:lvl1pPr>
            <a:lvl2pPr algn="ctr" defTabSz="825500">
              <a:lnSpc>
                <a:spcPct val="70000"/>
              </a:lnSpc>
              <a:defRPr sz="22400" b="1" spc="-448">
                <a:latin typeface="+mn-lt"/>
                <a:ea typeface="+mn-ea"/>
                <a:cs typeface="+mn-cs"/>
                <a:sym typeface="Avenir Next Regular"/>
              </a:defRPr>
            </a:lvl2pPr>
            <a:lvl3pPr algn="ctr" defTabSz="825500">
              <a:lnSpc>
                <a:spcPct val="70000"/>
              </a:lnSpc>
              <a:defRPr sz="22400" b="1" spc="-448">
                <a:latin typeface="+mn-lt"/>
                <a:ea typeface="+mn-ea"/>
                <a:cs typeface="+mn-cs"/>
                <a:sym typeface="Avenir Next Regular"/>
              </a:defRPr>
            </a:lvl3pPr>
            <a:lvl4pPr algn="ctr" defTabSz="825500">
              <a:lnSpc>
                <a:spcPct val="70000"/>
              </a:lnSpc>
              <a:defRPr sz="22400" b="1" spc="-448">
                <a:latin typeface="+mn-lt"/>
                <a:ea typeface="+mn-ea"/>
                <a:cs typeface="+mn-cs"/>
                <a:sym typeface="Avenir Next Regular"/>
              </a:defRPr>
            </a:lvl4pPr>
            <a:lvl5pPr algn="ctr" defTabSz="825500">
              <a:lnSpc>
                <a:spcPct val="70000"/>
              </a:lnSpc>
              <a:defRPr sz="22400" b="1" spc="-448">
                <a:latin typeface="+mn-lt"/>
                <a:ea typeface="+mn-ea"/>
                <a:cs typeface="+mn-cs"/>
                <a:sym typeface="Avenir Next Regular"/>
              </a:defRPr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2" name="Прямоугольник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defRPr sz="2200" spc="-44"/>
            </a:pPr>
            <a:endParaRPr/>
          </a:p>
        </p:txBody>
      </p:sp>
      <p:sp>
        <p:nvSpPr>
          <p:cNvPr id="123" name="Прямоугольник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defRPr sz="2200" spc="-44"/>
            </a:pPr>
            <a:endParaRPr/>
          </a:p>
        </p:txBody>
      </p:sp>
      <p:sp>
        <p:nvSpPr>
          <p:cNvPr id="12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Авторство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2252674" y="10353079"/>
            <a:ext cx="20691414" cy="567945"/>
          </a:xfrm>
          <a:prstGeom prst="rect">
            <a:avLst/>
          </a:prstGeom>
        </p:spPr>
        <p:txBody>
          <a:bodyPr/>
          <a:lstStyle>
            <a:lvl1pPr defTabSz="572516">
              <a:defRPr sz="2744" spc="-82"/>
            </a:lvl1pPr>
          </a:lstStyle>
          <a:p>
            <a:r>
              <a:t>Авторство </a:t>
            </a:r>
          </a:p>
        </p:txBody>
      </p:sp>
      <p:sp>
        <p:nvSpPr>
          <p:cNvPr id="132" name="Прямоугольник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defRPr sz="2200" spc="-44"/>
            </a:pPr>
            <a:endParaRPr/>
          </a:p>
        </p:txBody>
      </p:sp>
      <p:sp>
        <p:nvSpPr>
          <p:cNvPr id="133" name="Прямоугольник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defRPr sz="2200" spc="-44"/>
            </a:pPr>
            <a:endParaRPr/>
          </a:p>
        </p:txBody>
      </p:sp>
      <p:sp>
        <p:nvSpPr>
          <p:cNvPr id="134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439912" y="4332885"/>
            <a:ext cx="21504176" cy="5497468"/>
          </a:xfrm>
          <a:prstGeom prst="rect">
            <a:avLst/>
          </a:prstGeom>
        </p:spPr>
        <p:txBody>
          <a:bodyPr anchor="b"/>
          <a:lstStyle>
            <a:lvl1pPr marL="714375" indent="-714375" defTabSz="1160859">
              <a:lnSpc>
                <a:spcPct val="70000"/>
              </a:lnSpc>
              <a:defRPr sz="13300" b="1" i="1" spc="-532">
                <a:latin typeface="+mn-lt"/>
                <a:ea typeface="+mn-ea"/>
                <a:cs typeface="+mn-cs"/>
                <a:sym typeface="Avenir Next Regular"/>
              </a:defRPr>
            </a:lvl1pPr>
            <a:lvl2pPr marL="714375" indent="-714375" defTabSz="1160859">
              <a:lnSpc>
                <a:spcPct val="70000"/>
              </a:lnSpc>
              <a:defRPr sz="13300" b="1" i="1" spc="-532">
                <a:latin typeface="+mn-lt"/>
                <a:ea typeface="+mn-ea"/>
                <a:cs typeface="+mn-cs"/>
                <a:sym typeface="Avenir Next Regular"/>
              </a:defRPr>
            </a:lvl2pPr>
            <a:lvl3pPr marL="714375" indent="-714375" defTabSz="1160859">
              <a:lnSpc>
                <a:spcPct val="70000"/>
              </a:lnSpc>
              <a:defRPr sz="13300" b="1" i="1" spc="-532">
                <a:latin typeface="+mn-lt"/>
                <a:ea typeface="+mn-ea"/>
                <a:cs typeface="+mn-cs"/>
                <a:sym typeface="Avenir Next Regular"/>
              </a:defRPr>
            </a:lvl3pPr>
            <a:lvl4pPr marL="714375" indent="-714375" defTabSz="1160859">
              <a:lnSpc>
                <a:spcPct val="70000"/>
              </a:lnSpc>
              <a:defRPr sz="13300" b="1" i="1" spc="-532">
                <a:latin typeface="+mn-lt"/>
                <a:ea typeface="+mn-ea"/>
                <a:cs typeface="+mn-cs"/>
                <a:sym typeface="Avenir Next Regular"/>
              </a:defRPr>
            </a:lvl4pPr>
            <a:lvl5pPr marL="714375" indent="-714375" defTabSz="1160859">
              <a:lnSpc>
                <a:spcPct val="70000"/>
              </a:lnSpc>
              <a:defRPr sz="13300" b="1" i="1" spc="-532">
                <a:latin typeface="+mn-lt"/>
                <a:ea typeface="+mn-ea"/>
                <a:cs typeface="+mn-cs"/>
                <a:sym typeface="Avenir Next Regular"/>
              </a:defRPr>
            </a:lvl5pPr>
          </a:lstStyle>
          <a:p>
            <a:r>
              <a:t>«Важная цитата»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Фото (3 шт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518839134_3132x2088.jpg"/>
          <p:cNvSpPr>
            <a:spLocks noGrp="1"/>
          </p:cNvSpPr>
          <p:nvPr>
            <p:ph type="pic" idx="13"/>
          </p:nvPr>
        </p:nvSpPr>
        <p:spPr>
          <a:xfrm>
            <a:off x="4076700" y="-3937000"/>
            <a:ext cx="26492200" cy="176614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3" name="766363123_1851x1194.jpg"/>
          <p:cNvSpPr>
            <a:spLocks noGrp="1"/>
          </p:cNvSpPr>
          <p:nvPr>
            <p:ph type="pic" sz="half" idx="14"/>
          </p:nvPr>
        </p:nvSpPr>
        <p:spPr>
          <a:xfrm>
            <a:off x="-1" y="-525805"/>
            <a:ext cx="12065001" cy="778261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4" name="981594838_2460x1641.jpg"/>
          <p:cNvSpPr>
            <a:spLocks noGrp="1"/>
          </p:cNvSpPr>
          <p:nvPr>
            <p:ph type="pic" sz="half" idx="15"/>
          </p:nvPr>
        </p:nvSpPr>
        <p:spPr>
          <a:xfrm>
            <a:off x="-1" y="6384784"/>
            <a:ext cx="12065001" cy="804823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463013163_3048x2031.jpg"/>
          <p:cNvSpPr>
            <a:spLocks noGrp="1"/>
          </p:cNvSpPr>
          <p:nvPr>
            <p:ph type="pic" idx="13"/>
          </p:nvPr>
        </p:nvSpPr>
        <p:spPr>
          <a:xfrm>
            <a:off x="0" y="-1266000"/>
            <a:ext cx="24384000" cy="162480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 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1014407370_Retouch_4050x2379.jpg"/>
          <p:cNvSpPr>
            <a:spLocks noGrp="1"/>
          </p:cNvSpPr>
          <p:nvPr>
            <p:ph type="pic" idx="13"/>
          </p:nvPr>
        </p:nvSpPr>
        <p:spPr>
          <a:xfrm>
            <a:off x="-685800" y="-6146800"/>
            <a:ext cx="34201100" cy="2008998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1295400" y="4384675"/>
            <a:ext cx="21869400" cy="4699000"/>
          </a:xfrm>
          <a:prstGeom prst="rect">
            <a:avLst/>
          </a:prstGeom>
        </p:spPr>
        <p:txBody>
          <a:bodyPr/>
          <a:lstStyle/>
          <a:p>
            <a:r>
              <a:t>Заголовок презентации</a:t>
            </a:r>
          </a:p>
        </p:txBody>
      </p:sp>
      <p:sp>
        <p:nvSpPr>
          <p:cNvPr id="23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9268776"/>
            <a:ext cx="21869400" cy="1422714"/>
          </a:xfrm>
          <a:prstGeom prst="rect">
            <a:avLst/>
          </a:prstGeom>
        </p:spPr>
        <p:txBody>
          <a:bodyPr/>
          <a:lstStyle/>
          <a:p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 фото (вариан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518839134_3132x2088.jpg"/>
          <p:cNvSpPr>
            <a:spLocks noGrp="1"/>
          </p:cNvSpPr>
          <p:nvPr>
            <p:ph type="pic" idx="13"/>
          </p:nvPr>
        </p:nvSpPr>
        <p:spPr>
          <a:xfrm>
            <a:off x="8922063" y="-1"/>
            <a:ext cx="20573998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2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295400" y="3743016"/>
            <a:ext cx="11442700" cy="5334001"/>
          </a:xfrm>
          <a:prstGeom prst="rect">
            <a:avLst/>
          </a:prstGeom>
        </p:spPr>
        <p:txBody>
          <a:bodyPr/>
          <a:lstStyle/>
          <a:p>
            <a:r>
              <a:t>Заголовок слайда</a:t>
            </a:r>
          </a:p>
        </p:txBody>
      </p:sp>
      <p:sp>
        <p:nvSpPr>
          <p:cNvPr id="33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9271000"/>
            <a:ext cx="11442700" cy="3175000"/>
          </a:xfrm>
          <a:prstGeom prst="rect">
            <a:avLst/>
          </a:prstGeom>
        </p:spPr>
        <p:txBody>
          <a:bodyPr/>
          <a:lstStyle/>
          <a:p>
            <a:r>
              <a:t>Подзаголовок слайда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Автор и дата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295400" y="12955885"/>
            <a:ext cx="21869400" cy="429261"/>
          </a:xfrm>
          <a:prstGeom prst="rect">
            <a:avLst/>
          </a:prstGeom>
        </p:spPr>
        <p:txBody>
          <a:bodyPr/>
          <a:lstStyle>
            <a:lvl1pPr defTabSz="566674">
              <a:spcBef>
                <a:spcPts val="3100"/>
              </a:spcBef>
              <a:defRPr sz="1940" spc="-58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Автор и дата</a:t>
            </a:r>
          </a:p>
        </p:txBody>
      </p:sp>
      <p:sp>
        <p:nvSpPr>
          <p:cNvPr id="42" name="Подзаголовок слайда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1295400" y="3543455"/>
            <a:ext cx="21869400" cy="694056"/>
          </a:xfrm>
          <a:prstGeom prst="rect">
            <a:avLst/>
          </a:prstGeom>
        </p:spPr>
        <p:txBody>
          <a:bodyPr/>
          <a:lstStyle>
            <a:lvl1pPr defTabSz="572516">
              <a:defRPr sz="3430" spc="-102"/>
            </a:lvl1pPr>
          </a:lstStyle>
          <a:p>
            <a:r>
              <a:t>Подзаголовок слайда</a:t>
            </a:r>
          </a:p>
        </p:txBody>
      </p:sp>
      <p:sp>
        <p:nvSpPr>
          <p:cNvPr id="43" name="Прямоугольник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defRPr sz="2200" spc="-44"/>
            </a:pPr>
            <a:endParaRPr/>
          </a:p>
        </p:txBody>
      </p:sp>
      <p:sp>
        <p:nvSpPr>
          <p:cNvPr id="44" name="Прямоугольник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defRPr sz="2200" spc="-44"/>
            </a:pPr>
            <a:endParaRPr/>
          </a:p>
        </p:txBody>
      </p:sp>
      <p:sp>
        <p:nvSpPr>
          <p:cNvPr id="45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386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Заголовок слайда</a:t>
            </a:r>
          </a:p>
        </p:txBody>
      </p:sp>
      <p:sp>
        <p:nvSpPr>
          <p:cNvPr id="46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xfrm>
            <a:off x="1295400" y="5270500"/>
            <a:ext cx="21869400" cy="7137400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300"/>
              </a:spcBef>
              <a:defRPr sz="4000" cap="none" spc="0"/>
            </a:lvl1pPr>
            <a:lvl2pPr defTabSz="584200">
              <a:spcBef>
                <a:spcPts val="3300"/>
              </a:spcBef>
              <a:defRPr sz="4000" cap="none" spc="0"/>
            </a:lvl2pPr>
            <a:lvl3pPr defTabSz="584200">
              <a:spcBef>
                <a:spcPts val="3300"/>
              </a:spcBef>
              <a:defRPr sz="4000" cap="none" spc="0"/>
            </a:lvl3pPr>
            <a:lvl4pPr defTabSz="584200">
              <a:spcBef>
                <a:spcPts val="3300"/>
              </a:spcBef>
              <a:defRPr sz="4000" cap="none" spc="0"/>
            </a:lvl4pPr>
            <a:lvl5pPr defTabSz="584200">
              <a:spcBef>
                <a:spcPts val="3300"/>
              </a:spcBef>
              <a:defRPr sz="4000" cap="none" spc="0"/>
            </a:lvl5pPr>
          </a:lstStyle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2769830" y="12940645"/>
            <a:ext cx="408941" cy="4445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Автор и дата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295400" y="12955885"/>
            <a:ext cx="21869400" cy="429261"/>
          </a:xfrm>
          <a:prstGeom prst="rect">
            <a:avLst/>
          </a:prstGeom>
        </p:spPr>
        <p:txBody>
          <a:bodyPr/>
          <a:lstStyle>
            <a:lvl1pPr defTabSz="566674">
              <a:spcBef>
                <a:spcPts val="3100"/>
              </a:spcBef>
              <a:defRPr sz="1940" spc="-58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Автор и дата</a:t>
            </a:r>
          </a:p>
        </p:txBody>
      </p:sp>
      <p:sp>
        <p:nvSpPr>
          <p:cNvPr id="55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xfrm>
            <a:off x="1295400" y="5270500"/>
            <a:ext cx="21869400" cy="7135317"/>
          </a:xfrm>
          <a:prstGeom prst="rect">
            <a:avLst/>
          </a:prstGeom>
        </p:spPr>
        <p:txBody>
          <a:bodyPr numCol="2" spcCol="1093469"/>
          <a:lstStyle>
            <a:lvl1pPr defTabSz="584200">
              <a:spcBef>
                <a:spcPts val="3300"/>
              </a:spcBef>
              <a:defRPr sz="4000" cap="none" spc="0"/>
            </a:lvl1pPr>
            <a:lvl2pPr defTabSz="584200">
              <a:spcBef>
                <a:spcPts val="3300"/>
              </a:spcBef>
              <a:defRPr sz="4000" cap="none" spc="0"/>
            </a:lvl2pPr>
            <a:lvl3pPr defTabSz="584200">
              <a:spcBef>
                <a:spcPts val="3300"/>
              </a:spcBef>
              <a:defRPr sz="4000" cap="none" spc="0"/>
            </a:lvl3pPr>
            <a:lvl4pPr defTabSz="584200">
              <a:spcBef>
                <a:spcPts val="3300"/>
              </a:spcBef>
              <a:defRPr sz="4000" cap="none" spc="0"/>
            </a:lvl4pPr>
            <a:lvl5pPr defTabSz="584200">
              <a:spcBef>
                <a:spcPts val="3300"/>
              </a:spcBef>
              <a:defRPr sz="4000" cap="none" spc="0"/>
            </a:lvl5pPr>
          </a:lstStyle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6" name="Прямоугольник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defRPr sz="2200" spc="-44"/>
            </a:pPr>
            <a:endParaRPr/>
          </a:p>
        </p:txBody>
      </p:sp>
      <p:sp>
        <p:nvSpPr>
          <p:cNvPr id="57" name="Прямоугольник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defRPr sz="2200" spc="-44"/>
            </a:pPr>
            <a:endParaRPr/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981594838_2460x1641.jpg"/>
          <p:cNvSpPr>
            <a:spLocks noGrp="1"/>
          </p:cNvSpPr>
          <p:nvPr>
            <p:ph type="pic" idx="13"/>
          </p:nvPr>
        </p:nvSpPr>
        <p:spPr>
          <a:xfrm>
            <a:off x="10236489" y="-1"/>
            <a:ext cx="2056146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6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5400" y="5257800"/>
            <a:ext cx="11442700" cy="6886575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300"/>
              </a:spcBef>
              <a:defRPr sz="4000" cap="none" spc="0"/>
            </a:lvl1pPr>
            <a:lvl2pPr defTabSz="584200">
              <a:spcBef>
                <a:spcPts val="3300"/>
              </a:spcBef>
              <a:defRPr sz="4000" cap="none" spc="0"/>
            </a:lvl2pPr>
            <a:lvl3pPr defTabSz="584200">
              <a:spcBef>
                <a:spcPts val="3300"/>
              </a:spcBef>
              <a:defRPr sz="4000" cap="none" spc="0"/>
            </a:lvl3pPr>
            <a:lvl4pPr defTabSz="584200">
              <a:spcBef>
                <a:spcPts val="3300"/>
              </a:spcBef>
              <a:defRPr sz="4000" cap="none" spc="0"/>
            </a:lvl4pPr>
            <a:lvl5pPr defTabSz="584200">
              <a:spcBef>
                <a:spcPts val="3300"/>
              </a:spcBef>
              <a:defRPr sz="4000" cap="none" spc="0"/>
            </a:lvl5pPr>
          </a:lstStyle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7" name="Прямоугольник"/>
          <p:cNvSpPr/>
          <p:nvPr/>
        </p:nvSpPr>
        <p:spPr>
          <a:xfrm>
            <a:off x="0" y="990550"/>
            <a:ext cx="12538389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defRPr sz="2200" spc="-44"/>
            </a:pPr>
            <a:endParaRPr/>
          </a:p>
        </p:txBody>
      </p:sp>
      <p:sp>
        <p:nvSpPr>
          <p:cNvPr id="68" name="Автор и дата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1295400" y="12955885"/>
            <a:ext cx="11442700" cy="429261"/>
          </a:xfrm>
          <a:prstGeom prst="rect">
            <a:avLst/>
          </a:prstGeom>
        </p:spPr>
        <p:txBody>
          <a:bodyPr/>
          <a:lstStyle>
            <a:lvl1pPr defTabSz="566674">
              <a:spcBef>
                <a:spcPts val="3100"/>
              </a:spcBef>
              <a:defRPr sz="1940" spc="-58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Автор и дата</a:t>
            </a:r>
          </a:p>
        </p:txBody>
      </p:sp>
      <p:sp>
        <p:nvSpPr>
          <p:cNvPr id="69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295400" y="1625600"/>
            <a:ext cx="11442700" cy="2466975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Заголовок слайда</a:t>
            </a:r>
          </a:p>
        </p:txBody>
      </p:sp>
      <p:sp>
        <p:nvSpPr>
          <p:cNvPr id="70" name="Подзаголовок слайда"/>
          <p:cNvSpPr txBox="1">
            <a:spLocks noGrp="1"/>
          </p:cNvSpPr>
          <p:nvPr>
            <p:ph type="body" sz="quarter" idx="15" hasCustomPrompt="1"/>
          </p:nvPr>
        </p:nvSpPr>
        <p:spPr>
          <a:xfrm>
            <a:off x="1295400" y="4092575"/>
            <a:ext cx="11442701" cy="678372"/>
          </a:xfrm>
          <a:prstGeom prst="rect">
            <a:avLst/>
          </a:prstGeom>
        </p:spPr>
        <p:txBody>
          <a:bodyPr/>
          <a:lstStyle>
            <a:lvl1pPr defTabSz="554990">
              <a:defRPr sz="3325" spc="-99"/>
            </a:lvl1pPr>
          </a:lstStyle>
          <a:p>
            <a:r>
              <a:t>Подзаголовок слайда</a:t>
            </a:r>
          </a:p>
        </p:txBody>
      </p:sp>
      <p:sp>
        <p:nvSpPr>
          <p:cNvPr id="7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1071588906_5475x3081_03.jpg" descr="1071588906_5475x3081_03.jpg"/>
          <p:cNvPicPr>
            <a:picLocks noChangeAspect="1"/>
          </p:cNvPicPr>
          <p:nvPr/>
        </p:nvPicPr>
        <p:blipFill>
          <a:blip r:embed="rId2">
            <a:extLst/>
          </a:blip>
          <a:srcRect l="1332" t="47600" r="46378"/>
          <a:stretch>
            <a:fillRect/>
          </a:stretch>
        </p:blipFill>
        <p:spPr>
          <a:xfrm rot="21594000">
            <a:off x="-15269" y="-21302"/>
            <a:ext cx="24446071" cy="137859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" y="0"/>
                </a:moveTo>
                <a:lnTo>
                  <a:pt x="0" y="21550"/>
                </a:lnTo>
                <a:lnTo>
                  <a:pt x="16175" y="21600"/>
                </a:lnTo>
                <a:lnTo>
                  <a:pt x="21579" y="21600"/>
                </a:lnTo>
                <a:lnTo>
                  <a:pt x="21600" y="67"/>
                </a:lnTo>
                <a:lnTo>
                  <a:pt x="21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79" name="Заголовок раздела"/>
          <p:cNvSpPr txBox="1">
            <a:spLocks noGrp="1"/>
          </p:cNvSpPr>
          <p:nvPr>
            <p:ph type="title" hasCustomPrompt="1"/>
          </p:nvPr>
        </p:nvSpPr>
        <p:spPr>
          <a:xfrm>
            <a:off x="1295400" y="5404408"/>
            <a:ext cx="21869400" cy="2881785"/>
          </a:xfrm>
          <a:prstGeom prst="rect">
            <a:avLst/>
          </a:prstGeom>
        </p:spPr>
        <p:txBody>
          <a:bodyPr anchor="ctr"/>
          <a:lstStyle>
            <a:lvl1pPr defTabSz="825500">
              <a:defRPr sz="10200" spc="-408"/>
            </a:lvl1pPr>
          </a:lstStyle>
          <a:p>
            <a:r>
              <a:t>Заголовок раздела</a:t>
            </a:r>
          </a:p>
        </p:txBody>
      </p:sp>
      <p:sp>
        <p:nvSpPr>
          <p:cNvPr id="8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Автор и дата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295400" y="12955885"/>
            <a:ext cx="21869400" cy="429261"/>
          </a:xfrm>
          <a:prstGeom prst="rect">
            <a:avLst/>
          </a:prstGeom>
        </p:spPr>
        <p:txBody>
          <a:bodyPr/>
          <a:lstStyle>
            <a:lvl1pPr defTabSz="566674">
              <a:spcBef>
                <a:spcPts val="3100"/>
              </a:spcBef>
              <a:defRPr sz="1940" spc="-58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Автор и дата</a:t>
            </a:r>
          </a:p>
        </p:txBody>
      </p:sp>
      <p:sp>
        <p:nvSpPr>
          <p:cNvPr id="88" name="Подзаголовок слайда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1295400" y="3543455"/>
            <a:ext cx="21869400" cy="694056"/>
          </a:xfrm>
          <a:prstGeom prst="rect">
            <a:avLst/>
          </a:prstGeom>
        </p:spPr>
        <p:txBody>
          <a:bodyPr/>
          <a:lstStyle>
            <a:lvl1pPr defTabSz="572516">
              <a:defRPr sz="3430" spc="-102"/>
            </a:lvl1pPr>
          </a:lstStyle>
          <a:p>
            <a:r>
              <a:t>Подзаголовок слайда </a:t>
            </a:r>
          </a:p>
        </p:txBody>
      </p:sp>
      <p:sp>
        <p:nvSpPr>
          <p:cNvPr id="89" name="Прямоугольник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defRPr sz="2200" spc="-44"/>
            </a:pPr>
            <a:endParaRPr/>
          </a:p>
        </p:txBody>
      </p:sp>
      <p:sp>
        <p:nvSpPr>
          <p:cNvPr id="90" name="Прямоугольник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defRPr sz="2200" spc="-44"/>
            </a:pPr>
            <a:endParaRPr/>
          </a:p>
        </p:txBody>
      </p:sp>
      <p:sp>
        <p:nvSpPr>
          <p:cNvPr id="91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Заголовок слайда</a:t>
            </a:r>
          </a:p>
        </p:txBody>
      </p:sp>
      <p:sp>
        <p:nvSpPr>
          <p:cNvPr id="9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овестка д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Автор и дата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295400" y="12955885"/>
            <a:ext cx="21869400" cy="429261"/>
          </a:xfrm>
          <a:prstGeom prst="rect">
            <a:avLst/>
          </a:prstGeom>
        </p:spPr>
        <p:txBody>
          <a:bodyPr/>
          <a:lstStyle>
            <a:lvl1pPr defTabSz="566674">
              <a:spcBef>
                <a:spcPts val="3100"/>
              </a:spcBef>
              <a:defRPr sz="1940" spc="-58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Автор и дата</a:t>
            </a:r>
          </a:p>
        </p:txBody>
      </p:sp>
      <p:sp>
        <p:nvSpPr>
          <p:cNvPr id="100" name="Подзаголовок повестки дня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1295400" y="3543455"/>
            <a:ext cx="21869400" cy="694056"/>
          </a:xfrm>
          <a:prstGeom prst="rect">
            <a:avLst/>
          </a:prstGeom>
        </p:spPr>
        <p:txBody>
          <a:bodyPr/>
          <a:lstStyle>
            <a:lvl1pPr defTabSz="572516">
              <a:defRPr sz="3430" spc="-102"/>
            </a:lvl1pPr>
          </a:lstStyle>
          <a:p>
            <a:r>
              <a:t>Подзаголовок повестки дня</a:t>
            </a:r>
          </a:p>
        </p:txBody>
      </p:sp>
      <p:sp>
        <p:nvSpPr>
          <p:cNvPr id="101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xfrm>
            <a:off x="1295400" y="5118100"/>
            <a:ext cx="21869400" cy="7137400"/>
          </a:xfrm>
          <a:prstGeom prst="rect">
            <a:avLst/>
          </a:prstGeom>
        </p:spPr>
        <p:txBody>
          <a:bodyPr/>
          <a:lstStyle>
            <a:lvl1pPr defTabSz="825500">
              <a:spcBef>
                <a:spcPts val="3200"/>
              </a:spcBef>
              <a:defRPr sz="5400" b="1" u="sng" cap="none" spc="-53">
                <a:latin typeface="+mn-lt"/>
                <a:ea typeface="+mn-ea"/>
                <a:cs typeface="+mn-cs"/>
                <a:sym typeface="Avenir Next Regular"/>
              </a:defRPr>
            </a:lvl1pPr>
            <a:lvl2pPr defTabSz="825500">
              <a:spcBef>
                <a:spcPts val="3200"/>
              </a:spcBef>
              <a:defRPr sz="5400" b="1" u="sng" cap="none" spc="-53">
                <a:latin typeface="+mn-lt"/>
                <a:ea typeface="+mn-ea"/>
                <a:cs typeface="+mn-cs"/>
                <a:sym typeface="Avenir Next Regular"/>
              </a:defRPr>
            </a:lvl2pPr>
            <a:lvl3pPr defTabSz="825500">
              <a:spcBef>
                <a:spcPts val="3200"/>
              </a:spcBef>
              <a:defRPr sz="5400" b="1" u="sng" cap="none" spc="-53">
                <a:latin typeface="+mn-lt"/>
                <a:ea typeface="+mn-ea"/>
                <a:cs typeface="+mn-cs"/>
                <a:sym typeface="Avenir Next Regular"/>
              </a:defRPr>
            </a:lvl3pPr>
            <a:lvl4pPr defTabSz="825500">
              <a:spcBef>
                <a:spcPts val="3200"/>
              </a:spcBef>
              <a:defRPr sz="5400" b="1" u="sng" cap="none" spc="-53">
                <a:latin typeface="+mn-lt"/>
                <a:ea typeface="+mn-ea"/>
                <a:cs typeface="+mn-cs"/>
                <a:sym typeface="Avenir Next Regular"/>
              </a:defRPr>
            </a:lvl4pPr>
            <a:lvl5pPr defTabSz="825500">
              <a:spcBef>
                <a:spcPts val="3200"/>
              </a:spcBef>
              <a:defRPr sz="5400" b="1" u="sng" cap="none" spc="-53">
                <a:latin typeface="+mn-lt"/>
                <a:ea typeface="+mn-ea"/>
                <a:cs typeface="+mn-cs"/>
                <a:sym typeface="Avenir Next Regular"/>
              </a:defRPr>
            </a:lvl5pPr>
          </a:lstStyle>
          <a:p>
            <a:r>
              <a:t>Темы повестки дня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2" name="Прямоугольник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defRPr sz="2200" spc="-44"/>
            </a:pPr>
            <a:endParaRPr/>
          </a:p>
        </p:txBody>
      </p:sp>
      <p:sp>
        <p:nvSpPr>
          <p:cNvPr id="103" name="Прямоугольник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defRPr sz="2200" spc="-44"/>
            </a:pPr>
            <a:endParaRPr/>
          </a:p>
        </p:txBody>
      </p:sp>
      <p:sp>
        <p:nvSpPr>
          <p:cNvPr id="104" name="Заголовок повестки дня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Заголовок повестки дня</a:t>
            </a:r>
          </a:p>
        </p:txBody>
      </p:sp>
      <p:sp>
        <p:nvSpPr>
          <p:cNvPr id="10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071588906_5475x3081_02.jpg" descr="1071588906_5475x3081_02.jpg"/>
          <p:cNvPicPr>
            <a:picLocks noChangeAspect="1"/>
          </p:cNvPicPr>
          <p:nvPr/>
        </p:nvPicPr>
        <p:blipFill>
          <a:blip r:embed="rId17">
            <a:extLst/>
          </a:blip>
          <a:srcRect t="21" b="21"/>
          <a:stretch>
            <a:fillRect/>
          </a:stretch>
        </p:blipFill>
        <p:spPr>
          <a:xfrm>
            <a:off x="0" y="0"/>
            <a:ext cx="24384002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Заголовок презентации"/>
          <p:cNvSpPr txBox="1">
            <a:spLocks noGrp="1"/>
          </p:cNvSpPr>
          <p:nvPr>
            <p:ph type="title"/>
          </p:nvPr>
        </p:nvSpPr>
        <p:spPr>
          <a:xfrm>
            <a:off x="1298349" y="4384675"/>
            <a:ext cx="21869401" cy="469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Заголовок презентации</a:t>
            </a:r>
          </a:p>
        </p:txBody>
      </p:sp>
      <p:sp>
        <p:nvSpPr>
          <p:cNvPr id="4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298349" y="9268776"/>
            <a:ext cx="21869401" cy="14022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Подзаголовок презентации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2773640" y="12938760"/>
            <a:ext cx="408941" cy="4445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3428914">
              <a:defRPr sz="2000">
                <a:latin typeface="+mn-lt"/>
                <a:ea typeface="+mn-ea"/>
                <a:cs typeface="+mn-cs"/>
                <a:sym typeface="Avenir Next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+mn-lt"/>
          <a:ea typeface="+mn-ea"/>
          <a:cs typeface="+mn-cs"/>
          <a:sym typeface="Avenir Next Regular"/>
        </a:defRPr>
      </a:lvl1pPr>
      <a:lvl2pPr marL="0" marR="0" indent="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+mn-lt"/>
          <a:ea typeface="+mn-ea"/>
          <a:cs typeface="+mn-cs"/>
          <a:sym typeface="Avenir Next Regular"/>
        </a:defRPr>
      </a:lvl2pPr>
      <a:lvl3pPr marL="0" marR="0" indent="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+mn-lt"/>
          <a:ea typeface="+mn-ea"/>
          <a:cs typeface="+mn-cs"/>
          <a:sym typeface="Avenir Next Regular"/>
        </a:defRPr>
      </a:lvl3pPr>
      <a:lvl4pPr marL="0" marR="0" indent="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+mn-lt"/>
          <a:ea typeface="+mn-ea"/>
          <a:cs typeface="+mn-cs"/>
          <a:sym typeface="Avenir Next Regular"/>
        </a:defRPr>
      </a:lvl4pPr>
      <a:lvl5pPr marL="0" marR="0" indent="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+mn-lt"/>
          <a:ea typeface="+mn-ea"/>
          <a:cs typeface="+mn-cs"/>
          <a:sym typeface="Avenir Next Regular"/>
        </a:defRPr>
      </a:lvl5pPr>
      <a:lvl6pPr marL="0" marR="0" indent="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+mn-lt"/>
          <a:ea typeface="+mn-ea"/>
          <a:cs typeface="+mn-cs"/>
          <a:sym typeface="Avenir Next Regular"/>
        </a:defRPr>
      </a:lvl6pPr>
      <a:lvl7pPr marL="0" marR="0" indent="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+mn-lt"/>
          <a:ea typeface="+mn-ea"/>
          <a:cs typeface="+mn-cs"/>
          <a:sym typeface="Avenir Next Regular"/>
        </a:defRPr>
      </a:lvl7pPr>
      <a:lvl8pPr marL="0" marR="0" indent="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+mn-lt"/>
          <a:ea typeface="+mn-ea"/>
          <a:cs typeface="+mn-cs"/>
          <a:sym typeface="Avenir Next Regular"/>
        </a:defRPr>
      </a:lvl8pPr>
      <a:lvl9pPr marL="0" marR="0" indent="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+mn-lt"/>
          <a:ea typeface="+mn-ea"/>
          <a:cs typeface="+mn-cs"/>
          <a:sym typeface="Avenir Next Regular"/>
        </a:defRPr>
      </a:lvl9pPr>
    </p:titleStyle>
    <p:body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Avenir Next Demi Bold"/>
          <a:ea typeface="Avenir Next Demi Bold"/>
          <a:cs typeface="Avenir Next Demi Bold"/>
          <a:sym typeface="Avenir Next Demi Bold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Avenir Next Demi Bold"/>
          <a:ea typeface="Avenir Next Demi Bold"/>
          <a:cs typeface="Avenir Next Demi Bold"/>
          <a:sym typeface="Avenir Next Demi Bold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Avenir Next Demi Bold"/>
          <a:ea typeface="Avenir Next Demi Bold"/>
          <a:cs typeface="Avenir Next Demi Bold"/>
          <a:sym typeface="Avenir Next Demi Bold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Avenir Next Demi Bold"/>
          <a:ea typeface="Avenir Next Demi Bold"/>
          <a:cs typeface="Avenir Next Demi Bold"/>
          <a:sym typeface="Avenir Next Demi Bold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Avenir Next Demi Bold"/>
          <a:ea typeface="Avenir Next Demi Bold"/>
          <a:cs typeface="Avenir Next Demi Bold"/>
          <a:sym typeface="Avenir Next Demi Bold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Avenir Next Demi Bold"/>
          <a:ea typeface="Avenir Next Demi Bold"/>
          <a:cs typeface="Avenir Next Demi Bold"/>
          <a:sym typeface="Avenir Next Demi Bold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Avenir Next Demi Bold"/>
          <a:ea typeface="Avenir Next Demi Bold"/>
          <a:cs typeface="Avenir Next Demi Bold"/>
          <a:sym typeface="Avenir Next Demi Bold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Avenir Next Demi Bold"/>
          <a:ea typeface="Avenir Next Demi Bold"/>
          <a:cs typeface="Avenir Next Demi Bold"/>
          <a:sym typeface="Avenir Next Demi Bold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Avenir Next Demi Bold"/>
          <a:ea typeface="Avenir Next Demi Bold"/>
          <a:cs typeface="Avenir Next Demi Bold"/>
          <a:sym typeface="Avenir Next Demi Bold"/>
        </a:defRPr>
      </a:lvl9pPr>
    </p:bodyStyle>
    <p:otherStyle>
      <a:lvl1pPr marL="0" marR="0" indent="0" algn="ctr" defTabSz="3428914" rtl="0" latinLnBrk="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1pPr>
      <a:lvl2pPr marL="0" marR="0" indent="0" algn="ctr" defTabSz="3428914" rtl="0" latinLnBrk="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2pPr>
      <a:lvl3pPr marL="0" marR="0" indent="0" algn="ctr" defTabSz="3428914" rtl="0" latinLnBrk="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3pPr>
      <a:lvl4pPr marL="0" marR="0" indent="0" algn="ctr" defTabSz="3428914" rtl="0" latinLnBrk="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4pPr>
      <a:lvl5pPr marL="0" marR="0" indent="0" algn="ctr" defTabSz="3428914" rtl="0" latinLnBrk="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5pPr>
      <a:lvl6pPr marL="0" marR="0" indent="0" algn="ctr" defTabSz="3428914" rtl="0" latinLnBrk="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6pPr>
      <a:lvl7pPr marL="0" marR="0" indent="0" algn="ctr" defTabSz="3428914" rtl="0" latinLnBrk="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7pPr>
      <a:lvl8pPr marL="0" marR="0" indent="0" algn="ctr" defTabSz="3428914" rtl="0" latinLnBrk="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8pPr>
      <a:lvl9pPr marL="0" marR="0" indent="0" algn="ctr" defTabSz="3428914" rtl="0" latinLnBrk="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Изображение" descr="Изображение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8671" t="920" r="56519" b="65746"/>
          <a:stretch>
            <a:fillRect/>
          </a:stretch>
        </p:blipFill>
        <p:spPr>
          <a:xfrm>
            <a:off x="-2" y="0"/>
            <a:ext cx="24384001" cy="13716000"/>
          </a:xfrm>
          <a:prstGeom prst="rect">
            <a:avLst/>
          </a:prstGeom>
        </p:spPr>
      </p:pic>
      <p:sp>
        <p:nvSpPr>
          <p:cNvPr id="170" name="маркетингові та польові дослідження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маркетингові та польові дослідження 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Дослідження ринку, товару, споживачів"/>
          <p:cNvSpPr txBox="1">
            <a:spLocks noGrp="1"/>
          </p:cNvSpPr>
          <p:nvPr>
            <p:ph type="body" idx="14"/>
          </p:nvPr>
        </p:nvSpPr>
        <p:spPr>
          <a:xfrm>
            <a:off x="850062" y="176541"/>
            <a:ext cx="21869401" cy="69405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Дослідження ринку, товару, споживачів </a:t>
            </a:r>
          </a:p>
        </p:txBody>
      </p:sp>
      <p:sp>
        <p:nvSpPr>
          <p:cNvPr id="173" name="Комплексний аналіз ринку передбачає:"/>
          <p:cNvSpPr txBox="1"/>
          <p:nvPr/>
        </p:nvSpPr>
        <p:spPr>
          <a:xfrm>
            <a:off x="8197969" y="1655533"/>
            <a:ext cx="9151641" cy="676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355600">
              <a:spcBef>
                <a:spcPts val="0"/>
              </a:spcBef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Комплексний аналіз ринку передбачає:</a:t>
            </a:r>
          </a:p>
        </p:txBody>
      </p:sp>
      <p:sp>
        <p:nvSpPr>
          <p:cNvPr id="174" name="визначення та оцінку характерних тенденцій на ринку;"/>
          <p:cNvSpPr txBox="1"/>
          <p:nvPr/>
        </p:nvSpPr>
        <p:spPr>
          <a:xfrm>
            <a:off x="1548285" y="8089630"/>
            <a:ext cx="7698838" cy="9490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355600">
              <a:spcBef>
                <a:spcPts val="0"/>
              </a:spcBef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визначення та оцінку характерних тенденцій на ринку;</a:t>
            </a:r>
          </a:p>
        </p:txBody>
      </p:sp>
      <p:sp>
        <p:nvSpPr>
          <p:cNvPr id="175" name="дослідження динаміки змін на ринку (обсяги продажів за основними групами товарів, кількість продавців, покупців, постачальників тощо) за певний період часу;"/>
          <p:cNvSpPr txBox="1"/>
          <p:nvPr/>
        </p:nvSpPr>
        <p:spPr>
          <a:xfrm>
            <a:off x="15976020" y="5078369"/>
            <a:ext cx="6831669" cy="22444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355600">
              <a:spcBef>
                <a:spcPts val="0"/>
              </a:spcBef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дослідження динаміки змін на ринку (обсяги продажів за основними групами товарів, кількість продавців, покупців, постачальників тощо) за певний період часу;</a:t>
            </a:r>
          </a:p>
        </p:txBody>
      </p:sp>
      <p:graphicFrame>
        <p:nvGraphicFramePr>
          <p:cNvPr id="176" name="2D‑кольцевая диаграмма"/>
          <p:cNvGraphicFramePr/>
          <p:nvPr/>
        </p:nvGraphicFramePr>
        <p:xfrm>
          <a:off x="9994920" y="4666026"/>
          <a:ext cx="4953001" cy="4953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7" name="розрахунок ємності ринку (реального та потенційного), як у фінансовому, так і в натуральному вигляді;"/>
          <p:cNvSpPr txBox="1"/>
          <p:nvPr/>
        </p:nvSpPr>
        <p:spPr>
          <a:xfrm>
            <a:off x="15195055" y="9550872"/>
            <a:ext cx="6283427" cy="1380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355600">
              <a:spcBef>
                <a:spcPts val="0"/>
              </a:spcBef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розрахунок ємності ринку (реального та потенційного), як у фінансовому, так і в натуральному вигляді;</a:t>
            </a:r>
          </a:p>
        </p:txBody>
      </p:sp>
      <p:sp>
        <p:nvSpPr>
          <p:cNvPr id="178" name="планування можливого обсягу продажів своєї продукції на аналізованому ринку;"/>
          <p:cNvSpPr txBox="1"/>
          <p:nvPr/>
        </p:nvSpPr>
        <p:spPr>
          <a:xfrm>
            <a:off x="11961759" y="11945076"/>
            <a:ext cx="7665062" cy="9490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355600">
              <a:spcBef>
                <a:spcPts val="0"/>
              </a:spcBef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планування можливого обсягу продажів своєї продукції на аналізованому ринку;</a:t>
            </a:r>
          </a:p>
        </p:txBody>
      </p:sp>
      <p:sp>
        <p:nvSpPr>
          <p:cNvPr id="179" name="вивчення діючих учасників на ринку, розрахунок їх частки на ринку і завойованих сегментів ринку;"/>
          <p:cNvSpPr txBox="1"/>
          <p:nvPr/>
        </p:nvSpPr>
        <p:spPr>
          <a:xfrm>
            <a:off x="3664430" y="9973528"/>
            <a:ext cx="6733596" cy="1380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355600">
              <a:spcBef>
                <a:spcPts val="0"/>
              </a:spcBef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вивчення діючих учасників на ринку, розрахунок їх частки на ринку і завойованих сегментів ринку;</a:t>
            </a:r>
          </a:p>
        </p:txBody>
      </p:sp>
      <p:sp>
        <p:nvSpPr>
          <p:cNvPr id="180" name="вивчення вимог споживачів до товару;"/>
          <p:cNvSpPr txBox="1"/>
          <p:nvPr/>
        </p:nvSpPr>
        <p:spPr>
          <a:xfrm>
            <a:off x="4666475" y="3794309"/>
            <a:ext cx="6727977" cy="517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355600">
              <a:spcBef>
                <a:spcPts val="0"/>
              </a:spcBef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вивчення вимог споживачів до товару;</a:t>
            </a:r>
          </a:p>
        </p:txBody>
      </p:sp>
      <p:sp>
        <p:nvSpPr>
          <p:cNvPr id="181" name="аудит різних видів просування і збуту продукції, а також наявність та особливості формальних і неформальних зв'язків між основними гравцями на ринку."/>
          <p:cNvSpPr txBox="1"/>
          <p:nvPr/>
        </p:nvSpPr>
        <p:spPr>
          <a:xfrm>
            <a:off x="687945" y="5078369"/>
            <a:ext cx="9059841" cy="22444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355600">
              <a:spcBef>
                <a:spcPts val="0"/>
              </a:spcBef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аудит різних видів просування і збуту продукції, а також наявність та особливості формальних і неформальних зв'язків між основними гравцями на ринку.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1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«Утриматись на плаву»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3600" spc="-272"/>
            </a:lvl1pPr>
          </a:lstStyle>
          <a:p>
            <a:r>
              <a:t>«Утриматись на плаву»</a:t>
            </a:r>
          </a:p>
        </p:txBody>
      </p:sp>
      <p:sp>
        <p:nvSpPr>
          <p:cNvPr id="184" name="Дослідження споживачів, товарів або послуг носять динамічний і актуальний характер. Дослідження споживачів передбачає вивчення їх побажань, смаків, інтересів. Знаючи це, компанія може своєчасно запропонувати саме те, що їм потрібно. При цьому абсолютно в"/>
          <p:cNvSpPr txBox="1"/>
          <p:nvPr/>
        </p:nvSpPr>
        <p:spPr>
          <a:xfrm>
            <a:off x="3486294" y="8996112"/>
            <a:ext cx="19030537" cy="3064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355600"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Дослідження споживачів, товарів або послуг носять динамічний і актуальний характер. Дослідження споживачів передбачає вивчення їх побажань, смаків, інтересів. Знаючи це, компанія може своєчасно запропонувати саме те, що їм потрібно. При цьому абсолютно всі бізнес-структури прагнуть максимально швидко, якісно і повною мірою задовольнити попит споживачів, випередивши при цьому своїх конкурентів.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1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Польові маркетингові дослідження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sz="8400" spc="-336"/>
            </a:lvl1pPr>
          </a:lstStyle>
          <a:p>
            <a:r>
              <a:t>Польові маркетингові дослідження </a:t>
            </a:r>
          </a:p>
        </p:txBody>
      </p:sp>
      <p:sp>
        <p:nvSpPr>
          <p:cNvPr id="187" name="Маркетингові дослідження ґрунтуються на зборі первинної інформації, якість якої прямо впливає на достовірність результатів. Це так звані польові маркетингові дослідження, основними методами яких є інтерв'ю та опитування. Виокремлюють:"/>
          <p:cNvSpPr txBox="1"/>
          <p:nvPr/>
        </p:nvSpPr>
        <p:spPr>
          <a:xfrm>
            <a:off x="3983501" y="3337760"/>
            <a:ext cx="16416997" cy="2467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355600"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Маркетингові дослідження ґрунтуються на зборі первинної інформації, якість якої прямо впливає на достовірність результатів. Це так звані польові маркетингові дослідження, основними методами яких є інтерв'ю та опитування. Виокремлюють:</a:t>
            </a:r>
          </a:p>
        </p:txBody>
      </p:sp>
      <p:sp>
        <p:nvSpPr>
          <p:cNvPr id="188" name="Телефонне інтерв'ю…"/>
          <p:cNvSpPr txBox="1"/>
          <p:nvPr/>
        </p:nvSpPr>
        <p:spPr>
          <a:xfrm>
            <a:off x="1654867" y="7162317"/>
            <a:ext cx="8437819" cy="24332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355600">
              <a:spcBef>
                <a:spcPts val="0"/>
              </a:spcBef>
              <a:defRPr sz="3300" b="1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Телефонне інтерв'ю</a:t>
            </a:r>
          </a:p>
          <a:p>
            <a:pPr defTabSz="355600">
              <a:spcBef>
                <a:spcPts val="0"/>
              </a:spcBef>
              <a:defRPr sz="3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Застосовується тоді, коли необхідно у стислий часовий проміжок і з невеликими матеріальними затратами одержати кількісні дані про споживачів або громадську думку.</a:t>
            </a:r>
          </a:p>
        </p:txBody>
      </p:sp>
      <p:sp>
        <p:nvSpPr>
          <p:cNvPr id="189" name="Особисте інтерв'ю.…"/>
          <p:cNvSpPr txBox="1"/>
          <p:nvPr/>
        </p:nvSpPr>
        <p:spPr>
          <a:xfrm>
            <a:off x="13411015" y="9219703"/>
            <a:ext cx="9591410" cy="24332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355600">
              <a:spcBef>
                <a:spcPts val="0"/>
              </a:spcBef>
              <a:defRPr sz="3300" b="1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Особисте інтерв'ю. </a:t>
            </a:r>
          </a:p>
          <a:p>
            <a:pPr defTabSz="355600">
              <a:spcBef>
                <a:spcPts val="0"/>
              </a:spcBef>
              <a:defRPr sz="3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Його використовують для дослідження складних товарів, тестування нових рекламних методик і концепцій, вивчення сприйняття іміджу компанії або марки.</a:t>
            </a:r>
          </a:p>
        </p:txBody>
      </p:sp>
      <p:sp>
        <p:nvSpPr>
          <p:cNvPr id="190" name="Бумажный самолетик"/>
          <p:cNvSpPr/>
          <p:nvPr/>
        </p:nvSpPr>
        <p:spPr>
          <a:xfrm>
            <a:off x="10828254" y="8588455"/>
            <a:ext cx="1847194" cy="2042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8" h="21600" extrusionOk="0">
                <a:moveTo>
                  <a:pt x="307" y="0"/>
                </a:moveTo>
                <a:cubicBezTo>
                  <a:pt x="317" y="4"/>
                  <a:pt x="326" y="10"/>
                  <a:pt x="335" y="16"/>
                </a:cubicBezTo>
                <a:lnTo>
                  <a:pt x="21496" y="13287"/>
                </a:lnTo>
                <a:cubicBezTo>
                  <a:pt x="21567" y="13332"/>
                  <a:pt x="21600" y="13405"/>
                  <a:pt x="21584" y="13482"/>
                </a:cubicBezTo>
                <a:cubicBezTo>
                  <a:pt x="21569" y="13559"/>
                  <a:pt x="21510" y="13616"/>
                  <a:pt x="21426" y="13635"/>
                </a:cubicBezTo>
                <a:lnTo>
                  <a:pt x="13553" y="15408"/>
                </a:lnTo>
                <a:lnTo>
                  <a:pt x="307" y="0"/>
                </a:lnTo>
                <a:close/>
                <a:moveTo>
                  <a:pt x="0" y="236"/>
                </a:moveTo>
                <a:lnTo>
                  <a:pt x="9903" y="16220"/>
                </a:lnTo>
                <a:lnTo>
                  <a:pt x="6323" y="17261"/>
                </a:lnTo>
                <a:lnTo>
                  <a:pt x="6245" y="17277"/>
                </a:lnTo>
                <a:lnTo>
                  <a:pt x="851" y="18840"/>
                </a:lnTo>
                <a:cubicBezTo>
                  <a:pt x="786" y="18859"/>
                  <a:pt x="716" y="18847"/>
                  <a:pt x="660" y="18811"/>
                </a:cubicBezTo>
                <a:cubicBezTo>
                  <a:pt x="605" y="18775"/>
                  <a:pt x="574" y="18719"/>
                  <a:pt x="572" y="18658"/>
                </a:cubicBezTo>
                <a:lnTo>
                  <a:pt x="0" y="236"/>
                </a:lnTo>
                <a:close/>
                <a:moveTo>
                  <a:pt x="1176" y="1518"/>
                </a:moveTo>
                <a:lnTo>
                  <a:pt x="13292" y="15603"/>
                </a:lnTo>
                <a:lnTo>
                  <a:pt x="10379" y="21558"/>
                </a:lnTo>
                <a:cubicBezTo>
                  <a:pt x="10372" y="21574"/>
                  <a:pt x="10362" y="21587"/>
                  <a:pt x="10351" y="21600"/>
                </a:cubicBezTo>
                <a:lnTo>
                  <a:pt x="10319" y="16268"/>
                </a:lnTo>
                <a:lnTo>
                  <a:pt x="10298" y="16233"/>
                </a:lnTo>
                <a:lnTo>
                  <a:pt x="1176" y="1518"/>
                </a:lnTo>
                <a:close/>
                <a:moveTo>
                  <a:pt x="9980" y="16517"/>
                </a:moveTo>
                <a:lnTo>
                  <a:pt x="10012" y="21597"/>
                </a:lnTo>
                <a:lnTo>
                  <a:pt x="6542" y="17520"/>
                </a:lnTo>
                <a:lnTo>
                  <a:pt x="9980" y="16517"/>
                </a:lnTo>
                <a:close/>
              </a:path>
            </a:pathLst>
          </a:custGeom>
          <a:solidFill>
            <a:schemeClr val="accent3">
              <a:hueOff val="3534278"/>
              <a:satOff val="23024"/>
              <a:lumOff val="-1439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spcBef>
                <a:spcPts val="0"/>
              </a:spcBef>
              <a:defRPr sz="2200" spc="-44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9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1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Стосовно новинок продуктів харчування, сигарет або напоїв застосовується так званий «сліпий» метод. Він передбачає, що потенційний покупець не знає про бренд тестованого продукту. Таким чином підвищується об'єктивність оцінок і знижується тиск авторитету"/>
          <p:cNvSpPr txBox="1"/>
          <p:nvPr/>
        </p:nvSpPr>
        <p:spPr>
          <a:xfrm>
            <a:off x="1177016" y="3726705"/>
            <a:ext cx="21564389" cy="2467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355600"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Стосовно новинок продуктів харчування, сигарет або напоїв застосовується так званий «сліпий» метод. Він передбачає, що потенційний покупець не знає про бренд тестованого продукту. Таким чином підвищується об'єктивність оцінок і знижується тиск авторитету торгової марки на підсвідомість споживача.</a:t>
            </a:r>
          </a:p>
        </p:txBody>
      </p:sp>
      <p:sp>
        <p:nvSpPr>
          <p:cNvPr id="193" name="Основними завданнями тексту ванні нового бренду"/>
          <p:cNvSpPr txBox="1"/>
          <p:nvPr/>
        </p:nvSpPr>
        <p:spPr>
          <a:xfrm>
            <a:off x="7048473" y="7129505"/>
            <a:ext cx="8926786" cy="517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355600">
              <a:spcBef>
                <a:spcPts val="0"/>
              </a:spcBef>
              <a:defRPr sz="3000" b="1" i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Основними завданнями тексту ванні нового бренду </a:t>
            </a:r>
          </a:p>
        </p:txBody>
      </p:sp>
      <p:sp>
        <p:nvSpPr>
          <p:cNvPr id="194" name="1. Порівняння властивостей та якості продукту нової торгової марки з наявними на ринку.…"/>
          <p:cNvSpPr txBox="1"/>
          <p:nvPr/>
        </p:nvSpPr>
        <p:spPr>
          <a:xfrm>
            <a:off x="6921355" y="8185635"/>
            <a:ext cx="9181023" cy="28318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355600">
              <a:spcBef>
                <a:spcPts val="0"/>
              </a:spcBef>
              <a:defRPr sz="2400">
                <a:solidFill>
                  <a:srgbClr val="DCDCD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00"/>
                </a:solidFill>
              </a:rPr>
              <a:t>1. Порівняння властивостей та якості продукту нової торгової марки з наявними на ринку.</a:t>
            </a:r>
          </a:p>
          <a:p>
            <a:pPr defTabSz="355600">
              <a:spcBef>
                <a:spcPts val="0"/>
              </a:spcBef>
              <a:defRPr sz="2400">
                <a:solidFill>
                  <a:srgbClr val="DCDCD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00"/>
                </a:solidFill>
              </a:rPr>
              <a:t>2.  Визначення достоїнств і недоліків новинки, порівняно з продукцією конкурентів. </a:t>
            </a:r>
          </a:p>
          <a:p>
            <a:pPr defTabSz="355600">
              <a:spcBef>
                <a:spcPts val="0"/>
              </a:spcBef>
              <a:defRPr sz="2400">
                <a:solidFill>
                  <a:srgbClr val="DCDCD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00"/>
                </a:solidFill>
              </a:rPr>
              <a:t>3. Перевірка досягнення тих цілей, які ставилися при розробці нового бренду. </a:t>
            </a:r>
          </a:p>
          <a:p>
            <a:pPr defTabSz="355600">
              <a:spcBef>
                <a:spcPts val="0"/>
              </a:spcBef>
              <a:defRPr sz="2400">
                <a:solidFill>
                  <a:srgbClr val="DCDCD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00"/>
                </a:solidFill>
              </a:rPr>
              <a:t>4. Аналіз недоліків та визначення способів їх усунення та вдосконалення новинки.  </a:t>
            </a:r>
          </a:p>
        </p:txBody>
      </p:sp>
      <p:pic>
        <p:nvPicPr>
          <p:cNvPr id="195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606482" y="10151764"/>
            <a:ext cx="4433455" cy="3314677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Метод «сліпий»"/>
          <p:cNvSpPr txBox="1"/>
          <p:nvPr/>
        </p:nvSpPr>
        <p:spPr>
          <a:xfrm>
            <a:off x="8242975" y="2090863"/>
            <a:ext cx="11454657" cy="12726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defTabSz="391414">
              <a:lnSpc>
                <a:spcPct val="80000"/>
              </a:lnSpc>
              <a:spcBef>
                <a:spcPts val="0"/>
              </a:spcBef>
              <a:defRPr sz="6700" b="1" cap="all" spc="-267">
                <a:latin typeface="+mn-lt"/>
                <a:ea typeface="+mn-ea"/>
                <a:cs typeface="+mn-cs"/>
                <a:sym typeface="Avenir Next Regular"/>
              </a:defRPr>
            </a:lvl1pPr>
          </a:lstStyle>
          <a:p>
            <a:r>
              <a:t>Метод «сліпий»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Дослідження збуту, реклами, цінової політики"/>
          <p:cNvSpPr txBox="1">
            <a:spLocks noGrp="1"/>
          </p:cNvSpPr>
          <p:nvPr>
            <p:ph type="body" idx="14"/>
          </p:nvPr>
        </p:nvSpPr>
        <p:spPr>
          <a:xfrm>
            <a:off x="840232" y="162207"/>
            <a:ext cx="21869401" cy="69405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Дослідження збуту, реклами, цінової політики </a:t>
            </a:r>
          </a:p>
        </p:txBody>
      </p:sp>
      <p:sp>
        <p:nvSpPr>
          <p:cNvPr id="199" name="При дослідженні реклами найважливішим показником є її ефективність.…"/>
          <p:cNvSpPr txBox="1"/>
          <p:nvPr/>
        </p:nvSpPr>
        <p:spPr>
          <a:xfrm>
            <a:off x="702646" y="2329774"/>
            <a:ext cx="11863253" cy="31080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355600">
              <a:spcBef>
                <a:spcPts val="0"/>
              </a:spcBef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/>
              <a:t>При дослідженні реклами найважливішим показником є її ефективність</a:t>
            </a:r>
            <a:r>
              <a:t>. </a:t>
            </a:r>
          </a:p>
          <a:p>
            <a:pPr defTabSz="355600">
              <a:spcBef>
                <a:spcPts val="0"/>
              </a:spcBef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defTabSz="355600">
              <a:spcBef>
                <a:spcPts val="0"/>
              </a:spcBef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Фахівці з реклами спрямовують свої зусилля на визначення:</a:t>
            </a:r>
          </a:p>
          <a:p>
            <a:pPr defTabSz="355600">
              <a:spcBef>
                <a:spcPts val="0"/>
              </a:spcBef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− ступеня доступності візуального ряду для рекламної аудиторії;</a:t>
            </a:r>
          </a:p>
          <a:p>
            <a:pPr defTabSz="355600">
              <a:spcBef>
                <a:spcPts val="0"/>
              </a:spcBef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− ступеня впливу на споживача рекламних слоганів;</a:t>
            </a:r>
          </a:p>
          <a:p>
            <a:pPr defTabSz="355600">
              <a:spcBef>
                <a:spcPts val="0"/>
              </a:spcBef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− впливу рекламної кампанії на зростання продажів.</a:t>
            </a:r>
          </a:p>
        </p:txBody>
      </p:sp>
      <p:sp>
        <p:nvSpPr>
          <p:cNvPr id="200" name="При визначенні якості реклами необхідно зважати на:…"/>
          <p:cNvSpPr txBox="1"/>
          <p:nvPr/>
        </p:nvSpPr>
        <p:spPr>
          <a:xfrm>
            <a:off x="13005382" y="4989713"/>
            <a:ext cx="10161304" cy="44034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spcBef>
                <a:spcPts val="0"/>
              </a:spcBef>
              <a:defRPr sz="30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При визначенні якості реклами необхідно зважати на:</a:t>
            </a:r>
          </a:p>
          <a:p>
            <a:pPr defTabSz="457200">
              <a:spcBef>
                <a:spcPts val="0"/>
              </a:spcBef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defTabSz="457200">
              <a:spcBef>
                <a:spcPts val="0"/>
              </a:spcBef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1)  мовну дієвість реклами (наскільки ефективно рекламний носій впливає на потенційного покупця). Найважливішими цілями реклами є інформування аудиторії про новий товар, послугу або торгову марку, поліпшення ставлення до продукту, спонукання до покупки;</a:t>
            </a:r>
          </a:p>
          <a:p>
            <a:pPr defTabSz="457200">
              <a:spcBef>
                <a:spcPts val="0"/>
              </a:spcBef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2) комерційну або маркетингову складову реклами – елемент, що відображає співвідношення витрат на рекламу та кінцевого результату (ефекту) від цієї реклами, її окупності.</a:t>
            </a:r>
          </a:p>
        </p:txBody>
      </p:sp>
      <p:sp>
        <p:nvSpPr>
          <p:cNvPr id="201" name="Рекламні акції так само вимагають аналізу.  Його результати враховуються при плануванні та розробці нових рекламних кампаній.…"/>
          <p:cNvSpPr txBox="1"/>
          <p:nvPr/>
        </p:nvSpPr>
        <p:spPr>
          <a:xfrm>
            <a:off x="660901" y="9389815"/>
            <a:ext cx="11946744" cy="3971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355600">
              <a:spcBef>
                <a:spcPts val="0"/>
              </a:spcBef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/>
              <a:t>Рекламні акції так само вимагають аналізу.  Його результати враховуються при плануванні та розробці нових рекламних кампаній. </a:t>
            </a:r>
          </a:p>
          <a:p>
            <a:pPr defTabSz="355600">
              <a:spcBef>
                <a:spcPts val="0"/>
              </a:spcBef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Оцінці підлягають:</a:t>
            </a:r>
          </a:p>
          <a:p>
            <a:pPr defTabSz="355600">
              <a:spcBef>
                <a:spcPts val="0"/>
              </a:spcBef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− ступінь «розкручення» бренду;</a:t>
            </a:r>
          </a:p>
          <a:p>
            <a:pPr defTabSz="355600">
              <a:spcBef>
                <a:spcPts val="0"/>
              </a:spcBef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− симпатія споживача до певної торгової марки;</a:t>
            </a:r>
          </a:p>
          <a:p>
            <a:pPr defTabSz="355600">
              <a:spcBef>
                <a:spcPts val="0"/>
              </a:spcBef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− наявність асоціацій, пов'язаних з рекламою;</a:t>
            </a:r>
          </a:p>
          <a:p>
            <a:pPr defTabSz="355600">
              <a:spcBef>
                <a:spcPts val="0"/>
              </a:spcBef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− зміна іміджевих характеристик марки;</a:t>
            </a:r>
          </a:p>
          <a:p>
            <a:pPr defTabSz="355600">
              <a:spcBef>
                <a:spcPts val="0"/>
              </a:spcBef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− зміна продажів.</a:t>
            </a:r>
          </a:p>
        </p:txBody>
      </p:sp>
      <p:sp>
        <p:nvSpPr>
          <p:cNvPr id="202" name="Декоративные ромбы"/>
          <p:cNvSpPr/>
          <p:nvPr/>
        </p:nvSpPr>
        <p:spPr>
          <a:xfrm>
            <a:off x="13141452" y="1743910"/>
            <a:ext cx="848361" cy="848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lnTo>
                  <a:pt x="6139" y="16939"/>
                </a:lnTo>
                <a:lnTo>
                  <a:pt x="10800" y="12278"/>
                </a:lnTo>
                <a:lnTo>
                  <a:pt x="15461" y="16939"/>
                </a:lnTo>
                <a:lnTo>
                  <a:pt x="10800" y="21600"/>
                </a:lnTo>
                <a:close/>
                <a:moveTo>
                  <a:pt x="4661" y="15461"/>
                </a:moveTo>
                <a:lnTo>
                  <a:pt x="0" y="10800"/>
                </a:lnTo>
                <a:lnTo>
                  <a:pt x="4661" y="6139"/>
                </a:lnTo>
                <a:lnTo>
                  <a:pt x="9322" y="10800"/>
                </a:lnTo>
                <a:lnTo>
                  <a:pt x="4661" y="15461"/>
                </a:lnTo>
                <a:close/>
                <a:moveTo>
                  <a:pt x="16939" y="15461"/>
                </a:moveTo>
                <a:lnTo>
                  <a:pt x="12278" y="10800"/>
                </a:lnTo>
                <a:lnTo>
                  <a:pt x="16939" y="6139"/>
                </a:lnTo>
                <a:lnTo>
                  <a:pt x="21600" y="10800"/>
                </a:lnTo>
                <a:lnTo>
                  <a:pt x="16939" y="15461"/>
                </a:lnTo>
                <a:close/>
                <a:moveTo>
                  <a:pt x="10800" y="9322"/>
                </a:moveTo>
                <a:lnTo>
                  <a:pt x="6139" y="4661"/>
                </a:lnTo>
                <a:lnTo>
                  <a:pt x="10800" y="0"/>
                </a:lnTo>
                <a:lnTo>
                  <a:pt x="15461" y="4661"/>
                </a:lnTo>
                <a:lnTo>
                  <a:pt x="10800" y="9322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defRPr sz="2200" spc="-44"/>
            </a:pPr>
            <a:endParaRPr/>
          </a:p>
        </p:txBody>
      </p:sp>
      <p:sp>
        <p:nvSpPr>
          <p:cNvPr id="203" name="Декоративные ромбы"/>
          <p:cNvSpPr/>
          <p:nvPr/>
        </p:nvSpPr>
        <p:spPr>
          <a:xfrm>
            <a:off x="16446500" y="2498851"/>
            <a:ext cx="848361" cy="848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lnTo>
                  <a:pt x="6139" y="16939"/>
                </a:lnTo>
                <a:lnTo>
                  <a:pt x="10800" y="12278"/>
                </a:lnTo>
                <a:lnTo>
                  <a:pt x="15461" y="16939"/>
                </a:lnTo>
                <a:lnTo>
                  <a:pt x="10800" y="21600"/>
                </a:lnTo>
                <a:close/>
                <a:moveTo>
                  <a:pt x="4661" y="15461"/>
                </a:moveTo>
                <a:lnTo>
                  <a:pt x="0" y="10800"/>
                </a:lnTo>
                <a:lnTo>
                  <a:pt x="4661" y="6139"/>
                </a:lnTo>
                <a:lnTo>
                  <a:pt x="9322" y="10800"/>
                </a:lnTo>
                <a:lnTo>
                  <a:pt x="4661" y="15461"/>
                </a:lnTo>
                <a:close/>
                <a:moveTo>
                  <a:pt x="16939" y="15461"/>
                </a:moveTo>
                <a:lnTo>
                  <a:pt x="12278" y="10800"/>
                </a:lnTo>
                <a:lnTo>
                  <a:pt x="16939" y="6139"/>
                </a:lnTo>
                <a:lnTo>
                  <a:pt x="21600" y="10800"/>
                </a:lnTo>
                <a:lnTo>
                  <a:pt x="16939" y="15461"/>
                </a:lnTo>
                <a:close/>
                <a:moveTo>
                  <a:pt x="10800" y="9322"/>
                </a:moveTo>
                <a:lnTo>
                  <a:pt x="6139" y="4661"/>
                </a:lnTo>
                <a:lnTo>
                  <a:pt x="10800" y="0"/>
                </a:lnTo>
                <a:lnTo>
                  <a:pt x="15461" y="4661"/>
                </a:lnTo>
                <a:lnTo>
                  <a:pt x="10800" y="9322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defRPr sz="2200" spc="-44"/>
            </a:pPr>
            <a:endParaRPr/>
          </a:p>
        </p:txBody>
      </p:sp>
      <p:sp>
        <p:nvSpPr>
          <p:cNvPr id="204" name="Декоративные ромбы"/>
          <p:cNvSpPr/>
          <p:nvPr/>
        </p:nvSpPr>
        <p:spPr>
          <a:xfrm>
            <a:off x="15178532" y="10756900"/>
            <a:ext cx="848361" cy="848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lnTo>
                  <a:pt x="6139" y="16939"/>
                </a:lnTo>
                <a:lnTo>
                  <a:pt x="10800" y="12278"/>
                </a:lnTo>
                <a:lnTo>
                  <a:pt x="15461" y="16939"/>
                </a:lnTo>
                <a:lnTo>
                  <a:pt x="10800" y="21600"/>
                </a:lnTo>
                <a:close/>
                <a:moveTo>
                  <a:pt x="4661" y="15461"/>
                </a:moveTo>
                <a:lnTo>
                  <a:pt x="0" y="10800"/>
                </a:lnTo>
                <a:lnTo>
                  <a:pt x="4661" y="6139"/>
                </a:lnTo>
                <a:lnTo>
                  <a:pt x="9322" y="10800"/>
                </a:lnTo>
                <a:lnTo>
                  <a:pt x="4661" y="15461"/>
                </a:lnTo>
                <a:close/>
                <a:moveTo>
                  <a:pt x="16939" y="15461"/>
                </a:moveTo>
                <a:lnTo>
                  <a:pt x="12278" y="10800"/>
                </a:lnTo>
                <a:lnTo>
                  <a:pt x="16939" y="6139"/>
                </a:lnTo>
                <a:lnTo>
                  <a:pt x="21600" y="10800"/>
                </a:lnTo>
                <a:lnTo>
                  <a:pt x="16939" y="15461"/>
                </a:lnTo>
                <a:close/>
                <a:moveTo>
                  <a:pt x="10800" y="9322"/>
                </a:moveTo>
                <a:lnTo>
                  <a:pt x="6139" y="4661"/>
                </a:lnTo>
                <a:lnTo>
                  <a:pt x="10800" y="0"/>
                </a:lnTo>
                <a:lnTo>
                  <a:pt x="15461" y="4661"/>
                </a:lnTo>
                <a:lnTo>
                  <a:pt x="10800" y="9322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defRPr sz="2200" spc="-44"/>
            </a:pPr>
            <a:endParaRPr/>
          </a:p>
        </p:txBody>
      </p:sp>
      <p:sp>
        <p:nvSpPr>
          <p:cNvPr id="205" name="Декоративные ромбы"/>
          <p:cNvSpPr/>
          <p:nvPr/>
        </p:nvSpPr>
        <p:spPr>
          <a:xfrm>
            <a:off x="12772643" y="12415011"/>
            <a:ext cx="848361" cy="8483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lnTo>
                  <a:pt x="6139" y="16939"/>
                </a:lnTo>
                <a:lnTo>
                  <a:pt x="10800" y="12278"/>
                </a:lnTo>
                <a:lnTo>
                  <a:pt x="15461" y="16939"/>
                </a:lnTo>
                <a:lnTo>
                  <a:pt x="10800" y="21600"/>
                </a:lnTo>
                <a:close/>
                <a:moveTo>
                  <a:pt x="4661" y="15461"/>
                </a:moveTo>
                <a:lnTo>
                  <a:pt x="0" y="10800"/>
                </a:lnTo>
                <a:lnTo>
                  <a:pt x="4661" y="6139"/>
                </a:lnTo>
                <a:lnTo>
                  <a:pt x="9322" y="10800"/>
                </a:lnTo>
                <a:lnTo>
                  <a:pt x="4661" y="15461"/>
                </a:lnTo>
                <a:close/>
                <a:moveTo>
                  <a:pt x="16939" y="15461"/>
                </a:moveTo>
                <a:lnTo>
                  <a:pt x="12278" y="10800"/>
                </a:lnTo>
                <a:lnTo>
                  <a:pt x="16939" y="6139"/>
                </a:lnTo>
                <a:lnTo>
                  <a:pt x="21600" y="10800"/>
                </a:lnTo>
                <a:lnTo>
                  <a:pt x="16939" y="15461"/>
                </a:lnTo>
                <a:close/>
                <a:moveTo>
                  <a:pt x="10800" y="9322"/>
                </a:moveTo>
                <a:lnTo>
                  <a:pt x="6139" y="4661"/>
                </a:lnTo>
                <a:lnTo>
                  <a:pt x="10800" y="0"/>
                </a:lnTo>
                <a:lnTo>
                  <a:pt x="15461" y="4661"/>
                </a:lnTo>
                <a:lnTo>
                  <a:pt x="10800" y="9322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defRPr sz="2200" spc="-44"/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6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6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6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" grpId="1" animBg="1" advAuto="0"/>
      <p:bldP spid="200" grpId="2" animBg="1" advAuto="0"/>
      <p:bldP spid="201" grpId="3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Прямі (спрощені) методи вивчення цінових питан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44677">
              <a:defRPr sz="5899" spc="-235"/>
            </a:lvl1pPr>
          </a:lstStyle>
          <a:p>
            <a:r>
              <a:t>Прямі (спрощені) методи вивчення цінових питань </a:t>
            </a:r>
          </a:p>
        </p:txBody>
      </p:sp>
      <p:sp>
        <p:nvSpPr>
          <p:cNvPr id="208" name="Переваги прямих методів: простота й можливість використання як складової при проведенні телефонних опитувань або особистого інтерв'ювання. Недоліком прямих методів є усвідомлення потенційним покупцем мети опитування, через що можливе викривлення результа"/>
          <p:cNvSpPr txBox="1"/>
          <p:nvPr/>
        </p:nvSpPr>
        <p:spPr>
          <a:xfrm>
            <a:off x="1385779" y="3749830"/>
            <a:ext cx="8759430" cy="4835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355600">
              <a:spcBef>
                <a:spcPts val="0"/>
              </a:spcBef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Переваги прямих методів: простота й можливість використання як складової при проведенні телефонних опитувань або особистого інтерв'ювання. Недоліком прямих методів є усвідомлення потенційним покупцем мети опитування, через що можливе викривлення результатів. </a:t>
            </a:r>
          </a:p>
          <a:p>
            <a:pPr defTabSz="355600">
              <a:spcBef>
                <a:spcPts val="0"/>
              </a:spcBef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defTabSz="355600">
              <a:spcBef>
                <a:spcPts val="0"/>
              </a:spcBef>
              <a:defRPr sz="30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Прямі методи дослідження цін:</a:t>
            </a:r>
          </a:p>
          <a:p>
            <a:pPr defTabSz="355600">
              <a:spcBef>
                <a:spcPts val="0"/>
              </a:spcBef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− метод PSM (price sensitivity measurement);</a:t>
            </a:r>
          </a:p>
          <a:p>
            <a:pPr defTabSz="355600">
              <a:spcBef>
                <a:spcPts val="0"/>
              </a:spcBef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− метод «сходи цін» (price laddering).</a:t>
            </a:r>
          </a:p>
        </p:txBody>
      </p:sp>
      <p:sp>
        <p:nvSpPr>
          <p:cNvPr id="209" name="Більш точними й водночас більш складними в застосуванні є непрямі методи дослідження ціни. Такі методи призначені для подолання недоліків прямих методів (теоретичне бажання купити товар не гарантує його реального придбання).…"/>
          <p:cNvSpPr txBox="1"/>
          <p:nvPr/>
        </p:nvSpPr>
        <p:spPr>
          <a:xfrm>
            <a:off x="13230161" y="3749830"/>
            <a:ext cx="8689436" cy="44034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355600">
              <a:spcBef>
                <a:spcPts val="0"/>
              </a:spcBef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Більш точними й водночас більш складними в застосуванні є непрямі методи дослідження ціни. Такі методи призначені для подолання недоліків прямих методів (теоретичне бажання купити товар не гарантує його реального придбання).</a:t>
            </a:r>
          </a:p>
          <a:p>
            <a:pPr defTabSz="355600">
              <a:spcBef>
                <a:spcPts val="0"/>
              </a:spcBef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defTabSz="355600">
              <a:spcBef>
                <a:spcPts val="0"/>
              </a:spcBef>
              <a:defRPr sz="30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Непрямі методи дослідження цін:</a:t>
            </a:r>
          </a:p>
          <a:p>
            <a:pPr defTabSz="355600">
              <a:spcBef>
                <a:spcPts val="0"/>
              </a:spcBef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− «імітація процесу покупки» (randomized shopping situation);</a:t>
            </a:r>
          </a:p>
          <a:p>
            <a:pPr defTabSz="355600">
              <a:spcBef>
                <a:spcPts val="0"/>
              </a:spcBef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− метод BPTO (Brand-Price-Trade-Off).</a:t>
            </a:r>
          </a:p>
        </p:txBody>
      </p:sp>
      <p:pic>
        <p:nvPicPr>
          <p:cNvPr id="210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51393" y="8272400"/>
            <a:ext cx="6972801" cy="52132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Етапи прийняття маркетингових рішен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43991">
              <a:defRPr sz="7600" spc="-304"/>
            </a:lvl1pPr>
          </a:lstStyle>
          <a:p>
            <a:r>
              <a:t>Етапи прийняття маркетингових рішень </a:t>
            </a:r>
          </a:p>
        </p:txBody>
      </p:sp>
      <p:sp>
        <p:nvSpPr>
          <p:cNvPr id="213" name="Родоначальниками в цьому питанні вважаються Дж. фон Нейман і О. Моргенштерн, завдяки зусиллям яких  в 1944 році побачила світ книга «Теорія ігор та економічна поведінка».…"/>
          <p:cNvSpPr txBox="1"/>
          <p:nvPr/>
        </p:nvSpPr>
        <p:spPr>
          <a:xfrm>
            <a:off x="2375358" y="4274155"/>
            <a:ext cx="20043426" cy="52526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just" defTabSz="355600">
              <a:spcBef>
                <a:spcPts val="0"/>
              </a:spcBef>
              <a:defRPr sz="3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Родоначальниками в цьому питанні вважаються Дж. фон Нейман і О. Моргенштерн, завдяки зусиллям яких  в 1944 році побачила світ книга «Теорія ігор та економічна поведінка».</a:t>
            </a:r>
          </a:p>
          <a:p>
            <a:pPr algn="just" defTabSz="355600">
              <a:spcBef>
                <a:spcPts val="0"/>
              </a:spcBef>
              <a:defRPr sz="33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algn="just" defTabSz="355600">
              <a:spcBef>
                <a:spcPts val="0"/>
              </a:spcBef>
              <a:defRPr sz="3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Підприємницькі рішення і маркетингові рішення – абсолютно різні речі. </a:t>
            </a:r>
          </a:p>
          <a:p>
            <a:pPr algn="just" defTabSz="355600">
              <a:spcBef>
                <a:spcPts val="0"/>
              </a:spcBef>
              <a:defRPr sz="33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algn="just" defTabSz="355600">
              <a:spcBef>
                <a:spcPts val="0"/>
              </a:spcBef>
              <a:defRPr sz="3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Підприємницькі рішення часто носять неформальний, випадковий, інноваційний і творчий характер.</a:t>
            </a:r>
          </a:p>
          <a:p>
            <a:pPr algn="just" defTabSz="355600">
              <a:spcBef>
                <a:spcPts val="0"/>
              </a:spcBef>
              <a:defRPr sz="33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algn="just" defTabSz="355600">
              <a:spcBef>
                <a:spcPts val="0"/>
              </a:spcBef>
              <a:defRPr sz="3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/>
              <a:t>Маркетингове рішення</a:t>
            </a:r>
            <a:r>
              <a:t> являє собою набір дій (заходів), спрямованих на  удосконалення об'єкта (системи, комплексу, організації тощо) управління або досягнення поставленої перед ним мети.</a:t>
            </a:r>
          </a:p>
          <a:p>
            <a:pPr algn="just" defTabSz="355600">
              <a:spcBef>
                <a:spcPts val="0"/>
              </a:spcBef>
              <a:defRPr sz="3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Виокремлюють такі різновиди рішень: бінарне рішення, стандартне рішення, багатоальтернативне рішення, безперервне рішення, інноваційне рішення. Один від одного вони  відрізняються кількістю альтернатив.</a:t>
            </a:r>
          </a:p>
        </p:txBody>
      </p:sp>
      <p:sp>
        <p:nvSpPr>
          <p:cNvPr id="214" name="Орнамент 16"/>
          <p:cNvSpPr/>
          <p:nvPr/>
        </p:nvSpPr>
        <p:spPr>
          <a:xfrm>
            <a:off x="9257686" y="10796889"/>
            <a:ext cx="6278771" cy="6703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007" extrusionOk="0">
                <a:moveTo>
                  <a:pt x="9472" y="21"/>
                </a:moveTo>
                <a:cubicBezTo>
                  <a:pt x="9223" y="53"/>
                  <a:pt x="8975" y="641"/>
                  <a:pt x="8772" y="1801"/>
                </a:cubicBezTo>
                <a:cubicBezTo>
                  <a:pt x="8137" y="-1445"/>
                  <a:pt x="7234" y="1021"/>
                  <a:pt x="7074" y="6181"/>
                </a:cubicBezTo>
                <a:cubicBezTo>
                  <a:pt x="7070" y="6301"/>
                  <a:pt x="7067" y="6425"/>
                  <a:pt x="7064" y="6545"/>
                </a:cubicBezTo>
                <a:cubicBezTo>
                  <a:pt x="3830" y="6672"/>
                  <a:pt x="1931" y="6955"/>
                  <a:pt x="24" y="7259"/>
                </a:cubicBezTo>
                <a:cubicBezTo>
                  <a:pt x="10" y="7263"/>
                  <a:pt x="0" y="7349"/>
                  <a:pt x="0" y="7446"/>
                </a:cubicBezTo>
                <a:lnTo>
                  <a:pt x="0" y="8477"/>
                </a:lnTo>
                <a:cubicBezTo>
                  <a:pt x="0" y="8574"/>
                  <a:pt x="10" y="8649"/>
                  <a:pt x="24" y="8653"/>
                </a:cubicBezTo>
                <a:cubicBezTo>
                  <a:pt x="2070" y="8979"/>
                  <a:pt x="3801" y="9240"/>
                  <a:pt x="7072" y="9367"/>
                </a:cubicBezTo>
                <a:cubicBezTo>
                  <a:pt x="7243" y="14966"/>
                  <a:pt x="8249" y="17172"/>
                  <a:pt x="8848" y="13068"/>
                </a:cubicBezTo>
                <a:cubicBezTo>
                  <a:pt x="9572" y="8106"/>
                  <a:pt x="9322" y="9816"/>
                  <a:pt x="9376" y="9449"/>
                </a:cubicBezTo>
                <a:cubicBezTo>
                  <a:pt x="9794" y="12417"/>
                  <a:pt x="10494" y="19166"/>
                  <a:pt x="11426" y="14286"/>
                </a:cubicBezTo>
                <a:cubicBezTo>
                  <a:pt x="11850" y="16535"/>
                  <a:pt x="12432" y="16401"/>
                  <a:pt x="12832" y="14134"/>
                </a:cubicBezTo>
                <a:cubicBezTo>
                  <a:pt x="13467" y="17338"/>
                  <a:pt x="14364" y="14891"/>
                  <a:pt x="14524" y="9730"/>
                </a:cubicBezTo>
                <a:cubicBezTo>
                  <a:pt x="14528" y="9610"/>
                  <a:pt x="14531" y="9487"/>
                  <a:pt x="14534" y="9367"/>
                </a:cubicBezTo>
                <a:cubicBezTo>
                  <a:pt x="17341" y="9258"/>
                  <a:pt x="19089" y="9035"/>
                  <a:pt x="21575" y="8641"/>
                </a:cubicBezTo>
                <a:cubicBezTo>
                  <a:pt x="21589" y="8637"/>
                  <a:pt x="21600" y="8563"/>
                  <a:pt x="21600" y="8465"/>
                </a:cubicBezTo>
                <a:lnTo>
                  <a:pt x="21600" y="7435"/>
                </a:lnTo>
                <a:cubicBezTo>
                  <a:pt x="21600" y="7337"/>
                  <a:pt x="21590" y="7263"/>
                  <a:pt x="21576" y="7259"/>
                </a:cubicBezTo>
                <a:cubicBezTo>
                  <a:pt x="21279" y="7214"/>
                  <a:pt x="18303" y="6694"/>
                  <a:pt x="14528" y="6545"/>
                </a:cubicBezTo>
                <a:cubicBezTo>
                  <a:pt x="14357" y="934"/>
                  <a:pt x="13349" y="-1260"/>
                  <a:pt x="12751" y="2843"/>
                </a:cubicBezTo>
                <a:cubicBezTo>
                  <a:pt x="12026" y="7806"/>
                  <a:pt x="12277" y="6095"/>
                  <a:pt x="12223" y="6463"/>
                </a:cubicBezTo>
                <a:cubicBezTo>
                  <a:pt x="12091" y="5529"/>
                  <a:pt x="11785" y="3355"/>
                  <a:pt x="11654" y="2422"/>
                </a:cubicBezTo>
                <a:cubicBezTo>
                  <a:pt x="11648" y="2407"/>
                  <a:pt x="10958" y="-2434"/>
                  <a:pt x="10177" y="1614"/>
                </a:cubicBezTo>
                <a:cubicBezTo>
                  <a:pt x="9969" y="521"/>
                  <a:pt x="9721" y="-11"/>
                  <a:pt x="9472" y="21"/>
                </a:cubicBezTo>
                <a:close/>
                <a:moveTo>
                  <a:pt x="13483" y="2586"/>
                </a:moveTo>
                <a:cubicBezTo>
                  <a:pt x="13809" y="2629"/>
                  <a:pt x="14122" y="4076"/>
                  <a:pt x="14222" y="6545"/>
                </a:cubicBezTo>
                <a:cubicBezTo>
                  <a:pt x="12283" y="6470"/>
                  <a:pt x="14951" y="6558"/>
                  <a:pt x="12558" y="6498"/>
                </a:cubicBezTo>
                <a:cubicBezTo>
                  <a:pt x="12563" y="6456"/>
                  <a:pt x="12951" y="3936"/>
                  <a:pt x="12926" y="4097"/>
                </a:cubicBezTo>
                <a:cubicBezTo>
                  <a:pt x="13088" y="3040"/>
                  <a:pt x="13287" y="2560"/>
                  <a:pt x="13483" y="2586"/>
                </a:cubicBezTo>
                <a:close/>
                <a:moveTo>
                  <a:pt x="8117" y="2691"/>
                </a:moveTo>
                <a:cubicBezTo>
                  <a:pt x="8311" y="2707"/>
                  <a:pt x="8507" y="3237"/>
                  <a:pt x="8659" y="4354"/>
                </a:cubicBezTo>
                <a:cubicBezTo>
                  <a:pt x="8665" y="4403"/>
                  <a:pt x="8971" y="6573"/>
                  <a:pt x="8961" y="6498"/>
                </a:cubicBezTo>
                <a:cubicBezTo>
                  <a:pt x="7707" y="6531"/>
                  <a:pt x="9154" y="6465"/>
                  <a:pt x="7379" y="6533"/>
                </a:cubicBezTo>
                <a:cubicBezTo>
                  <a:pt x="7476" y="4057"/>
                  <a:pt x="7793" y="2666"/>
                  <a:pt x="8117" y="2691"/>
                </a:cubicBezTo>
                <a:close/>
                <a:moveTo>
                  <a:pt x="9529" y="2961"/>
                </a:moveTo>
                <a:cubicBezTo>
                  <a:pt x="9927" y="3168"/>
                  <a:pt x="10207" y="6148"/>
                  <a:pt x="10284" y="6474"/>
                </a:cubicBezTo>
                <a:lnTo>
                  <a:pt x="9480" y="6486"/>
                </a:lnTo>
                <a:lnTo>
                  <a:pt x="9096" y="3874"/>
                </a:lnTo>
                <a:cubicBezTo>
                  <a:pt x="9251" y="3127"/>
                  <a:pt x="9397" y="2891"/>
                  <a:pt x="9529" y="2961"/>
                </a:cubicBezTo>
                <a:close/>
                <a:moveTo>
                  <a:pt x="10947" y="3019"/>
                </a:moveTo>
                <a:cubicBezTo>
                  <a:pt x="11376" y="3474"/>
                  <a:pt x="11709" y="6643"/>
                  <a:pt x="11684" y="6474"/>
                </a:cubicBezTo>
                <a:lnTo>
                  <a:pt x="10895" y="6463"/>
                </a:lnTo>
                <a:lnTo>
                  <a:pt x="10496" y="3698"/>
                </a:lnTo>
                <a:cubicBezTo>
                  <a:pt x="10651" y="3023"/>
                  <a:pt x="10804" y="2868"/>
                  <a:pt x="10947" y="3019"/>
                </a:cubicBezTo>
                <a:close/>
                <a:moveTo>
                  <a:pt x="7378" y="9391"/>
                </a:moveTo>
                <a:cubicBezTo>
                  <a:pt x="8968" y="9454"/>
                  <a:pt x="8228" y="9407"/>
                  <a:pt x="9042" y="9426"/>
                </a:cubicBezTo>
                <a:cubicBezTo>
                  <a:pt x="9036" y="9463"/>
                  <a:pt x="8651" y="11988"/>
                  <a:pt x="8675" y="11827"/>
                </a:cubicBezTo>
                <a:cubicBezTo>
                  <a:pt x="8236" y="14694"/>
                  <a:pt x="7535" y="13281"/>
                  <a:pt x="7378" y="9391"/>
                </a:cubicBezTo>
                <a:close/>
                <a:moveTo>
                  <a:pt x="14221" y="9391"/>
                </a:moveTo>
                <a:cubicBezTo>
                  <a:pt x="14146" y="11306"/>
                  <a:pt x="13905" y="12840"/>
                  <a:pt x="13627" y="13162"/>
                </a:cubicBezTo>
                <a:cubicBezTo>
                  <a:pt x="13149" y="13687"/>
                  <a:pt x="12952" y="11633"/>
                  <a:pt x="12639" y="9426"/>
                </a:cubicBezTo>
                <a:cubicBezTo>
                  <a:pt x="13881" y="9392"/>
                  <a:pt x="12452" y="9462"/>
                  <a:pt x="14221" y="9391"/>
                </a:cubicBezTo>
                <a:close/>
                <a:moveTo>
                  <a:pt x="12120" y="9437"/>
                </a:moveTo>
                <a:lnTo>
                  <a:pt x="12509" y="12073"/>
                </a:lnTo>
                <a:cubicBezTo>
                  <a:pt x="11887" y="14996"/>
                  <a:pt x="11427" y="9888"/>
                  <a:pt x="11325" y="9449"/>
                </a:cubicBezTo>
                <a:lnTo>
                  <a:pt x="12120" y="9437"/>
                </a:lnTo>
                <a:close/>
                <a:moveTo>
                  <a:pt x="9917" y="9449"/>
                </a:moveTo>
                <a:lnTo>
                  <a:pt x="10714" y="9461"/>
                </a:lnTo>
                <a:lnTo>
                  <a:pt x="11111" y="12201"/>
                </a:lnTo>
                <a:cubicBezTo>
                  <a:pt x="10633" y="14338"/>
                  <a:pt x="10233" y="11576"/>
                  <a:pt x="10228" y="11557"/>
                </a:cubicBezTo>
                <a:cubicBezTo>
                  <a:pt x="10221" y="11516"/>
                  <a:pt x="9907" y="9382"/>
                  <a:pt x="9917" y="9449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defRPr sz="2200" spc="-44"/>
            </a:pPr>
            <a:endParaRPr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Avenir Next Regular"/>
        <a:ea typeface="Avenir Next Regular"/>
        <a:cs typeface="Avenir Next Regular"/>
      </a:majorFont>
      <a:minorFont>
        <a:latin typeface="Avenir Next Regular"/>
        <a:ea typeface="Avenir Next Regular"/>
        <a:cs typeface="Avenir Next Regular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-44" normalizeH="0" baseline="0">
            <a:ln>
              <a:noFill/>
            </a:ln>
            <a:solidFill>
              <a:srgbClr val="FFFFFF"/>
            </a:solidFill>
            <a:effectLst/>
            <a:uFillTx/>
            <a:latin typeface="Avenir Next Demi Bold"/>
            <a:ea typeface="Avenir Next Demi Bold"/>
            <a:cs typeface="Avenir Next Demi Bold"/>
            <a:sym typeface="Avenir Next Demi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330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venir Next Demi Bold"/>
            <a:ea typeface="Avenir Next Demi Bold"/>
            <a:cs typeface="Avenir Next Demi Bold"/>
            <a:sym typeface="Avenir Next Demi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Avenir Next Regular"/>
        <a:ea typeface="Avenir Next Regular"/>
        <a:cs typeface="Avenir Next Regular"/>
      </a:majorFont>
      <a:minorFont>
        <a:latin typeface="Avenir Next Regular"/>
        <a:ea typeface="Avenir Next Regular"/>
        <a:cs typeface="Avenir Next Regular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-44" normalizeH="0" baseline="0">
            <a:ln>
              <a:noFill/>
            </a:ln>
            <a:solidFill>
              <a:srgbClr val="FFFFFF"/>
            </a:solidFill>
            <a:effectLst/>
            <a:uFillTx/>
            <a:latin typeface="Avenir Next Demi Bold"/>
            <a:ea typeface="Avenir Next Demi Bold"/>
            <a:cs typeface="Avenir Next Demi Bold"/>
            <a:sym typeface="Avenir Next Demi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330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venir Next Demi Bold"/>
            <a:ea typeface="Avenir Next Demi Bold"/>
            <a:cs typeface="Avenir Next Demi Bold"/>
            <a:sym typeface="Avenir Next Demi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584</Words>
  <Application>Microsoft Office PowerPoint</Application>
  <PresentationFormat>Произвольный</PresentationFormat>
  <Paragraphs>63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27_Showcase</vt:lpstr>
      <vt:lpstr>маркетингові та польові дослідження </vt:lpstr>
      <vt:lpstr>Презентация PowerPoint</vt:lpstr>
      <vt:lpstr>Презентация PowerPoint</vt:lpstr>
      <vt:lpstr>Польові маркетингові дослідження </vt:lpstr>
      <vt:lpstr>Презентация PowerPoint</vt:lpstr>
      <vt:lpstr>Презентация PowerPoint</vt:lpstr>
      <vt:lpstr>Прямі (спрощені) методи вивчення цінових питань </vt:lpstr>
      <vt:lpstr>Етапи прийняття маркетингових рішень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маркетингові та польові дослідження </dc:title>
  <dc:creator>admin</dc:creator>
  <cp:lastModifiedBy>RePack by Diakov</cp:lastModifiedBy>
  <cp:revision>1</cp:revision>
  <dcterms:modified xsi:type="dcterms:W3CDTF">2020-04-19T13:10:17Z</dcterms:modified>
</cp:coreProperties>
</file>