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6" r:id="rId4"/>
    <p:sldId id="265" r:id="rId5"/>
    <p:sldId id="257" r:id="rId6"/>
    <p:sldId id="262" r:id="rId7"/>
    <p:sldId id="266" r:id="rId8"/>
    <p:sldId id="258" r:id="rId9"/>
    <p:sldId id="260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D8AF8-A3CF-4874-8576-AF9FF57477DB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Класифікація грибів</a:t>
            </a:r>
            <a:endParaRPr lang="ru-RU" altLang="uk-UA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altLang="uk-UA" u="sng" smtClean="0"/>
              <a:t>НИЖЧІ</a:t>
            </a:r>
            <a:endParaRPr lang="en-US" altLang="uk-UA" u="sng" smtClean="0"/>
          </a:p>
          <a:p>
            <a:pPr eaLnBrk="1" hangingPunct="1"/>
            <a:r>
              <a:rPr lang="uk-UA" altLang="uk-UA" smtClean="0"/>
              <a:t>ХІТРІДІОМІЦЕТИ </a:t>
            </a:r>
            <a:r>
              <a:rPr lang="en-US" altLang="uk-UA" smtClean="0"/>
              <a:t>-CHYTRIDIOMYCOTA</a:t>
            </a:r>
          </a:p>
          <a:p>
            <a:pPr eaLnBrk="1" hangingPunct="1"/>
            <a:r>
              <a:rPr lang="uk-UA" altLang="uk-UA" smtClean="0"/>
              <a:t>ООМІЦЕТИ </a:t>
            </a:r>
            <a:r>
              <a:rPr lang="en-US" altLang="uk-UA" smtClean="0"/>
              <a:t>-OOMYCOTA</a:t>
            </a:r>
          </a:p>
          <a:p>
            <a:pPr eaLnBrk="1" hangingPunct="1"/>
            <a:r>
              <a:rPr lang="uk-UA" altLang="uk-UA" smtClean="0"/>
              <a:t>ЗИГОМІЦЕТИ </a:t>
            </a:r>
            <a:r>
              <a:rPr lang="en-US" altLang="uk-UA" smtClean="0"/>
              <a:t>-ZYGOMYCOTA</a:t>
            </a:r>
            <a:endParaRPr lang="ru-RU" altLang="uk-UA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uk-UA" altLang="uk-UA" u="sng" smtClean="0"/>
              <a:t>ВИЩІ </a:t>
            </a:r>
            <a:endParaRPr lang="en-US" altLang="uk-UA" u="sng" smtClean="0"/>
          </a:p>
          <a:p>
            <a:pPr eaLnBrk="1" hangingPunct="1"/>
            <a:r>
              <a:rPr lang="uk-UA" altLang="uk-UA" smtClean="0"/>
              <a:t>АСКОМІЦЕТИ </a:t>
            </a:r>
            <a:r>
              <a:rPr lang="en-US" altLang="uk-UA" smtClean="0"/>
              <a:t>-ASCOMYCOTA</a:t>
            </a:r>
          </a:p>
          <a:p>
            <a:pPr eaLnBrk="1" hangingPunct="1"/>
            <a:r>
              <a:rPr lang="uk-UA" altLang="uk-UA" smtClean="0"/>
              <a:t>ВАЗИДІОМІЦЕТИ </a:t>
            </a:r>
            <a:r>
              <a:rPr lang="en-US" altLang="uk-UA" smtClean="0"/>
              <a:t>-BASIDIOMYCOTA</a:t>
            </a:r>
          </a:p>
          <a:p>
            <a:pPr eaLnBrk="1" hangingPunct="1"/>
            <a:r>
              <a:rPr lang="uk-UA" altLang="uk-UA" smtClean="0"/>
              <a:t>ДЕЙТЕРОМІЦЕТИ</a:t>
            </a:r>
            <a:r>
              <a:rPr lang="en-US" altLang="uk-UA" smtClean="0"/>
              <a:t>-DEUTEROMYCOTA</a:t>
            </a: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мук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567738" cy="64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 descr="мукор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0"/>
            <a:ext cx="5778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споры плесневы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0713"/>
            <a:ext cx="9144000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Схема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 </a:t>
            </a:r>
            <a:r>
              <a:rPr lang="ru-RU" dirty="0" err="1" smtClean="0"/>
              <a:t>мукору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204" y="1071546"/>
            <a:ext cx="4940936" cy="57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-tablitsa_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535684" cy="666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 </a:t>
            </a:r>
            <a:r>
              <a:rPr lang="ru-RU" dirty="0" err="1" smtClean="0"/>
              <a:t>синхітріуму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954" y="1285860"/>
            <a:ext cx="568895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uk-UA" altLang="uk-UA" sz="3200" smtClean="0"/>
              <a:t>ПОРЯДОК САПРОЛЕГНІЄВІ – </a:t>
            </a:r>
            <a:r>
              <a:rPr lang="en-US" altLang="uk-UA" sz="3200" smtClean="0"/>
              <a:t>Saprolegniales</a:t>
            </a:r>
            <a:endParaRPr lang="ru-RU" altLang="uk-UA" sz="3200" smtClean="0"/>
          </a:p>
        </p:txBody>
      </p:sp>
      <p:pic>
        <p:nvPicPr>
          <p:cNvPr id="67592" name="Picture 8" descr="сапролегния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463" y="1643063"/>
            <a:ext cx="5148262" cy="2505075"/>
          </a:xfrm>
        </p:spPr>
      </p:pic>
      <p:pic>
        <p:nvPicPr>
          <p:cNvPr id="67593" name="Picture 9" descr="cсапролегн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5450" y="1635125"/>
            <a:ext cx="3209925" cy="2513013"/>
          </a:xfrm>
        </p:spPr>
      </p:pic>
      <p:pic>
        <p:nvPicPr>
          <p:cNvPr id="67598" name="Picture 14" descr="сапролегния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062163" y="4367213"/>
            <a:ext cx="2009775" cy="2511425"/>
          </a:xfrm>
        </p:spPr>
      </p:pic>
      <p:sp>
        <p:nvSpPr>
          <p:cNvPr id="24582" name="Rectangle 1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altLang="uk-UA" sz="200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500198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Схема життєвого циклу </a:t>
            </a:r>
            <a:r>
              <a:rPr lang="uk-UA" sz="2400" b="1" dirty="0" err="1" smtClean="0"/>
              <a:t>сапролегнії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dirty="0" smtClean="0"/>
              <a:t> </a:t>
            </a:r>
            <a:r>
              <a:rPr lang="uk-UA" sz="2400" dirty="0" smtClean="0"/>
              <a:t>1 </a:t>
            </a:r>
            <a:r>
              <a:rPr lang="uk-UA" sz="2400" dirty="0" smtClean="0"/>
              <a:t>– зооспорангій</a:t>
            </a:r>
            <a:r>
              <a:rPr lang="uk-UA" sz="2400" dirty="0" smtClean="0"/>
              <a:t>,</a:t>
            </a:r>
            <a:r>
              <a:rPr lang="en-US" sz="2400" dirty="0" smtClean="0"/>
              <a:t> </a:t>
            </a:r>
            <a:r>
              <a:rPr lang="uk-UA" sz="2400" dirty="0" smtClean="0"/>
              <a:t>2 </a:t>
            </a:r>
            <a:r>
              <a:rPr lang="uk-UA" sz="2400" dirty="0" smtClean="0"/>
              <a:t>– грушовидна зооспора</a:t>
            </a:r>
            <a:r>
              <a:rPr lang="uk-UA" sz="2400" dirty="0" smtClean="0"/>
              <a:t>,</a:t>
            </a:r>
            <a:r>
              <a:rPr lang="en-US" sz="2400" dirty="0" smtClean="0"/>
              <a:t> </a:t>
            </a:r>
            <a:r>
              <a:rPr lang="uk-UA" sz="2400" dirty="0" smtClean="0"/>
              <a:t>3 </a:t>
            </a:r>
            <a:r>
              <a:rPr lang="uk-UA" sz="2400" dirty="0" smtClean="0"/>
              <a:t>– </a:t>
            </a:r>
            <a:r>
              <a:rPr lang="uk-UA" sz="2400" dirty="0" err="1" smtClean="0"/>
              <a:t>нирковидна</a:t>
            </a:r>
            <a:r>
              <a:rPr lang="uk-UA" sz="2400" dirty="0" smtClean="0"/>
              <a:t> зооспора</a:t>
            </a:r>
            <a:r>
              <a:rPr lang="uk-UA" sz="2400" dirty="0" smtClean="0"/>
              <a:t>,</a:t>
            </a:r>
            <a:r>
              <a:rPr lang="en-US" sz="2400" dirty="0" smtClean="0"/>
              <a:t> </a:t>
            </a:r>
            <a:r>
              <a:rPr lang="uk-UA" sz="2400" dirty="0" smtClean="0"/>
              <a:t>4 </a:t>
            </a:r>
            <a:r>
              <a:rPr lang="uk-UA" sz="2400" dirty="0" smtClean="0"/>
              <a:t>– оогоній з антеридієм</a:t>
            </a:r>
            <a:r>
              <a:rPr lang="uk-UA" sz="2400" dirty="0" smtClean="0"/>
              <a:t>,</a:t>
            </a:r>
            <a:r>
              <a:rPr lang="en-US" sz="2400" dirty="0" smtClean="0"/>
              <a:t> </a:t>
            </a:r>
            <a:r>
              <a:rPr lang="uk-UA" sz="2400" dirty="0" smtClean="0"/>
              <a:t>5,6 </a:t>
            </a:r>
            <a:r>
              <a:rPr lang="uk-UA" sz="2400" dirty="0" smtClean="0"/>
              <a:t>– послідовні стадії запліднення яйцеклітин</a:t>
            </a:r>
            <a:r>
              <a:rPr lang="uk-UA" sz="2400" dirty="0" smtClean="0"/>
              <a:t>,</a:t>
            </a:r>
            <a:r>
              <a:rPr lang="en-US" sz="2400" dirty="0" smtClean="0"/>
              <a:t> </a:t>
            </a:r>
            <a:r>
              <a:rPr lang="uk-UA" sz="2400" dirty="0" smtClean="0"/>
              <a:t>7 </a:t>
            </a:r>
            <a:r>
              <a:rPr lang="uk-UA" sz="2400" dirty="0" smtClean="0"/>
              <a:t>– зиготи</a:t>
            </a:r>
            <a:r>
              <a:rPr lang="uk-UA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8 </a:t>
            </a:r>
            <a:r>
              <a:rPr lang="ru-RU" sz="2400" dirty="0" smtClean="0"/>
              <a:t>– </a:t>
            </a:r>
            <a:r>
              <a:rPr lang="ru-RU" sz="2400" dirty="0" err="1" smtClean="0"/>
              <a:t>проростання</a:t>
            </a:r>
            <a:r>
              <a:rPr lang="ru-RU" sz="2400" dirty="0" smtClean="0"/>
              <a:t> зигот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3571900" cy="489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-tablitsa_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5072098" cy="5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есень дрожж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92928" y="228600"/>
            <a:ext cx="4265346" cy="4200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9" descr="j0428261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286125"/>
            <a:ext cx="28194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Содержимое 2"/>
          <p:cNvSpPr>
            <a:spLocks noGrp="1"/>
          </p:cNvSpPr>
          <p:nvPr>
            <p:ph idx="4294967295"/>
          </p:nvPr>
        </p:nvSpPr>
        <p:spPr>
          <a:xfrm>
            <a:off x="1071563" y="214313"/>
            <a:ext cx="8072437" cy="3357562"/>
          </a:xfrm>
        </p:spPr>
        <p:txBody>
          <a:bodyPr/>
          <a:lstStyle/>
          <a:p>
            <a:pPr eaLnBrk="1" hangingPunct="1"/>
            <a:r>
              <a:rPr lang="uk-UA" altLang="uk-UA" sz="1600" smtClean="0"/>
              <a:t>У 1845 році весь урожай картоплі в Ірландії пропав через захворювання на фітофтороз. Вся картопля погнила. Цей факт і деякі політичні фактори призвели до того, що в країні почався голод і багато людей померли, а частина сімей емігрували до Північної Америки. Цікаво, що фітофтора — нижчий гриб, який спричиняє фітофтороз, походить з американського континенту, був випадково завезений у Європу. Оскільки це вид не місцевий, він не має природних ворогів і легко, без перешкод дуже швидко розмножується і розповсюджується. В результаті щороку величезна кількість урожаю картоплі та помідорів потерпає від фітофторозу.</a:t>
            </a:r>
            <a:r>
              <a:rPr lang="en-US" altLang="uk-UA" sz="1600" smtClean="0"/>
              <a:t> </a:t>
            </a:r>
            <a:endParaRPr lang="ru-RU" altLang="uk-UA" sz="1600" smtClean="0"/>
          </a:p>
        </p:txBody>
      </p:sp>
      <p:pic>
        <p:nvPicPr>
          <p:cNvPr id="4" name="Рисунок 3" descr="800px-Phytophtora_infestans-effec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6125"/>
            <a:ext cx="440531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13px-Irish_potato_famine_Bridget_O'Donne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286125"/>
            <a:ext cx="234315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00px-Famine_sculpture_in_front_of_the_International_Financial_Services_Centre_Dublin_2006_Kaihsu_Ta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3286125"/>
            <a:ext cx="54292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000750"/>
            <a:ext cx="1928813" cy="923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ahoma" pitchFamily="34" charset="0"/>
              </a:rPr>
              <a:t>Великий голод. Гравюра </a:t>
            </a:r>
            <a:r>
              <a:rPr lang="ru-RU" dirty="0" err="1">
                <a:latin typeface="Tahoma" pitchFamily="34" charset="0"/>
              </a:rPr>
              <a:t>Бріджіт</a:t>
            </a:r>
            <a:r>
              <a:rPr lang="ru-RU" dirty="0">
                <a:latin typeface="Tahoma" pitchFamily="34" charset="0"/>
              </a:rPr>
              <a:t> </a:t>
            </a:r>
            <a:r>
              <a:rPr lang="ru-RU" dirty="0" err="1">
                <a:latin typeface="Tahoma" pitchFamily="34" charset="0"/>
              </a:rPr>
              <a:t>Одоннел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063" y="5429250"/>
            <a:ext cx="1785937" cy="1200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err="1">
                <a:latin typeface="Tahoma" pitchFamily="34" charset="0"/>
              </a:rPr>
              <a:t>Уражена</a:t>
            </a:r>
            <a:r>
              <a:rPr lang="ru-RU" dirty="0">
                <a:latin typeface="Tahoma" pitchFamily="34" charset="0"/>
              </a:rPr>
              <a:t>  </a:t>
            </a:r>
            <a:r>
              <a:rPr lang="ru-RU" dirty="0" err="1">
                <a:latin typeface="Tahoma" pitchFamily="34" charset="0"/>
              </a:rPr>
              <a:t>фітофторою</a:t>
            </a:r>
            <a:r>
              <a:rPr lang="ru-RU" dirty="0">
                <a:latin typeface="Tahoma" pitchFamily="34" charset="0"/>
              </a:rPr>
              <a:t> </a:t>
            </a:r>
            <a:r>
              <a:rPr lang="ru-RU" dirty="0" err="1">
                <a:latin typeface="Tahoma" pitchFamily="34" charset="0"/>
              </a:rPr>
              <a:t>бульба</a:t>
            </a:r>
            <a:r>
              <a:rPr lang="ru-RU" dirty="0">
                <a:latin typeface="Tahoma" pitchFamily="34" charset="0"/>
              </a:rPr>
              <a:t> </a:t>
            </a:r>
            <a:r>
              <a:rPr lang="ru-RU" dirty="0" err="1">
                <a:latin typeface="Tahoma" pitchFamily="34" charset="0"/>
              </a:rPr>
              <a:t>картопліля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3357563"/>
            <a:ext cx="4286250" cy="646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err="1">
                <a:latin typeface="Tahoma" pitchFamily="34" charset="0"/>
              </a:rPr>
              <a:t>Пам'ятник</a:t>
            </a:r>
            <a:r>
              <a:rPr lang="ru-RU" dirty="0">
                <a:latin typeface="Tahoma" pitchFamily="34" charset="0"/>
              </a:rPr>
              <a:t> жертвам Великого голоду в </a:t>
            </a:r>
            <a:r>
              <a:rPr lang="ru-RU" dirty="0" err="1">
                <a:latin typeface="Tahoma" pitchFamily="34" charset="0"/>
              </a:rPr>
              <a:t>центрі</a:t>
            </a:r>
            <a:r>
              <a:rPr lang="ru-RU" dirty="0">
                <a:latin typeface="Tahoma" pitchFamily="34" charset="0"/>
              </a:rPr>
              <a:t> </a:t>
            </a:r>
            <a:r>
              <a:rPr lang="ru-RU" dirty="0" err="1">
                <a:latin typeface="Tahoma" pitchFamily="34" charset="0"/>
              </a:rPr>
              <a:t>Дубліна</a:t>
            </a:r>
            <a:endParaRPr lang="ru-RU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Схема життєвого циклу фітофтори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14" y="928670"/>
            <a:ext cx="853618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69" y="1714488"/>
            <a:ext cx="4933123" cy="4143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951" y="1428736"/>
            <a:ext cx="3775205" cy="467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162</Words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Класифікація грибів</vt:lpstr>
      <vt:lpstr>Слайд 2</vt:lpstr>
      <vt:lpstr>Схема життєвого циклу синхітріуму</vt:lpstr>
      <vt:lpstr>ПОРЯДОК САПРОЛЕГНІЄВІ – Saprolegniales</vt:lpstr>
      <vt:lpstr>Схема життєвого циклу сапролегнії  1 – зооспорангій, 2 – грушовидна зооспора, 3 – нирковидна зооспора, 4 – оогоній з антеридієм, 5,6 – послідовні стадії запліднення яйцеклітин, 7 – зиготи, 8 – проростання зигот</vt:lpstr>
      <vt:lpstr>Слайд 6</vt:lpstr>
      <vt:lpstr>Слайд 7</vt:lpstr>
      <vt:lpstr>Схема життєвого циклу фітофтори </vt:lpstr>
      <vt:lpstr>Слайд 9</vt:lpstr>
      <vt:lpstr>Слайд 10</vt:lpstr>
      <vt:lpstr>Схема життєвого циклу мукору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життєвого циклу синхітріуму</dc:title>
  <cp:lastModifiedBy>Zaliznyak</cp:lastModifiedBy>
  <cp:revision>6</cp:revision>
  <dcterms:modified xsi:type="dcterms:W3CDTF">2020-10-28T22:27:59Z</dcterms:modified>
</cp:coreProperties>
</file>