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5" r:id="rId1"/>
  </p:sldMasterIdLst>
  <p:sldIdLst>
    <p:sldId id="256" r:id="rId2"/>
    <p:sldId id="257" r:id="rId3"/>
    <p:sldId id="258" r:id="rId4"/>
    <p:sldId id="260" r:id="rId5"/>
    <p:sldId id="262" r:id="rId6"/>
    <p:sldId id="267" r:id="rId7"/>
    <p:sldId id="263" r:id="rId8"/>
    <p:sldId id="264" r:id="rId9"/>
    <p:sldId id="265" r:id="rId10"/>
    <p:sldId id="266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8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89112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23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548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882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229546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61838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16122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053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47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675280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6819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343814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6" r:id="rId1"/>
    <p:sldLayoutId id="2147484077" r:id="rId2"/>
    <p:sldLayoutId id="2147484078" r:id="rId3"/>
    <p:sldLayoutId id="2147484079" r:id="rId4"/>
    <p:sldLayoutId id="2147484080" r:id="rId5"/>
    <p:sldLayoutId id="2147484081" r:id="rId6"/>
    <p:sldLayoutId id="2147484082" r:id="rId7"/>
    <p:sldLayoutId id="2147484083" r:id="rId8"/>
    <p:sldLayoutId id="2147484084" r:id="rId9"/>
    <p:sldLayoutId id="2147484085" r:id="rId10"/>
    <p:sldLayoutId id="214748408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0" pos="594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42492" y="1848077"/>
            <a:ext cx="5829094" cy="2868168"/>
          </a:xfrm>
        </p:spPr>
        <p:txBody>
          <a:bodyPr>
            <a:normAutofit/>
          </a:bodyPr>
          <a:lstStyle/>
          <a:p>
            <a:pPr algn="ctr"/>
            <a:r>
              <a:rPr lang="uk-UA" sz="4000" dirty="0"/>
              <a:t>Презентація курсу “ділові культури в Міжнародному бізнесі”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52052" y="5190388"/>
            <a:ext cx="5114778" cy="1101248"/>
          </a:xfrm>
        </p:spPr>
        <p:txBody>
          <a:bodyPr>
            <a:noAutofit/>
          </a:bodyPr>
          <a:lstStyle/>
          <a:p>
            <a:r>
              <a:rPr lang="uk-UA" sz="2400" dirty="0"/>
              <a:t>Викладач: </a:t>
            </a:r>
          </a:p>
          <a:p>
            <a:r>
              <a:rPr lang="uk-UA" sz="2400" dirty="0" err="1"/>
              <a:t>к.е.н</a:t>
            </a:r>
            <a:r>
              <a:rPr lang="uk-UA" sz="2400" dirty="0"/>
              <a:t>., доцент</a:t>
            </a:r>
          </a:p>
          <a:p>
            <a:r>
              <a:rPr lang="uk-UA" sz="2400" dirty="0"/>
              <a:t> </a:t>
            </a:r>
            <a:r>
              <a:rPr lang="uk-UA" sz="2400" dirty="0" err="1"/>
              <a:t>Венгерська</a:t>
            </a:r>
            <a:r>
              <a:rPr lang="uk-UA" sz="2400" dirty="0"/>
              <a:t> Н.С.</a:t>
            </a:r>
            <a:endParaRPr lang="ru-RU" sz="2400" dirty="0"/>
          </a:p>
        </p:txBody>
      </p:sp>
      <p:pic>
        <p:nvPicPr>
          <p:cNvPr id="1026" name="Picture 2" descr="Affordable Translation Services Doha - Helpline Translation">
            <a:extLst>
              <a:ext uri="{FF2B5EF4-FFF2-40B4-BE49-F238E27FC236}">
                <a16:creationId xmlns:a16="http://schemas.microsoft.com/office/drawing/2014/main" id="{CDF96081-2EC4-4173-A826-1F6EDD0EB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78" y="37749"/>
            <a:ext cx="3863574" cy="1931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7 Steps Bridging Behavioral Meaning in Intercultural Communications">
            <a:extLst>
              <a:ext uri="{FF2B5EF4-FFF2-40B4-BE49-F238E27FC236}">
                <a16:creationId xmlns:a16="http://schemas.microsoft.com/office/drawing/2014/main" id="{30450779-6B33-4BF6-AEA1-5D6BD49CEF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7039" y="4416900"/>
            <a:ext cx="4380661" cy="234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320040"/>
            <a:ext cx="5910282" cy="1143000"/>
          </a:xfrm>
        </p:spPr>
        <p:txBody>
          <a:bodyPr>
            <a:normAutofit/>
          </a:bodyPr>
          <a:lstStyle/>
          <a:p>
            <a:r>
              <a:rPr lang="uk-UA" sz="3600" dirty="0"/>
              <a:t>Які навички отримаєте після вивчення курсу?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129" y="1916832"/>
            <a:ext cx="7633742" cy="3593591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uk-UA" dirty="0"/>
              <a:t>Вести переговорний процес у різних контекстах, зокрема правовому, економічному, суспільному, культурному та інформаційному.</a:t>
            </a:r>
            <a:endParaRPr lang="ru-RU" dirty="0"/>
          </a:p>
          <a:p>
            <a:pPr lvl="0"/>
            <a:r>
              <a:rPr lang="uk-UA" dirty="0"/>
              <a:t>Здатність самостійно організовувати та здійснювати наукові дослідження проблем міжкультурної комунікації, визначати наукові проблеми, готувати наукові тексти та доповіді, здійснювати їх публічну апробацію.</a:t>
            </a:r>
            <a:endParaRPr lang="ru-RU" dirty="0"/>
          </a:p>
          <a:p>
            <a:pPr lvl="0"/>
            <a:r>
              <a:rPr lang="uk-UA" dirty="0"/>
              <a:t>Здатність провадити прикладні аналітичні розробки проблем впливу культури на стилі ведення переговорів,  </a:t>
            </a:r>
            <a:r>
              <a:rPr lang="uk-UA" dirty="0" err="1"/>
              <a:t>професійно</a:t>
            </a:r>
            <a:r>
              <a:rPr lang="uk-UA" dirty="0"/>
              <a:t> готувати аналітичні матеріали та довідки.</a:t>
            </a:r>
            <a:endParaRPr lang="ru-RU" dirty="0"/>
          </a:p>
          <a:p>
            <a:pPr lvl="0"/>
            <a:r>
              <a:rPr lang="uk-UA" dirty="0"/>
              <a:t>Здатність організовувати та проводити міжнародні зустрічі та переговори, працювати в рамках міжнародних конференцій, організацій, інших форм практичного міжнародного економічного співробітництва, працювати  з міжнародними договорами та контрактами.</a:t>
            </a:r>
            <a:endParaRPr lang="ru-RU" dirty="0"/>
          </a:p>
          <a:p>
            <a:pPr lvl="0"/>
            <a:r>
              <a:rPr lang="uk-UA" dirty="0"/>
              <a:t>Здатність розробляти підходи до розв’язання проблем і завдань переговорів в контексті міжкультурної комунікації.</a:t>
            </a:r>
            <a:endParaRPr lang="ru-RU" dirty="0"/>
          </a:p>
          <a:p>
            <a:pPr lvl="0"/>
            <a:r>
              <a:rPr lang="uk-UA" dirty="0"/>
              <a:t>Володіння іноземними мовами на професійному рівні, виконання усного та письмового перекладу з фахової тематики міжнародних переговорів та </a:t>
            </a:r>
            <a:r>
              <a:rPr lang="uk-UA" dirty="0" err="1"/>
              <a:t>кросс</a:t>
            </a:r>
            <a:r>
              <a:rPr lang="uk-UA" dirty="0"/>
              <a:t>-культурної комунікації.</a:t>
            </a:r>
            <a:endParaRPr lang="ru-RU" dirty="0"/>
          </a:p>
          <a:p>
            <a:endParaRPr lang="uk-UA" dirty="0"/>
          </a:p>
        </p:txBody>
      </p:sp>
      <p:pic>
        <p:nvPicPr>
          <p:cNvPr id="5" name="Рисунок 4" descr="http://www.hneu.edu.ua/web/public/moved/hneu/Bakalavr_Magistr/Bakalavr_program/%5B%D0%A4%D0%BE%D1%82%D0%BE_%D0%9C%D0%B1%5D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0232" y="113964"/>
            <a:ext cx="2358267" cy="171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s://encrypted-tbn3.gstatic.com/images?q=tbn:ANd9GcQ6-pT2qgT4q5CF99QibLtsN76LpiqmdcUHtRL3qOvS7TIn3hmC_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2548" y="5301208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5B7E3A5-D1FC-47BD-A538-EFAC8471A8F6}"/>
              </a:ext>
            </a:extLst>
          </p:cNvPr>
          <p:cNvPicPr/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863" y="-43183"/>
            <a:ext cx="2100258" cy="202879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500306"/>
            <a:ext cx="7239000" cy="1143000"/>
          </a:xfrm>
        </p:spPr>
        <p:txBody>
          <a:bodyPr/>
          <a:lstStyle/>
          <a:p>
            <a:pPr algn="ctr"/>
            <a:r>
              <a:rPr lang="uk-UA" dirty="0"/>
              <a:t>Дякую за увагу!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428604"/>
            <a:ext cx="6143668" cy="1143000"/>
          </a:xfrm>
        </p:spPr>
        <p:txBody>
          <a:bodyPr>
            <a:normAutofit fontScale="90000"/>
          </a:bodyPr>
          <a:lstStyle/>
          <a:p>
            <a:r>
              <a:rPr lang="uk-UA" dirty="0"/>
              <a:t>Яка мета вивчення курсу?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043758" cy="2819716"/>
          </a:xfrm>
        </p:spPr>
        <p:txBody>
          <a:bodyPr>
            <a:normAutofit/>
          </a:bodyPr>
          <a:lstStyle/>
          <a:p>
            <a:r>
              <a:rPr lang="uk-UA" b="1" dirty="0"/>
              <a:t>Мета вивчення</a:t>
            </a:r>
            <a:r>
              <a:rPr lang="uk-UA" dirty="0"/>
              <a:t> навчальної дисципліни «Ділові культури в міжнародному бізнесі» є формування у студентів знань про природу ділової культури, розвиток уявлень про існуючі відмінності в діловій поведінці представників різних національностей та системи знань про стратегію й тактику переговорного процесу в міжнародному бізнесі.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0"/>
            <a:ext cx="2100258" cy="2028796"/>
          </a:xfrm>
          <a:prstGeom prst="rect">
            <a:avLst/>
          </a:prstGeom>
        </p:spPr>
      </p:pic>
      <p:pic>
        <p:nvPicPr>
          <p:cNvPr id="2050" name="Picture 2" descr="Ethics of cross-cultural and interethnic business communications, Ethics of  cross-cultural business communications - Business communications">
            <a:extLst>
              <a:ext uri="{FF2B5EF4-FFF2-40B4-BE49-F238E27FC236}">
                <a16:creationId xmlns:a16="http://schemas.microsoft.com/office/drawing/2014/main" id="{2042BC9A-5139-4674-89D3-E69DED2739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801756"/>
            <a:ext cx="3118049" cy="2893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320040"/>
            <a:ext cx="5910282" cy="1143000"/>
          </a:xfrm>
        </p:spPr>
        <p:txBody>
          <a:bodyPr>
            <a:normAutofit fontScale="90000"/>
          </a:bodyPr>
          <a:lstStyle/>
          <a:p>
            <a:r>
              <a:rPr lang="uk-UA" dirty="0"/>
              <a:t>Що ми будемо вивчати?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6758006" cy="4534228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/>
              <a:t>РОЗДІЛ 1.  КОНЦЕПТУАЛЬНІ ТА МЕТОДОЛОГІЧНІ ЗАСАДИ ДОСЛІДЖЕННЯ ДІЛОВИХ КУЛЬТУР В МІЖНАРОДНОМУ БІЗНЕСІ.</a:t>
            </a:r>
            <a:endParaRPr lang="ru-RU" dirty="0"/>
          </a:p>
          <a:p>
            <a:r>
              <a:rPr lang="uk-UA" b="1" dirty="0"/>
              <a:t> </a:t>
            </a:r>
            <a:endParaRPr lang="ru-RU" dirty="0"/>
          </a:p>
          <a:p>
            <a:r>
              <a:rPr lang="uk-UA" dirty="0"/>
              <a:t>Тема 1. Культура в міжнародному бізнесі в умовах глобалізації.</a:t>
            </a:r>
            <a:endParaRPr lang="ru-RU" dirty="0"/>
          </a:p>
          <a:p>
            <a:r>
              <a:rPr lang="uk-UA" dirty="0"/>
              <a:t>Тема 2. Міжнародні ділові переговори.</a:t>
            </a:r>
            <a:endParaRPr lang="ru-RU" dirty="0"/>
          </a:p>
          <a:p>
            <a:r>
              <a:rPr lang="uk-UA" dirty="0"/>
              <a:t>Тема </a:t>
            </a:r>
            <a:r>
              <a:rPr lang="ru-RU" dirty="0"/>
              <a:t>3</a:t>
            </a:r>
            <a:r>
              <a:rPr lang="uk-UA" dirty="0"/>
              <a:t>.  </a:t>
            </a:r>
            <a:r>
              <a:rPr lang="ru-RU" dirty="0" err="1"/>
              <a:t>Невербальна</a:t>
            </a:r>
            <a:r>
              <a:rPr lang="ru-RU" dirty="0"/>
              <a:t> </a:t>
            </a:r>
            <a:r>
              <a:rPr lang="ru-RU" dirty="0" err="1"/>
              <a:t>комунікація</a:t>
            </a:r>
            <a:r>
              <a:rPr lang="ru-RU" dirty="0"/>
              <a:t>: суть, </a:t>
            </a:r>
            <a:r>
              <a:rPr lang="ru-RU" dirty="0" err="1"/>
              <a:t>види</a:t>
            </a:r>
            <a:r>
              <a:rPr lang="ru-RU" dirty="0"/>
              <a:t> та </a:t>
            </a:r>
            <a:r>
              <a:rPr lang="ru-RU" dirty="0" err="1"/>
              <a:t>особливості</a:t>
            </a:r>
            <a:r>
              <a:rPr lang="ru-RU" dirty="0"/>
              <a:t>.</a:t>
            </a:r>
          </a:p>
          <a:p>
            <a:r>
              <a:rPr lang="uk-UA" dirty="0"/>
              <a:t>Тема 4 Діловий подарунок в міжнародній практиці: правила етикету.</a:t>
            </a:r>
            <a:endParaRPr lang="ru-RU" dirty="0"/>
          </a:p>
          <a:p>
            <a:r>
              <a:rPr lang="uk-UA" dirty="0"/>
              <a:t>Тема. 5  Гумор як елемент культури.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b="1" dirty="0"/>
              <a:t>РОЗДІЛ 2.</a:t>
            </a:r>
            <a:r>
              <a:rPr lang="uk-UA" b="1" i="1" dirty="0"/>
              <a:t> </a:t>
            </a:r>
            <a:r>
              <a:rPr lang="uk-UA" b="1" dirty="0"/>
              <a:t>ДІЛОВІ КУЛЬТУРИ В МІЖНАРОДНОМУ БІЗНЕСІ</a:t>
            </a:r>
            <a:endParaRPr lang="ru-RU" dirty="0"/>
          </a:p>
          <a:p>
            <a:r>
              <a:rPr lang="uk-UA" dirty="0"/>
              <a:t>Тема 6. Специфіка ділової культури в США, Німеччині, Китаї.</a:t>
            </a:r>
            <a:endParaRPr lang="ru-RU" dirty="0"/>
          </a:p>
          <a:p>
            <a:r>
              <a:rPr lang="uk-UA" dirty="0"/>
              <a:t>Тема 7. Особливості ділової комунікації в Туреччині, Індії, Росії.</a:t>
            </a:r>
            <a:endParaRPr lang="ru-RU" dirty="0"/>
          </a:p>
          <a:p>
            <a:r>
              <a:rPr lang="uk-UA" dirty="0"/>
              <a:t>Тема 8 Особливості ділового спілкування в Україні.</a:t>
            </a:r>
            <a:endParaRPr lang="ru-RU" dirty="0"/>
          </a:p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2330" y="4714884"/>
            <a:ext cx="2071670" cy="2143116"/>
          </a:xfrm>
          <a:prstGeom prst="rect">
            <a:avLst/>
          </a:prstGeom>
        </p:spPr>
      </p:pic>
      <p:pic>
        <p:nvPicPr>
          <p:cNvPr id="6" name="Рисунок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96" y="1"/>
            <a:ext cx="1571604" cy="128586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9FDEED3-ADF7-4362-A68E-42384310ACC9}"/>
              </a:ext>
            </a:extLst>
          </p:cNvPr>
          <p:cNvPicPr/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0"/>
            <a:ext cx="2100258" cy="202879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320040"/>
            <a:ext cx="5910282" cy="1143000"/>
          </a:xfrm>
        </p:spPr>
        <p:txBody>
          <a:bodyPr>
            <a:normAutofit fontScale="90000"/>
          </a:bodyPr>
          <a:lstStyle/>
          <a:p>
            <a:r>
              <a:rPr lang="uk-UA" dirty="0"/>
              <a:t>Як ми будемо вивчати?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72816"/>
            <a:ext cx="5040560" cy="5040560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/>
              <a:t>Лекції</a:t>
            </a:r>
          </a:p>
          <a:p>
            <a:r>
              <a:rPr lang="uk-UA" dirty="0"/>
              <a:t>Лекції будуть змістовні, цікаві, академічно виважені, дискусійні, які розкривають в повній мірі аспекти міжнародного бізнесу.</a:t>
            </a:r>
          </a:p>
          <a:p>
            <a:r>
              <a:rPr lang="uk-UA" b="1" dirty="0"/>
              <a:t>Практичні заняття</a:t>
            </a:r>
          </a:p>
          <a:p>
            <a:r>
              <a:rPr lang="uk-UA" dirty="0"/>
              <a:t>Кожне практичне заняття передбачає більш детальне вивчення лекційних тим, а також тих питань, які на лекції не розглядалися. На занятті використовуються такі </a:t>
            </a:r>
            <a:r>
              <a:rPr lang="uk-UA" u="sng" dirty="0"/>
              <a:t>активні методики навчання</a:t>
            </a:r>
            <a:r>
              <a:rPr lang="uk-UA" dirty="0"/>
              <a:t>: кейс-аналіз,  рольові та ситуаційні ігри,  інтерактивні завдання,  тренінги.</a:t>
            </a:r>
            <a:endParaRPr lang="ru-RU" dirty="0"/>
          </a:p>
          <a:p>
            <a:r>
              <a:rPr lang="uk-UA" dirty="0"/>
              <a:t>Практичний підхід включає в себе  також тематичні дослідження, перекладацьку практику, опрацювання бізнес-аналітики міжнародного середовища та рекомендованої літератури для домашнього читання. Студентам також буде запропоновано ознайомитися з відео файлами, в яких відображено особливості міжкультурного ділового спілкування. </a:t>
            </a:r>
            <a:endParaRPr lang="ru-RU" dirty="0"/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6C1149E-ADBE-4C16-BD5F-E15CFD92A862}"/>
              </a:ext>
            </a:extLst>
          </p:cNvPr>
          <p:cNvPicPr/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6" y="375169"/>
            <a:ext cx="2100258" cy="2028796"/>
          </a:xfrm>
          <a:prstGeom prst="rect">
            <a:avLst/>
          </a:prstGeom>
        </p:spPr>
      </p:pic>
      <p:pic>
        <p:nvPicPr>
          <p:cNvPr id="9218" name="Picture 2" descr="Нет описания.">
            <a:extLst>
              <a:ext uri="{FF2B5EF4-FFF2-40B4-BE49-F238E27FC236}">
                <a16:creationId xmlns:a16="http://schemas.microsoft.com/office/drawing/2014/main" id="{D44B8DC5-DDBF-4794-BE81-A8119DA3F1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708920"/>
            <a:ext cx="3360373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320040"/>
            <a:ext cx="5910282" cy="1143000"/>
          </a:xfrm>
        </p:spPr>
        <p:txBody>
          <a:bodyPr>
            <a:normAutofit fontScale="90000"/>
          </a:bodyPr>
          <a:lstStyle/>
          <a:p>
            <a:r>
              <a:rPr lang="uk-UA" dirty="0"/>
              <a:t>Як ми будемо вивчати?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/>
              <a:t>Групові проекти</a:t>
            </a:r>
          </a:p>
          <a:p>
            <a:r>
              <a:rPr lang="uk-UA" dirty="0"/>
              <a:t>Груповий проект (3-4 студенти) передбачає наукове дослідження за обраною темою з переліку запропонованих тем або студенти може обрати тему самостійно, але погодивши її з викладачем. Проект передбачає підготовку наукової роботи та презентації. </a:t>
            </a:r>
            <a:endParaRPr lang="ru-RU" dirty="0"/>
          </a:p>
          <a:p>
            <a:r>
              <a:rPr lang="uk-UA" dirty="0"/>
              <a:t>Обсяг наукової роботи не повинен перевищувати 30 друкованих сторінок.</a:t>
            </a:r>
            <a:endParaRPr lang="ru-RU" dirty="0"/>
          </a:p>
          <a:p>
            <a:r>
              <a:rPr lang="uk-UA" dirty="0"/>
              <a:t>Наукова робота повинна містити такі структурні елементи: титульний аркуш; </a:t>
            </a:r>
            <a:r>
              <a:rPr lang="uk-UA" dirty="0" err="1"/>
              <a:t>змiст</a:t>
            </a:r>
            <a:r>
              <a:rPr lang="uk-UA" dirty="0"/>
              <a:t>; вступ; теоретична частина; практична частина; висновки; </a:t>
            </a:r>
            <a:r>
              <a:rPr lang="uk-UA" dirty="0" err="1"/>
              <a:t>перелiк</a:t>
            </a:r>
            <a:r>
              <a:rPr lang="uk-UA" dirty="0"/>
              <a:t> посилань; додатки.</a:t>
            </a:r>
            <a:endParaRPr lang="ru-RU" dirty="0"/>
          </a:p>
          <a:p>
            <a:endParaRPr lang="uk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D438EA3-800C-48D5-ADFF-F1C6226058CA}"/>
              </a:ext>
            </a:extLst>
          </p:cNvPr>
          <p:cNvPicPr/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8704" y="7144"/>
            <a:ext cx="2100258" cy="202879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3009" y="12077"/>
            <a:ext cx="5797091" cy="1492132"/>
          </a:xfrm>
        </p:spPr>
        <p:txBody>
          <a:bodyPr/>
          <a:lstStyle/>
          <a:p>
            <a:r>
              <a:rPr lang="uk-UA" dirty="0"/>
              <a:t>Які критерії Оцінювання?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424936" cy="359359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b="1" u="sng" dirty="0"/>
              <a:t>КРИТЕРІЇ ОЦІНЮВАННЯ ПРАКТИЧНИХ ЗАНЯТЬ</a:t>
            </a:r>
            <a:endParaRPr lang="ru-RU" sz="1400" u="sng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uk-UA" sz="1400" dirty="0"/>
              <a:t> </a:t>
            </a:r>
            <a:endParaRPr lang="ru-RU" sz="1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uk-UA" sz="1400" dirty="0"/>
              <a:t>На практичному занятті студенти:</a:t>
            </a:r>
            <a:endParaRPr lang="ru-RU" sz="1400" dirty="0"/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uk-UA" sz="1400" dirty="0"/>
              <a:t>дають відповіді на теоретичне питання за кожною темою (2 бали)</a:t>
            </a:r>
            <a:endParaRPr lang="ru-RU" sz="1400" dirty="0"/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uk-UA" sz="1400" dirty="0"/>
              <a:t>розв’язують ситуаційні завдання (2 бали)</a:t>
            </a:r>
            <a:endParaRPr lang="ru-RU" sz="1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uk-UA" sz="1400" dirty="0"/>
              <a:t>або</a:t>
            </a:r>
            <a:endParaRPr lang="ru-RU" sz="1400" dirty="0"/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uk-UA" sz="1400" dirty="0"/>
              <a:t>відповідають на проблемні питання (2 бали).</a:t>
            </a:r>
            <a:endParaRPr lang="ru-RU" sz="1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uk-UA" sz="1400" dirty="0"/>
              <a:t> </a:t>
            </a:r>
            <a:endParaRPr lang="ru-RU" sz="1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uk-UA" sz="1400" dirty="0"/>
              <a:t>Результат виконання студентом кожного </a:t>
            </a:r>
            <a:r>
              <a:rPr lang="uk-UA" sz="1400" b="1" dirty="0"/>
              <a:t>теоретичного питання</a:t>
            </a:r>
            <a:r>
              <a:rPr lang="uk-UA" sz="1400" dirty="0"/>
              <a:t> оцінюється  за такою шкалою:</a:t>
            </a:r>
            <a:endParaRPr lang="ru-RU" sz="1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uk-UA" sz="1400" dirty="0"/>
              <a:t>- </a:t>
            </a:r>
            <a:r>
              <a:rPr lang="uk-UA" sz="1400" b="1" u="sng" dirty="0"/>
              <a:t>2 бали</a:t>
            </a:r>
            <a:r>
              <a:rPr lang="uk-UA" sz="1400" dirty="0"/>
              <a:t>: студент дав повну відповідь без суттєвих помилок;</a:t>
            </a:r>
            <a:endParaRPr lang="ru-RU" sz="1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uk-UA" sz="1400" dirty="0"/>
              <a:t>- </a:t>
            </a:r>
            <a:r>
              <a:rPr lang="uk-UA" sz="1400" b="1" u="sng" dirty="0"/>
              <a:t>1 бали</a:t>
            </a:r>
            <a:r>
              <a:rPr lang="uk-UA" sz="1400" dirty="0"/>
              <a:t>: студент дав відповідь з незначними помилками;</a:t>
            </a:r>
            <a:endParaRPr lang="ru-RU" sz="1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uk-UA" sz="1400" b="1" u="sng" dirty="0"/>
              <a:t>- 0 балів: </a:t>
            </a:r>
            <a:r>
              <a:rPr lang="uk-UA" sz="1400" dirty="0"/>
              <a:t>студент не відповів на питання.</a:t>
            </a:r>
            <a:endParaRPr lang="ru-RU" sz="1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uk-UA" sz="1400" dirty="0"/>
              <a:t> </a:t>
            </a:r>
            <a:endParaRPr lang="ru-RU" sz="1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uk-UA" sz="1400" dirty="0"/>
              <a:t>Результат вирішення студентом </a:t>
            </a:r>
            <a:r>
              <a:rPr lang="uk-UA" sz="1400" b="1" dirty="0"/>
              <a:t>ситуаційного завдання</a:t>
            </a:r>
            <a:r>
              <a:rPr lang="uk-UA" sz="1400" dirty="0"/>
              <a:t> оцінюється  за такою шкалою:</a:t>
            </a:r>
            <a:endParaRPr lang="ru-RU" sz="1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uk-UA" sz="1400" b="1" u="sng" dirty="0"/>
              <a:t>2 бал</a:t>
            </a:r>
            <a:r>
              <a:rPr lang="uk-UA" sz="1400" dirty="0"/>
              <a:t>: студент правильно вирішив ситуаційне завдання;</a:t>
            </a:r>
            <a:endParaRPr lang="ru-RU" sz="1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uk-UA" sz="1400" b="1" u="sng" dirty="0"/>
              <a:t>1 бали</a:t>
            </a:r>
            <a:r>
              <a:rPr lang="uk-UA" sz="1400" dirty="0"/>
              <a:t>: студент вирішив завдання з помилками, але зрозуміло, що він розуміє сутність поставленої проблеми;</a:t>
            </a:r>
            <a:endParaRPr lang="ru-RU" sz="1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uk-UA" sz="1400" b="1" u="sng" dirty="0"/>
              <a:t>- 0 балів: </a:t>
            </a:r>
            <a:r>
              <a:rPr lang="uk-UA" sz="1400" dirty="0"/>
              <a:t>студент не відповів на ситуацію.</a:t>
            </a:r>
            <a:endParaRPr lang="ru-RU" sz="1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uk-UA" sz="1400" dirty="0"/>
              <a:t> </a:t>
            </a:r>
            <a:endParaRPr lang="ru-RU" sz="1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uk-UA" sz="1400" dirty="0"/>
              <a:t>Результат вирішення студентом </a:t>
            </a:r>
            <a:r>
              <a:rPr lang="uk-UA" sz="1400" b="1" dirty="0"/>
              <a:t>проблемного питання </a:t>
            </a:r>
            <a:r>
              <a:rPr lang="uk-UA" sz="1400" dirty="0"/>
              <a:t>оцінюється  за такою шкалою:</a:t>
            </a:r>
            <a:endParaRPr lang="ru-RU" sz="1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uk-UA" sz="1400" b="1" u="sng" dirty="0"/>
              <a:t>2 бал</a:t>
            </a:r>
            <a:r>
              <a:rPr lang="uk-UA" sz="1400" dirty="0"/>
              <a:t>: студент дав правильну відповідь на проблемне питання;</a:t>
            </a:r>
            <a:endParaRPr lang="ru-RU" sz="1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uk-UA" sz="1400" b="1" u="sng" dirty="0"/>
              <a:t>1 бали</a:t>
            </a:r>
            <a:r>
              <a:rPr lang="uk-UA" sz="1400" dirty="0"/>
              <a:t>: студент дав відповідь на питання з помилками, але зрозуміло, що він розуміє сутність поставленої проблеми;</a:t>
            </a:r>
            <a:endParaRPr lang="ru-RU" sz="1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uk-UA" sz="1400" b="1" u="sng" dirty="0"/>
              <a:t>- 0 балів: </a:t>
            </a:r>
            <a:r>
              <a:rPr lang="uk-UA" sz="1400" dirty="0"/>
              <a:t>студент не відповів на проблемне питання.</a:t>
            </a:r>
            <a:endParaRPr lang="ru-RU" sz="1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F9751B6-A178-4A13-86A3-DE989D43193B}"/>
              </a:ext>
            </a:extLst>
          </p:cNvPr>
          <p:cNvPicPr/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-256255"/>
            <a:ext cx="2100258" cy="202879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320040"/>
            <a:ext cx="5910282" cy="1143000"/>
          </a:xfrm>
        </p:spPr>
        <p:txBody>
          <a:bodyPr>
            <a:normAutofit fontScale="90000"/>
          </a:bodyPr>
          <a:lstStyle/>
          <a:p>
            <a:r>
              <a:rPr lang="uk-UA" dirty="0"/>
              <a:t>Які </a:t>
            </a:r>
            <a:r>
              <a:rPr lang="uk-UA" dirty="0" err="1"/>
              <a:t>кокурентні</a:t>
            </a:r>
            <a:r>
              <a:rPr lang="uk-UA" dirty="0"/>
              <a:t> переваги курсу?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ПЕРЕВАГА № 1</a:t>
            </a:r>
          </a:p>
          <a:p>
            <a:r>
              <a:rPr lang="uk-UA" dirty="0"/>
              <a:t>Підготовка менеджерів, які мислять глобально (</a:t>
            </a:r>
            <a:r>
              <a:rPr lang="ru-RU" dirty="0" err="1"/>
              <a:t>global</a:t>
            </a:r>
            <a:r>
              <a:rPr lang="ru-RU" dirty="0"/>
              <a:t> </a:t>
            </a:r>
            <a:r>
              <a:rPr lang="ru-RU" dirty="0" err="1"/>
              <a:t>thinking</a:t>
            </a:r>
            <a:r>
              <a:rPr lang="uk-UA" dirty="0"/>
              <a:t>). Підготовка фахівців-універсалів в галузі міжнародного бізнесу, які розуміють як компанії працюють у іншому культурному середовищі </a:t>
            </a:r>
          </a:p>
          <a:p>
            <a:endParaRPr lang="uk-UA" dirty="0"/>
          </a:p>
        </p:txBody>
      </p:sp>
      <p:pic>
        <p:nvPicPr>
          <p:cNvPr id="5" name="Рисунок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132" y="4556993"/>
            <a:ext cx="3252307" cy="2301007"/>
          </a:xfrm>
          <a:prstGeom prst="rect">
            <a:avLst/>
          </a:prstGeom>
        </p:spPr>
      </p:pic>
      <p:pic>
        <p:nvPicPr>
          <p:cNvPr id="3074" name="Picture 2" descr="PAPER: Exploring Cross Cultural Workforce Management Issues in the UAE by  Ali Khaled">
            <a:extLst>
              <a:ext uri="{FF2B5EF4-FFF2-40B4-BE49-F238E27FC236}">
                <a16:creationId xmlns:a16="http://schemas.microsoft.com/office/drawing/2014/main" id="{1008FE73-0F24-4604-8D24-393B68E10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854" y="4283205"/>
            <a:ext cx="3914775" cy="24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FD1315E-5680-4200-BD56-561BBE029F0C}"/>
              </a:ext>
            </a:extLst>
          </p:cNvPr>
          <p:cNvPicPr/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521" y="241410"/>
            <a:ext cx="2100258" cy="202879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320040"/>
            <a:ext cx="5910282" cy="1143000"/>
          </a:xfrm>
        </p:spPr>
        <p:txBody>
          <a:bodyPr>
            <a:normAutofit fontScale="90000"/>
          </a:bodyPr>
          <a:lstStyle/>
          <a:p>
            <a:r>
              <a:rPr lang="uk-UA" dirty="0"/>
              <a:t>Які </a:t>
            </a:r>
            <a:r>
              <a:rPr lang="uk-UA" dirty="0" err="1"/>
              <a:t>кокурентні</a:t>
            </a:r>
            <a:r>
              <a:rPr lang="uk-UA" dirty="0"/>
              <a:t> переваги курсу?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ПЕРЕВАГА № 2</a:t>
            </a:r>
          </a:p>
          <a:p>
            <a:r>
              <a:rPr lang="uk-UA" dirty="0"/>
              <a:t>Підготовка менеджерів для роботи на посадах "</a:t>
            </a:r>
            <a:r>
              <a:rPr lang="ru-RU" dirty="0" err="1"/>
              <a:t>country</a:t>
            </a:r>
            <a:r>
              <a:rPr lang="ru-RU" dirty="0"/>
              <a:t> </a:t>
            </a:r>
            <a:r>
              <a:rPr lang="ru-RU" dirty="0" err="1"/>
              <a:t>executives</a:t>
            </a:r>
            <a:r>
              <a:rPr lang="uk-UA" dirty="0"/>
              <a:t>" або "</a:t>
            </a:r>
            <a:r>
              <a:rPr lang="ru-RU" dirty="0" err="1"/>
              <a:t>country</a:t>
            </a:r>
            <a:r>
              <a:rPr lang="ru-RU" dirty="0"/>
              <a:t> </a:t>
            </a:r>
            <a:r>
              <a:rPr lang="ru-RU" dirty="0" err="1"/>
              <a:t>managers</a:t>
            </a:r>
            <a:r>
              <a:rPr lang="uk-UA" dirty="0"/>
              <a:t>" в зарубіжних підрозділах, філіях і представництвах глобальних компаній. Завдяки синергії </a:t>
            </a:r>
            <a:r>
              <a:rPr lang="uk-UA" dirty="0" err="1"/>
              <a:t>компетенцій</a:t>
            </a:r>
            <a:r>
              <a:rPr lang="uk-UA" dirty="0"/>
              <a:t> менеджера-міжнародника, політолога-міжнародника і економіста-міжнародника слухачі курсу набувають конкурентні переваги в порівнянні з колегами.</a:t>
            </a:r>
            <a:endParaRPr lang="ru-RU" dirty="0"/>
          </a:p>
          <a:p>
            <a:endParaRPr lang="uk-UA" dirty="0"/>
          </a:p>
        </p:txBody>
      </p:sp>
      <p:pic>
        <p:nvPicPr>
          <p:cNvPr id="5" name="Рисунок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68" y="4857760"/>
            <a:ext cx="1643058" cy="178593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93DB66E-E0E4-44C8-86FF-CA14EBF0FAF1}"/>
              </a:ext>
            </a:extLst>
          </p:cNvPr>
          <p:cNvPicPr/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1371" y="257206"/>
            <a:ext cx="2100258" cy="202879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320040"/>
            <a:ext cx="5910282" cy="1143000"/>
          </a:xfrm>
        </p:spPr>
        <p:txBody>
          <a:bodyPr>
            <a:normAutofit fontScale="90000"/>
          </a:bodyPr>
          <a:lstStyle/>
          <a:p>
            <a:r>
              <a:rPr lang="uk-UA" dirty="0"/>
              <a:t>Які </a:t>
            </a:r>
            <a:r>
              <a:rPr lang="uk-UA" dirty="0" err="1"/>
              <a:t>кокурентні</a:t>
            </a:r>
            <a:r>
              <a:rPr lang="uk-UA" dirty="0"/>
              <a:t> переваги курсу?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ПЕРЕВАГА № 3</a:t>
            </a:r>
          </a:p>
          <a:p>
            <a:r>
              <a:rPr lang="uk-UA" dirty="0"/>
              <a:t>Слухачі опанують крос-культурні особливості ведення бізнесу і управління міжнародними людськими ресурсами, що дозволить стати сучасним фахівцем з міжнародного бізнесу.</a:t>
            </a:r>
            <a:endParaRPr lang="ru-RU" dirty="0"/>
          </a:p>
          <a:p>
            <a:endParaRPr lang="uk-UA" dirty="0"/>
          </a:p>
        </p:txBody>
      </p:sp>
      <p:pic>
        <p:nvPicPr>
          <p:cNvPr id="5" name="Рисунок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933" y="4221088"/>
            <a:ext cx="2714612" cy="1714488"/>
          </a:xfrm>
          <a:prstGeom prst="rect">
            <a:avLst/>
          </a:prstGeom>
        </p:spPr>
      </p:pic>
      <p:pic>
        <p:nvPicPr>
          <p:cNvPr id="4098" name="Picture 2" descr="What is the true definition of being “Culturally Diverse”? – Dawn M. Edwards">
            <a:extLst>
              <a:ext uri="{FF2B5EF4-FFF2-40B4-BE49-F238E27FC236}">
                <a16:creationId xmlns:a16="http://schemas.microsoft.com/office/drawing/2014/main" id="{F80CD730-58CD-42C1-B8D6-E50656678F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55" y="3924538"/>
            <a:ext cx="5186756" cy="2604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A58B7C2-2BED-42C5-91E2-CA1F93A8E5E1}"/>
              </a:ext>
            </a:extLst>
          </p:cNvPr>
          <p:cNvPicPr/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076"/>
            <a:ext cx="2100258" cy="202879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Эмблема">
  <a:themeElements>
    <a:clrScheme name="Эмблема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Эмблема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Эмблема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77</TotalTime>
  <Words>504</Words>
  <Application>Microsoft Office PowerPoint</Application>
  <PresentationFormat>Экран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Corbel</vt:lpstr>
      <vt:lpstr>Gill Sans MT</vt:lpstr>
      <vt:lpstr>Impact</vt:lpstr>
      <vt:lpstr>Эмблема</vt:lpstr>
      <vt:lpstr>Презентація курсу “ділові культури в Міжнародному бізнесі”</vt:lpstr>
      <vt:lpstr>Яка мета вивчення курсу?</vt:lpstr>
      <vt:lpstr>Що ми будемо вивчати?</vt:lpstr>
      <vt:lpstr>Як ми будемо вивчати?</vt:lpstr>
      <vt:lpstr>Як ми будемо вивчати?</vt:lpstr>
      <vt:lpstr>Які критерії Оцінювання?</vt:lpstr>
      <vt:lpstr>Які кокурентні переваги курсу?</vt:lpstr>
      <vt:lpstr>Які кокурентні переваги курсу?</vt:lpstr>
      <vt:lpstr>Які кокурентні переваги курсу?</vt:lpstr>
      <vt:lpstr>Які навички отримаєте після вивчення курсу?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курсу “Міжнародний бізнес”</dc:title>
  <dc:creator>35</dc:creator>
  <cp:lastModifiedBy>Пользователь</cp:lastModifiedBy>
  <cp:revision>8</cp:revision>
  <dcterms:created xsi:type="dcterms:W3CDTF">2017-02-01T12:05:42Z</dcterms:created>
  <dcterms:modified xsi:type="dcterms:W3CDTF">2020-09-02T04:42:57Z</dcterms:modified>
</cp:coreProperties>
</file>