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7744" y="429768"/>
            <a:ext cx="7315200" cy="3255264"/>
          </a:xfrm>
        </p:spPr>
        <p:txBody>
          <a:bodyPr/>
          <a:lstStyle/>
          <a:p>
            <a:r>
              <a:rPr lang="uk-UA" dirty="0" smtClean="0"/>
              <a:t>Фізика тонких плівок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50807" y="5602934"/>
            <a:ext cx="3993193" cy="914400"/>
          </a:xfrm>
        </p:spPr>
        <p:txBody>
          <a:bodyPr/>
          <a:lstStyle/>
          <a:p>
            <a:r>
              <a:rPr lang="uk-UA" dirty="0" smtClean="0"/>
              <a:t>Ніконова Аліна Олександрівна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1998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Тигельні</a:t>
            </a:r>
            <a:r>
              <a:rPr lang="ru-RU" dirty="0"/>
              <a:t> </a:t>
            </a:r>
            <a:r>
              <a:rPr lang="ru-RU" dirty="0" err="1"/>
              <a:t>випарники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8352" y="766078"/>
            <a:ext cx="80893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Тигельні</a:t>
            </a:r>
            <a:r>
              <a:rPr lang="ru-RU" dirty="0"/>
              <a:t> </a:t>
            </a:r>
            <a:r>
              <a:rPr lang="ru-RU" dirty="0" err="1"/>
              <a:t>випарники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, як правило, для </a:t>
            </a:r>
            <a:r>
              <a:rPr lang="ru-RU" dirty="0" err="1"/>
              <a:t>випаровування</a:t>
            </a:r>
            <a:r>
              <a:rPr lang="ru-RU" dirty="0"/>
              <a:t> великих </a:t>
            </a:r>
            <a:r>
              <a:rPr lang="ru-RU" dirty="0" err="1"/>
              <a:t>кількостей</a:t>
            </a:r>
            <a:r>
              <a:rPr lang="ru-RU" dirty="0"/>
              <a:t> </a:t>
            </a:r>
            <a:r>
              <a:rPr lang="ru-RU" dirty="0" err="1"/>
              <a:t>сипучих</a:t>
            </a:r>
            <a:r>
              <a:rPr lang="ru-RU" dirty="0"/>
              <a:t> </a:t>
            </a:r>
            <a:r>
              <a:rPr lang="ru-RU" dirty="0" err="1"/>
              <a:t>діелектричних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. </a:t>
            </a:r>
            <a:r>
              <a:rPr lang="ru-RU" dirty="0" err="1"/>
              <a:t>Тиглі</a:t>
            </a:r>
            <a:r>
              <a:rPr lang="ru-RU" dirty="0"/>
              <a:t> </a:t>
            </a:r>
            <a:r>
              <a:rPr lang="ru-RU" dirty="0" err="1"/>
              <a:t>виготовляють</a:t>
            </a:r>
            <a:r>
              <a:rPr lang="ru-RU" dirty="0"/>
              <a:t> з тугоплавких </a:t>
            </a:r>
            <a:r>
              <a:rPr lang="ru-RU" dirty="0" err="1"/>
              <a:t>металів</a:t>
            </a:r>
            <a:r>
              <a:rPr lang="ru-RU" dirty="0"/>
              <a:t>, кварцу, </a:t>
            </a:r>
            <a:r>
              <a:rPr lang="ru-RU" dirty="0" err="1"/>
              <a:t>графіту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керамічних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(</a:t>
            </a:r>
            <a:r>
              <a:rPr lang="ru-RU" dirty="0" err="1"/>
              <a:t>нітриду</a:t>
            </a:r>
            <a:r>
              <a:rPr lang="ru-RU" dirty="0"/>
              <a:t> бора </a:t>
            </a:r>
            <a:r>
              <a:rPr lang="en-US" dirty="0"/>
              <a:t>BN, </a:t>
            </a:r>
            <a:r>
              <a:rPr lang="ru-RU" dirty="0"/>
              <a:t>оксиду </a:t>
            </a:r>
            <a:r>
              <a:rPr lang="ru-RU" dirty="0" err="1"/>
              <a:t>алюмінію</a:t>
            </a:r>
            <a:r>
              <a:rPr lang="ru-RU" dirty="0"/>
              <a:t> А2О3 – </a:t>
            </a:r>
            <a:r>
              <a:rPr lang="ru-RU" dirty="0" err="1"/>
              <a:t>алунда</a:t>
            </a:r>
            <a:r>
              <a:rPr lang="ru-RU" dirty="0"/>
              <a:t>). Максимально </a:t>
            </a:r>
            <a:r>
              <a:rPr lang="ru-RU" dirty="0" err="1"/>
              <a:t>припустима</a:t>
            </a:r>
            <a:r>
              <a:rPr lang="ru-RU" dirty="0"/>
              <a:t> температура кварцу </a:t>
            </a:r>
            <a:r>
              <a:rPr lang="ru-RU" dirty="0" err="1"/>
              <a:t>складає</a:t>
            </a:r>
            <a:r>
              <a:rPr lang="ru-RU" dirty="0"/>
              <a:t> 1400°С, </a:t>
            </a:r>
            <a:r>
              <a:rPr lang="ru-RU" dirty="0" err="1"/>
              <a:t>графіту</a:t>
            </a:r>
            <a:r>
              <a:rPr lang="ru-RU" dirty="0"/>
              <a:t> – 3000°С, оксиду </a:t>
            </a:r>
            <a:r>
              <a:rPr lang="ru-RU" dirty="0" err="1"/>
              <a:t>алюмінію</a:t>
            </a:r>
            <a:r>
              <a:rPr lang="ru-RU" dirty="0"/>
              <a:t> – 1600°С. Два </a:t>
            </a:r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випарників</a:t>
            </a:r>
            <a:r>
              <a:rPr lang="ru-RU" dirty="0"/>
              <a:t> з тиглями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кераміки</a:t>
            </a:r>
            <a:r>
              <a:rPr lang="ru-RU" dirty="0"/>
              <a:t> </a:t>
            </a:r>
            <a:r>
              <a:rPr lang="ru-RU" dirty="0" err="1"/>
              <a:t>показані</a:t>
            </a:r>
            <a:r>
              <a:rPr lang="ru-RU" dirty="0"/>
              <a:t> на рис. </a:t>
            </a:r>
            <a:r>
              <a:rPr lang="ru-RU" dirty="0" smtClean="0"/>
              <a:t> </a:t>
            </a:r>
            <a:r>
              <a:rPr lang="ru-RU" dirty="0"/>
              <a:t>а, б.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1610" y="2782252"/>
            <a:ext cx="6391275" cy="193357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816096" y="497767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Випарники</a:t>
            </a:r>
            <a:r>
              <a:rPr lang="ru-RU" dirty="0" smtClean="0"/>
              <a:t> </a:t>
            </a:r>
            <a:r>
              <a:rPr lang="ru-RU" dirty="0"/>
              <a:t>прямого </a:t>
            </a:r>
            <a:r>
              <a:rPr lang="ru-RU" dirty="0" err="1"/>
              <a:t>нагрівання</a:t>
            </a:r>
            <a:r>
              <a:rPr lang="ru-RU" dirty="0"/>
              <a:t> з тиглями з </a:t>
            </a:r>
            <a:r>
              <a:rPr lang="ru-RU" dirty="0" err="1"/>
              <a:t>внутрішнім</a:t>
            </a:r>
            <a:r>
              <a:rPr lang="ru-RU" dirty="0"/>
              <a:t> (а) і </a:t>
            </a:r>
            <a:r>
              <a:rPr lang="ru-RU" dirty="0" err="1"/>
              <a:t>зовнішнім</a:t>
            </a:r>
            <a:r>
              <a:rPr lang="ru-RU" dirty="0"/>
              <a:t> (б) </a:t>
            </a:r>
            <a:r>
              <a:rPr lang="ru-RU" dirty="0" err="1"/>
              <a:t>спіральними</a:t>
            </a:r>
            <a:r>
              <a:rPr lang="ru-RU" dirty="0"/>
              <a:t> </a:t>
            </a:r>
            <a:r>
              <a:rPr lang="ru-RU" dirty="0" err="1"/>
              <a:t>нагрівачами</a:t>
            </a:r>
            <a:r>
              <a:rPr lang="ru-RU" dirty="0"/>
              <a:t>: 1 – </a:t>
            </a:r>
            <a:r>
              <a:rPr lang="ru-RU" dirty="0" err="1"/>
              <a:t>спіраль</a:t>
            </a:r>
            <a:r>
              <a:rPr lang="ru-RU" dirty="0"/>
              <a:t>, 2 – тигель</a:t>
            </a:r>
          </a:p>
        </p:txBody>
      </p:sp>
    </p:spTree>
    <p:extLst>
      <p:ext uri="{BB962C8B-B14F-4D97-AF65-F5344CB8AC3E}">
        <p14:creationId xmlns:p14="http://schemas.microsoft.com/office/powerpoint/2010/main" val="3251547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Випарники</a:t>
            </a:r>
            <a:r>
              <a:rPr lang="ru-RU" dirty="0"/>
              <a:t> з </a:t>
            </a:r>
            <a:r>
              <a:rPr lang="ru-RU" dirty="0" err="1"/>
              <a:t>електронно-променевим</a:t>
            </a:r>
            <a:r>
              <a:rPr lang="ru-RU" dirty="0"/>
              <a:t> </a:t>
            </a:r>
            <a:r>
              <a:rPr lang="ru-RU" dirty="0" err="1"/>
              <a:t>нагріванням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10713" y="469773"/>
            <a:ext cx="85283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Принцип </a:t>
            </a:r>
            <a:r>
              <a:rPr lang="ru-RU" dirty="0" err="1"/>
              <a:t>електронно-променевого</a:t>
            </a:r>
            <a:r>
              <a:rPr lang="ru-RU" dirty="0"/>
              <a:t> </a:t>
            </a:r>
            <a:r>
              <a:rPr lang="ru-RU" dirty="0" err="1"/>
              <a:t>нагрівання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кінетична</a:t>
            </a:r>
            <a:r>
              <a:rPr lang="ru-RU" dirty="0"/>
              <a:t> </a:t>
            </a:r>
            <a:r>
              <a:rPr lang="ru-RU" dirty="0" err="1"/>
              <a:t>енергія</a:t>
            </a:r>
            <a:r>
              <a:rPr lang="ru-RU" dirty="0"/>
              <a:t> потоку </a:t>
            </a:r>
            <a:r>
              <a:rPr lang="ru-RU" dirty="0" err="1"/>
              <a:t>прискорених</a:t>
            </a:r>
            <a:r>
              <a:rPr lang="ru-RU" dirty="0"/>
              <a:t> </a:t>
            </a:r>
            <a:r>
              <a:rPr lang="ru-RU" dirty="0" err="1"/>
              <a:t>електронів</a:t>
            </a:r>
            <a:r>
              <a:rPr lang="ru-RU" dirty="0"/>
              <a:t> при </a:t>
            </a:r>
            <a:r>
              <a:rPr lang="ru-RU" dirty="0" err="1"/>
              <a:t>бомбардуванні</a:t>
            </a:r>
            <a:r>
              <a:rPr lang="ru-RU" dirty="0"/>
              <a:t> ними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перетворюється</a:t>
            </a:r>
            <a:r>
              <a:rPr lang="ru-RU" dirty="0"/>
              <a:t> в </a:t>
            </a:r>
            <a:r>
              <a:rPr lang="ru-RU" dirty="0" err="1"/>
              <a:t>теплову</a:t>
            </a:r>
            <a:r>
              <a:rPr lang="ru-RU" dirty="0"/>
              <a:t> </a:t>
            </a:r>
            <a:r>
              <a:rPr lang="ru-RU" dirty="0" err="1"/>
              <a:t>енергію</a:t>
            </a:r>
            <a:r>
              <a:rPr lang="ru-RU" dirty="0"/>
              <a:t>,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вона </a:t>
            </a:r>
            <a:r>
              <a:rPr lang="ru-RU" dirty="0" err="1"/>
              <a:t>нагрівається</a:t>
            </a:r>
            <a:r>
              <a:rPr lang="ru-RU" dirty="0"/>
              <a:t> до </a:t>
            </a:r>
            <a:r>
              <a:rPr lang="ru-RU" dirty="0" err="1"/>
              <a:t>температури</a:t>
            </a:r>
            <a:r>
              <a:rPr lang="ru-RU" dirty="0"/>
              <a:t> </a:t>
            </a:r>
            <a:r>
              <a:rPr lang="ru-RU" dirty="0" err="1"/>
              <a:t>випаровування</a:t>
            </a:r>
            <a:r>
              <a:rPr lang="ru-RU" dirty="0"/>
              <a:t>. Для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</a:t>
            </a:r>
            <a:r>
              <a:rPr lang="ru-RU" dirty="0" err="1"/>
              <a:t>променя</a:t>
            </a:r>
            <a:r>
              <a:rPr lang="ru-RU" dirty="0"/>
              <a:t> </a:t>
            </a:r>
            <a:r>
              <a:rPr lang="ru-RU" dirty="0" err="1"/>
              <a:t>необхідне</a:t>
            </a:r>
            <a:r>
              <a:rPr lang="ru-RU" dirty="0"/>
              <a:t> </a:t>
            </a:r>
            <a:r>
              <a:rPr lang="ru-RU" dirty="0" err="1"/>
              <a:t>джерело</a:t>
            </a:r>
            <a:r>
              <a:rPr lang="ru-RU" dirty="0"/>
              <a:t> </a:t>
            </a:r>
            <a:r>
              <a:rPr lang="ru-RU" dirty="0" err="1"/>
              <a:t>вільних</a:t>
            </a:r>
            <a:r>
              <a:rPr lang="ru-RU" dirty="0"/>
              <a:t>, тобто </a:t>
            </a:r>
            <a:r>
              <a:rPr lang="ru-RU" dirty="0" err="1"/>
              <a:t>незв’язаних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частинками</a:t>
            </a:r>
            <a:r>
              <a:rPr lang="ru-RU" dirty="0"/>
              <a:t>, </a:t>
            </a:r>
            <a:r>
              <a:rPr lang="ru-RU" dirty="0" err="1"/>
              <a:t>електронів</a:t>
            </a:r>
            <a:r>
              <a:rPr lang="ru-RU" dirty="0"/>
              <a:t>. Для того,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електрон</a:t>
            </a:r>
            <a:r>
              <a:rPr lang="ru-RU" dirty="0"/>
              <a:t> </a:t>
            </a:r>
            <a:r>
              <a:rPr lang="ru-RU" dirty="0" err="1"/>
              <a:t>вилетів</a:t>
            </a:r>
            <a:r>
              <a:rPr lang="ru-RU" dirty="0"/>
              <a:t> з </a:t>
            </a:r>
            <a:r>
              <a:rPr lang="ru-RU" dirty="0" err="1"/>
              <a:t>металу</a:t>
            </a:r>
            <a:r>
              <a:rPr lang="ru-RU" dirty="0"/>
              <a:t> </a:t>
            </a:r>
            <a:r>
              <a:rPr lang="ru-RU" dirty="0" err="1"/>
              <a:t>назовні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швидкість</a:t>
            </a:r>
            <a:r>
              <a:rPr lang="ru-RU" dirty="0"/>
              <a:t> повинна бути </a:t>
            </a:r>
            <a:r>
              <a:rPr lang="ru-RU" dirty="0" err="1"/>
              <a:t>спрямована</a:t>
            </a:r>
            <a:r>
              <a:rPr lang="ru-RU" dirty="0"/>
              <a:t> </a:t>
            </a:r>
            <a:r>
              <a:rPr lang="ru-RU" dirty="0" err="1"/>
              <a:t>убік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металу</a:t>
            </a:r>
            <a:r>
              <a:rPr lang="ru-RU" dirty="0"/>
              <a:t>, і </a:t>
            </a:r>
            <a:r>
              <a:rPr lang="ru-RU" dirty="0" err="1"/>
              <a:t>він</a:t>
            </a:r>
            <a:r>
              <a:rPr lang="ru-RU" dirty="0"/>
              <a:t> повинен </a:t>
            </a:r>
            <a:r>
              <a:rPr lang="ru-RU" dirty="0" err="1"/>
              <a:t>перебороти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 сил,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прагнуть</a:t>
            </a:r>
            <a:r>
              <a:rPr lang="ru-RU" dirty="0"/>
              <a:t> </a:t>
            </a:r>
            <a:r>
              <a:rPr lang="ru-RU" dirty="0" err="1"/>
              <a:t>повернути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у метал. Роботу з </a:t>
            </a:r>
            <a:r>
              <a:rPr lang="ru-RU" dirty="0" err="1"/>
              <a:t>подолання</a:t>
            </a:r>
            <a:r>
              <a:rPr lang="ru-RU" dirty="0"/>
              <a:t> </a:t>
            </a:r>
            <a:r>
              <a:rPr lang="ru-RU" dirty="0" err="1"/>
              <a:t>електроном</a:t>
            </a:r>
            <a:r>
              <a:rPr lang="ru-RU" dirty="0"/>
              <a:t> </a:t>
            </a:r>
            <a:r>
              <a:rPr lang="ru-RU" dirty="0" err="1"/>
              <a:t>поверхневих</a:t>
            </a:r>
            <a:r>
              <a:rPr lang="ru-RU" dirty="0"/>
              <a:t> сил,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утримують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в </a:t>
            </a:r>
            <a:r>
              <a:rPr lang="ru-RU" dirty="0" err="1"/>
              <a:t>металі</a:t>
            </a:r>
            <a:r>
              <a:rPr lang="ru-RU" dirty="0"/>
              <a:t>, називають </a:t>
            </a:r>
            <a:r>
              <a:rPr lang="ru-RU" dirty="0" err="1"/>
              <a:t>роботою</a:t>
            </a:r>
            <a:r>
              <a:rPr lang="ru-RU" dirty="0"/>
              <a:t> </a:t>
            </a:r>
            <a:r>
              <a:rPr lang="ru-RU" dirty="0" err="1"/>
              <a:t>виходу</a:t>
            </a:r>
            <a:r>
              <a:rPr lang="ru-RU" dirty="0"/>
              <a:t>. При </a:t>
            </a:r>
            <a:r>
              <a:rPr lang="ru-RU" dirty="0" err="1"/>
              <a:t>кімнатній</a:t>
            </a:r>
            <a:r>
              <a:rPr lang="ru-RU" dirty="0"/>
              <a:t> </a:t>
            </a:r>
            <a:r>
              <a:rPr lang="ru-RU" dirty="0" err="1"/>
              <a:t>температурі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електронів</a:t>
            </a:r>
            <a:r>
              <a:rPr lang="ru-RU" dirty="0"/>
              <a:t> у </a:t>
            </a:r>
            <a:r>
              <a:rPr lang="ru-RU" dirty="0" err="1"/>
              <a:t>металі</a:t>
            </a:r>
            <a:r>
              <a:rPr lang="ru-RU" dirty="0"/>
              <a:t>, </a:t>
            </a:r>
            <a:r>
              <a:rPr lang="ru-RU" dirty="0" err="1"/>
              <a:t>енергія</a:t>
            </a:r>
            <a:r>
              <a:rPr lang="ru-RU" dirty="0"/>
              <a:t> яких </a:t>
            </a:r>
            <a:r>
              <a:rPr lang="ru-RU" dirty="0" err="1"/>
              <a:t>перевищує</a:t>
            </a:r>
            <a:r>
              <a:rPr lang="ru-RU" dirty="0"/>
              <a:t> роботу </a:t>
            </a:r>
            <a:r>
              <a:rPr lang="ru-RU" dirty="0" err="1"/>
              <a:t>виходу</a:t>
            </a:r>
            <a:r>
              <a:rPr lang="ru-RU" dirty="0"/>
              <a:t>, </a:t>
            </a:r>
            <a:r>
              <a:rPr lang="ru-RU" dirty="0" err="1"/>
              <a:t>мізерно</a:t>
            </a:r>
            <a:r>
              <a:rPr lang="ru-RU" dirty="0"/>
              <a:t> мала.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їхня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різко</a:t>
            </a:r>
            <a:r>
              <a:rPr lang="ru-RU" dirty="0"/>
              <a:t> </a:t>
            </a:r>
            <a:r>
              <a:rPr lang="ru-RU" dirty="0" err="1"/>
              <a:t>зростає</a:t>
            </a:r>
            <a:r>
              <a:rPr lang="ru-RU" dirty="0"/>
              <a:t> з ростом </a:t>
            </a:r>
            <a:r>
              <a:rPr lang="ru-RU" dirty="0" err="1"/>
              <a:t>температури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інтенсивності</a:t>
            </a:r>
            <a:r>
              <a:rPr lang="ru-RU" dirty="0"/>
              <a:t> теплового хаотичного </a:t>
            </a:r>
            <a:r>
              <a:rPr lang="ru-RU" dirty="0" err="1"/>
              <a:t>руху</a:t>
            </a:r>
            <a:r>
              <a:rPr lang="ru-RU" dirty="0"/>
              <a:t>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7580" y="3927462"/>
            <a:ext cx="4972211" cy="266159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513065" y="3827098"/>
            <a:ext cx="34259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Ефект</a:t>
            </a:r>
            <a:r>
              <a:rPr lang="ru-RU" dirty="0" smtClean="0"/>
              <a:t> </a:t>
            </a:r>
            <a:r>
              <a:rPr lang="ru-RU" dirty="0" err="1"/>
              <a:t>термоемісії</a:t>
            </a:r>
            <a:r>
              <a:rPr lang="ru-RU" dirty="0"/>
              <a:t> (а), </a:t>
            </a:r>
            <a:r>
              <a:rPr lang="ru-RU" dirty="0" err="1"/>
              <a:t>прискорення</a:t>
            </a:r>
            <a:r>
              <a:rPr lang="ru-RU" dirty="0"/>
              <a:t> </a:t>
            </a:r>
            <a:r>
              <a:rPr lang="ru-RU" dirty="0" err="1"/>
              <a:t>електронів</a:t>
            </a:r>
            <a:r>
              <a:rPr lang="ru-RU" dirty="0"/>
              <a:t> (б) і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</a:t>
            </a:r>
            <a:r>
              <a:rPr lang="ru-RU" dirty="0" err="1"/>
              <a:t>променя</a:t>
            </a:r>
            <a:r>
              <a:rPr lang="ru-RU" dirty="0"/>
              <a:t> (в): 1 – </a:t>
            </a:r>
            <a:r>
              <a:rPr lang="ru-RU" dirty="0" err="1"/>
              <a:t>емітовані</a:t>
            </a:r>
            <a:r>
              <a:rPr lang="ru-RU" dirty="0"/>
              <a:t> </a:t>
            </a:r>
            <a:r>
              <a:rPr lang="ru-RU" dirty="0" err="1"/>
              <a:t>електрони</a:t>
            </a:r>
            <a:r>
              <a:rPr lang="ru-RU" dirty="0"/>
              <a:t>, 2 – </a:t>
            </a:r>
            <a:r>
              <a:rPr lang="ru-RU" dirty="0" err="1"/>
              <a:t>термокатод</a:t>
            </a:r>
            <a:r>
              <a:rPr lang="ru-RU" dirty="0"/>
              <a:t>, 3 – </a:t>
            </a:r>
            <a:r>
              <a:rPr lang="ru-RU" dirty="0" err="1"/>
              <a:t>стінка</a:t>
            </a:r>
            <a:r>
              <a:rPr lang="ru-RU" dirty="0"/>
              <a:t> </a:t>
            </a:r>
            <a:r>
              <a:rPr lang="ru-RU" dirty="0" err="1"/>
              <a:t>вакуумної</a:t>
            </a:r>
            <a:r>
              <a:rPr lang="ru-RU" dirty="0"/>
              <a:t> </a:t>
            </a:r>
            <a:r>
              <a:rPr lang="ru-RU" dirty="0" err="1"/>
              <a:t>камери</a:t>
            </a:r>
            <a:r>
              <a:rPr lang="ru-RU" dirty="0"/>
              <a:t>, 4 – </a:t>
            </a:r>
            <a:r>
              <a:rPr lang="ru-RU" dirty="0" err="1"/>
              <a:t>ізолятори</a:t>
            </a:r>
            <a:r>
              <a:rPr lang="ru-RU" dirty="0"/>
              <a:t>, 5 – </a:t>
            </a:r>
            <a:r>
              <a:rPr lang="ru-RU" dirty="0" err="1"/>
              <a:t>джерело</a:t>
            </a:r>
            <a:r>
              <a:rPr lang="ru-RU" dirty="0"/>
              <a:t> </a:t>
            </a:r>
            <a:r>
              <a:rPr lang="ru-RU" dirty="0" err="1"/>
              <a:t>живлення</a:t>
            </a:r>
            <a:r>
              <a:rPr lang="ru-RU" dirty="0"/>
              <a:t>, 7 – </a:t>
            </a:r>
            <a:r>
              <a:rPr lang="ru-RU" dirty="0" err="1"/>
              <a:t>прискорений</a:t>
            </a:r>
            <a:r>
              <a:rPr lang="ru-RU" dirty="0"/>
              <a:t> </a:t>
            </a:r>
            <a:r>
              <a:rPr lang="ru-RU" dirty="0" err="1"/>
              <a:t>електрон</a:t>
            </a:r>
            <a:r>
              <a:rPr lang="ru-RU" dirty="0"/>
              <a:t>, 6, 8 – </a:t>
            </a:r>
            <a:r>
              <a:rPr lang="ru-RU" dirty="0" err="1"/>
              <a:t>аноди</a:t>
            </a:r>
            <a:r>
              <a:rPr lang="ru-RU" dirty="0"/>
              <a:t>, 9 – </a:t>
            </a:r>
            <a:r>
              <a:rPr lang="ru-RU" dirty="0" err="1"/>
              <a:t>електронний</a:t>
            </a:r>
            <a:r>
              <a:rPr lang="ru-RU" dirty="0"/>
              <a:t> </a:t>
            </a:r>
            <a:r>
              <a:rPr lang="ru-RU" dirty="0" err="1"/>
              <a:t>промінь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812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</a:t>
            </a:r>
            <a:r>
              <a:rPr lang="ru-RU" dirty="0" smtClean="0"/>
              <a:t>ЕКЦІЯ </a:t>
            </a:r>
            <a:r>
              <a:rPr lang="ru-RU" sz="4800" dirty="0" smtClean="0"/>
              <a:t>3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ru-RU" dirty="0"/>
              <a:t>НАНЕСЕННЯ ПЛІВОК МЕТОДОМ ТЕРМІЧНОГО ВИПАРОВУВАННЯ 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err="1"/>
              <a:t>Випарники</a:t>
            </a:r>
            <a:r>
              <a:rPr lang="ru-RU" dirty="0"/>
              <a:t> з </a:t>
            </a:r>
            <a:r>
              <a:rPr lang="ru-RU" dirty="0" err="1"/>
              <a:t>резистивним</a:t>
            </a:r>
            <a:r>
              <a:rPr lang="ru-RU" dirty="0"/>
              <a:t> </a:t>
            </a:r>
            <a:r>
              <a:rPr lang="ru-RU" dirty="0" err="1"/>
              <a:t>нагріванням</a:t>
            </a:r>
            <a:r>
              <a:rPr lang="ru-RU" dirty="0"/>
              <a:t> 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err="1" smtClean="0"/>
              <a:t>Випарники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безпосереднім</a:t>
            </a:r>
            <a:r>
              <a:rPr lang="ru-RU" dirty="0"/>
              <a:t> </a:t>
            </a:r>
            <a:r>
              <a:rPr lang="ru-RU" dirty="0" err="1"/>
              <a:t>нагріванням</a:t>
            </a:r>
            <a:r>
              <a:rPr lang="ru-RU" dirty="0"/>
              <a:t> 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err="1"/>
              <a:t>Випарники</a:t>
            </a:r>
            <a:r>
              <a:rPr lang="ru-RU" dirty="0"/>
              <a:t> з </a:t>
            </a:r>
            <a:r>
              <a:rPr lang="ru-RU" dirty="0" err="1"/>
              <a:t>непрямим</a:t>
            </a:r>
            <a:r>
              <a:rPr lang="ru-RU" dirty="0"/>
              <a:t> </a:t>
            </a:r>
            <a:r>
              <a:rPr lang="ru-RU" dirty="0" err="1"/>
              <a:t>нагріванням</a:t>
            </a:r>
            <a:r>
              <a:rPr lang="ru-RU" dirty="0"/>
              <a:t> 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err="1"/>
              <a:t>Дротяні</a:t>
            </a:r>
            <a:r>
              <a:rPr lang="ru-RU" dirty="0"/>
              <a:t> </a:t>
            </a:r>
            <a:r>
              <a:rPr lang="ru-RU" dirty="0" err="1" smtClean="0"/>
              <a:t>випарники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err="1"/>
              <a:t>Стрічкові</a:t>
            </a:r>
            <a:r>
              <a:rPr lang="ru-RU" dirty="0"/>
              <a:t> </a:t>
            </a:r>
            <a:r>
              <a:rPr lang="ru-RU" dirty="0" err="1" smtClean="0"/>
              <a:t>випарники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err="1"/>
              <a:t>Тигельні</a:t>
            </a:r>
            <a:r>
              <a:rPr lang="ru-RU" dirty="0"/>
              <a:t> </a:t>
            </a:r>
            <a:r>
              <a:rPr lang="ru-RU" dirty="0" err="1" smtClean="0"/>
              <a:t>випарники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smtClean="0"/>
              <a:t>ВИПАРНИКИ З ЕЛЕКТРОННО-ПРОМЕНЕВИМ НАГРІВАННЯМ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777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22502"/>
            <a:ext cx="2947482" cy="4601183"/>
          </a:xfrm>
        </p:spPr>
        <p:txBody>
          <a:bodyPr>
            <a:normAutofit/>
          </a:bodyPr>
          <a:lstStyle/>
          <a:p>
            <a:r>
              <a:rPr lang="ru-RU" sz="2400" dirty="0"/>
              <a:t>НАНЕСЕННЯ ПЛІВОК МЕТОДОМ ТЕРМІЧНОГО ВИПАРОВУВАННЯ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540496" y="91440"/>
            <a:ext cx="355701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 </a:t>
            </a:r>
            <a:r>
              <a:rPr lang="ru-RU" dirty="0" err="1"/>
              <a:t>вирощуванні</a:t>
            </a:r>
            <a:r>
              <a:rPr lang="ru-RU" dirty="0"/>
              <a:t> </a:t>
            </a:r>
            <a:r>
              <a:rPr lang="ru-RU" dirty="0" err="1"/>
              <a:t>плівок</a:t>
            </a:r>
            <a:r>
              <a:rPr lang="ru-RU" dirty="0"/>
              <a:t> </a:t>
            </a:r>
            <a:r>
              <a:rPr lang="ru-RU" dirty="0" err="1"/>
              <a:t>випаровуванням</a:t>
            </a:r>
            <a:r>
              <a:rPr lang="ru-RU" dirty="0"/>
              <a:t> у </a:t>
            </a:r>
            <a:r>
              <a:rPr lang="ru-RU" dirty="0" err="1"/>
              <a:t>вакуумі</a:t>
            </a:r>
            <a:r>
              <a:rPr lang="ru-RU" dirty="0"/>
              <a:t>,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зводиться</a:t>
            </a:r>
            <a:r>
              <a:rPr lang="ru-RU" dirty="0"/>
              <a:t> до </a:t>
            </a:r>
            <a:r>
              <a:rPr lang="ru-RU" dirty="0" err="1"/>
              <a:t>створення</a:t>
            </a:r>
            <a:r>
              <a:rPr lang="ru-RU" dirty="0"/>
              <a:t> потоку пари, яка </a:t>
            </a:r>
            <a:r>
              <a:rPr lang="ru-RU" dirty="0" err="1"/>
              <a:t>створюється</a:t>
            </a:r>
            <a:r>
              <a:rPr lang="ru-RU" dirty="0"/>
              <a:t> </a:t>
            </a:r>
            <a:r>
              <a:rPr lang="ru-RU" dirty="0" err="1"/>
              <a:t>джерелом</a:t>
            </a:r>
            <a:r>
              <a:rPr lang="ru-RU" dirty="0"/>
              <a:t>, </a:t>
            </a:r>
            <a:r>
              <a:rPr lang="ru-RU" dirty="0" err="1"/>
              <a:t>нагрітим</a:t>
            </a:r>
            <a:r>
              <a:rPr lang="ru-RU" dirty="0"/>
              <a:t> до </a:t>
            </a:r>
            <a:r>
              <a:rPr lang="ru-RU" dirty="0" err="1"/>
              <a:t>вибраної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. Пара, </a:t>
            </a:r>
            <a:r>
              <a:rPr lang="ru-RU" dirty="0" err="1"/>
              <a:t>пройшовши</a:t>
            </a:r>
            <a:r>
              <a:rPr lang="ru-RU" dirty="0"/>
              <a:t> </a:t>
            </a:r>
            <a:r>
              <a:rPr lang="ru-RU" dirty="0" err="1"/>
              <a:t>деякий</a:t>
            </a:r>
            <a:r>
              <a:rPr lang="ru-RU" dirty="0"/>
              <a:t> шлях, </a:t>
            </a:r>
            <a:r>
              <a:rPr lang="ru-RU" dirty="0" err="1"/>
              <a:t>конденсуються</a:t>
            </a:r>
            <a:r>
              <a:rPr lang="ru-RU" dirty="0"/>
              <a:t> на </a:t>
            </a:r>
            <a:r>
              <a:rPr lang="ru-RU" dirty="0" err="1"/>
              <a:t>підкладці</a:t>
            </a:r>
            <a:r>
              <a:rPr lang="ru-RU" dirty="0"/>
              <a:t>. </a:t>
            </a:r>
            <a:r>
              <a:rPr lang="ru-RU" dirty="0" err="1"/>
              <a:t>Випаровування</a:t>
            </a:r>
            <a:r>
              <a:rPr lang="ru-RU" dirty="0"/>
              <a:t>, тобто </a:t>
            </a:r>
            <a:r>
              <a:rPr lang="ru-RU" dirty="0" err="1"/>
              <a:t>перехід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в </a:t>
            </a:r>
            <a:r>
              <a:rPr lang="ru-RU" dirty="0" err="1"/>
              <a:t>пароподібний</a:t>
            </a:r>
            <a:r>
              <a:rPr lang="ru-RU" dirty="0"/>
              <a:t> стан, </a:t>
            </a:r>
            <a:r>
              <a:rPr lang="ru-RU" dirty="0" err="1"/>
              <a:t>відбувається</a:t>
            </a:r>
            <a:r>
              <a:rPr lang="ru-RU" dirty="0"/>
              <a:t>, коли з </a:t>
            </a:r>
            <a:r>
              <a:rPr lang="ru-RU" dirty="0" err="1"/>
              <a:t>підвищенням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 </a:t>
            </a:r>
            <a:r>
              <a:rPr lang="ru-RU" dirty="0" err="1"/>
              <a:t>середня</a:t>
            </a:r>
            <a:r>
              <a:rPr lang="ru-RU" dirty="0"/>
              <a:t> </a:t>
            </a:r>
            <a:r>
              <a:rPr lang="ru-RU" dirty="0" err="1"/>
              <a:t>коливальна</a:t>
            </a:r>
            <a:r>
              <a:rPr lang="ru-RU" dirty="0"/>
              <a:t> </a:t>
            </a:r>
            <a:r>
              <a:rPr lang="ru-RU" dirty="0" err="1"/>
              <a:t>енергія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частинок</a:t>
            </a:r>
            <a:r>
              <a:rPr lang="ru-RU" dirty="0"/>
              <a:t> </a:t>
            </a:r>
            <a:r>
              <a:rPr lang="ru-RU" dirty="0" err="1"/>
              <a:t>зростає</a:t>
            </a:r>
            <a:r>
              <a:rPr lang="ru-RU" dirty="0"/>
              <a:t> </a:t>
            </a:r>
            <a:r>
              <a:rPr lang="ru-RU" dirty="0" err="1"/>
              <a:t>настільки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частинками</a:t>
            </a:r>
            <a:r>
              <a:rPr lang="ru-RU" dirty="0"/>
              <a:t>, і вони </a:t>
            </a:r>
            <a:r>
              <a:rPr lang="ru-RU" dirty="0" err="1"/>
              <a:t>залишають</a:t>
            </a:r>
            <a:r>
              <a:rPr lang="ru-RU" dirty="0"/>
              <a:t> </a:t>
            </a:r>
            <a:r>
              <a:rPr lang="ru-RU" dirty="0" err="1"/>
              <a:t>поверхню</a:t>
            </a:r>
            <a:r>
              <a:rPr lang="ru-RU" dirty="0"/>
              <a:t> (</a:t>
            </a:r>
            <a:r>
              <a:rPr lang="ru-RU" dirty="0" err="1"/>
              <a:t>випаровуються</a:t>
            </a:r>
            <a:r>
              <a:rPr lang="ru-RU" dirty="0"/>
              <a:t>) та </a:t>
            </a:r>
            <a:r>
              <a:rPr lang="ru-RU" dirty="0" err="1"/>
              <a:t>поширюються</a:t>
            </a:r>
            <a:r>
              <a:rPr lang="ru-RU" dirty="0"/>
              <a:t> у </a:t>
            </a:r>
            <a:r>
              <a:rPr lang="ru-RU" dirty="0" err="1"/>
              <a:t>вільному</a:t>
            </a:r>
            <a:r>
              <a:rPr lang="ru-RU" dirty="0"/>
              <a:t> </a:t>
            </a:r>
            <a:r>
              <a:rPr lang="ru-RU" dirty="0" err="1"/>
              <a:t>просторі</a:t>
            </a:r>
            <a:r>
              <a:rPr lang="ru-RU" dirty="0"/>
              <a:t>. </a:t>
            </a:r>
            <a:r>
              <a:rPr lang="ru-RU" dirty="0" err="1"/>
              <a:t>Умовною</a:t>
            </a:r>
            <a:r>
              <a:rPr lang="ru-RU" dirty="0"/>
              <a:t>, практично </a:t>
            </a:r>
            <a:r>
              <a:rPr lang="ru-RU" dirty="0" err="1"/>
              <a:t>встановленою</a:t>
            </a:r>
            <a:r>
              <a:rPr lang="ru-RU" dirty="0"/>
              <a:t> температурою </a:t>
            </a:r>
            <a:r>
              <a:rPr lang="ru-RU" dirty="0" err="1"/>
              <a:t>випаровування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температура, при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тиск</a:t>
            </a:r>
            <a:r>
              <a:rPr lang="ru-RU" dirty="0"/>
              <a:t> </a:t>
            </a:r>
            <a:r>
              <a:rPr lang="ru-RU" dirty="0" err="1"/>
              <a:t>насиченої</a:t>
            </a:r>
            <a:r>
              <a:rPr lang="ru-RU" dirty="0"/>
              <a:t> пари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складає</a:t>
            </a:r>
            <a:r>
              <a:rPr lang="ru-RU" dirty="0"/>
              <a:t> </a:t>
            </a:r>
            <a:r>
              <a:rPr lang="ru-RU" dirty="0" err="1"/>
              <a:t>приблизно</a:t>
            </a:r>
            <a:r>
              <a:rPr lang="ru-RU" dirty="0"/>
              <a:t> 1,3 Па. 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071" y="740664"/>
            <a:ext cx="5678425" cy="49518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3454156" y="5747353"/>
            <a:ext cx="4986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*</a:t>
            </a:r>
            <a:r>
              <a:rPr lang="ru-RU" dirty="0" err="1" smtClean="0"/>
              <a:t>Випаровується</a:t>
            </a:r>
            <a:r>
              <a:rPr lang="ru-RU" dirty="0" smtClean="0"/>
              <a:t> </a:t>
            </a:r>
            <a:r>
              <a:rPr lang="ru-RU" dirty="0"/>
              <a:t>з твердого стану (</a:t>
            </a:r>
            <a:r>
              <a:rPr lang="ru-RU" dirty="0" err="1"/>
              <a:t>сублімується</a:t>
            </a:r>
            <a:r>
              <a:rPr lang="ru-RU" dirty="0"/>
              <a:t>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10248" y="6116685"/>
            <a:ext cx="77304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**</a:t>
            </a:r>
            <a:r>
              <a:rPr lang="ru-RU" dirty="0" err="1" smtClean="0"/>
              <a:t>Рекомендується</a:t>
            </a:r>
            <a:r>
              <a:rPr lang="ru-RU" dirty="0" smtClean="0"/>
              <a:t> </a:t>
            </a:r>
            <a:r>
              <a:rPr lang="ru-RU" dirty="0" err="1"/>
              <a:t>випаровування</a:t>
            </a:r>
            <a:r>
              <a:rPr lang="ru-RU" dirty="0"/>
              <a:t> </a:t>
            </a:r>
            <a:r>
              <a:rPr lang="ru-RU" dirty="0" err="1"/>
              <a:t>електронно-променевим</a:t>
            </a:r>
            <a:r>
              <a:rPr lang="ru-RU" dirty="0"/>
              <a:t> </a:t>
            </a:r>
            <a:r>
              <a:rPr lang="ru-RU" dirty="0" err="1"/>
              <a:t>нагріванням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розпиленням</a:t>
            </a:r>
            <a:r>
              <a:rPr lang="ru-RU" dirty="0"/>
              <a:t> </a:t>
            </a:r>
            <a:r>
              <a:rPr lang="ru-RU" dirty="0" err="1"/>
              <a:t>йонним</a:t>
            </a:r>
            <a:r>
              <a:rPr lang="ru-RU" dirty="0"/>
              <a:t> </a:t>
            </a:r>
            <a:r>
              <a:rPr lang="ru-RU" dirty="0" err="1"/>
              <a:t>бомбардуванням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56183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Схеми</a:t>
            </a:r>
            <a:r>
              <a:rPr lang="ru-RU" dirty="0"/>
              <a:t> </a:t>
            </a:r>
            <a:r>
              <a:rPr lang="ru-RU" dirty="0" err="1"/>
              <a:t>осадження</a:t>
            </a:r>
            <a:r>
              <a:rPr lang="ru-RU" dirty="0"/>
              <a:t> </a:t>
            </a:r>
            <a:r>
              <a:rPr lang="ru-RU" dirty="0" err="1"/>
              <a:t>плівок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8572" y="493966"/>
            <a:ext cx="3000375" cy="616267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095744" y="369100"/>
            <a:ext cx="50962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Потік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яка </a:t>
            </a:r>
            <a:r>
              <a:rPr lang="ru-RU" dirty="0" err="1"/>
              <a:t>випаровується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молекул (</a:t>
            </a:r>
            <a:r>
              <a:rPr lang="ru-RU" dirty="0" err="1"/>
              <a:t>атомів</a:t>
            </a:r>
            <a:r>
              <a:rPr lang="ru-RU" dirty="0"/>
              <a:t>),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зазнають</a:t>
            </a:r>
            <a:r>
              <a:rPr lang="ru-RU" dirty="0"/>
              <a:t> на </a:t>
            </a:r>
            <a:r>
              <a:rPr lang="ru-RU" dirty="0" err="1"/>
              <a:t>своєму</a:t>
            </a:r>
            <a:r>
              <a:rPr lang="ru-RU" dirty="0"/>
              <a:t> шляху </a:t>
            </a:r>
            <a:r>
              <a:rPr lang="ru-RU" dirty="0" err="1"/>
              <a:t>зіткнень</a:t>
            </a:r>
            <a:r>
              <a:rPr lang="ru-RU" dirty="0"/>
              <a:t> і </a:t>
            </a:r>
            <a:r>
              <a:rPr lang="ru-RU" dirty="0" err="1"/>
              <a:t>розсіювань</a:t>
            </a:r>
            <a:r>
              <a:rPr lang="ru-RU" dirty="0"/>
              <a:t> та </a:t>
            </a:r>
            <a:r>
              <a:rPr lang="ru-RU" dirty="0" err="1"/>
              <a:t>рухаються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прямолінійно</a:t>
            </a:r>
            <a:r>
              <a:rPr lang="ru-RU" dirty="0"/>
              <a:t>, називають </a:t>
            </a:r>
            <a:r>
              <a:rPr lang="ru-RU" dirty="0" err="1"/>
              <a:t>молекулярним</a:t>
            </a:r>
            <a:r>
              <a:rPr lang="ru-RU" dirty="0"/>
              <a:t> потоком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095744" y="1846428"/>
            <a:ext cx="46542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Площа</a:t>
            </a:r>
            <a:r>
              <a:rPr lang="ru-RU" dirty="0" smtClean="0"/>
              <a:t> </a:t>
            </a:r>
            <a:r>
              <a:rPr lang="ru-RU" dirty="0" err="1"/>
              <a:t>випарників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у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разів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площі</a:t>
            </a:r>
            <a:r>
              <a:rPr lang="ru-RU" dirty="0"/>
              <a:t> </a:t>
            </a:r>
            <a:r>
              <a:rPr lang="ru-RU" dirty="0" err="1"/>
              <a:t>підкладкотримачів</a:t>
            </a:r>
            <a:r>
              <a:rPr lang="ru-RU" dirty="0"/>
              <a:t> (тому їх називають </a:t>
            </a:r>
            <a:r>
              <a:rPr lang="ru-RU" dirty="0" err="1"/>
              <a:t>точковими</a:t>
            </a:r>
            <a:r>
              <a:rPr lang="ru-RU" dirty="0"/>
              <a:t> </a:t>
            </a:r>
            <a:r>
              <a:rPr lang="ru-RU" dirty="0" err="1"/>
              <a:t>джерелами</a:t>
            </a:r>
            <a:r>
              <a:rPr lang="ru-RU" dirty="0"/>
              <a:t>). 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домогтися</a:t>
            </a:r>
            <a:r>
              <a:rPr lang="ru-RU" dirty="0"/>
              <a:t> </a:t>
            </a:r>
            <a:r>
              <a:rPr lang="ru-RU" dirty="0" err="1"/>
              <a:t>рівномірності</a:t>
            </a:r>
            <a:r>
              <a:rPr lang="ru-RU" dirty="0"/>
              <a:t> потоку </a:t>
            </a:r>
            <a:r>
              <a:rPr lang="ru-RU" dirty="0" err="1"/>
              <a:t>неможливо</a:t>
            </a:r>
            <a:r>
              <a:rPr lang="ru-RU" dirty="0"/>
              <a:t>. Як видно з рис</a:t>
            </a:r>
            <a:r>
              <a:rPr lang="ru-RU" dirty="0" smtClean="0"/>
              <a:t>. </a:t>
            </a:r>
            <a:r>
              <a:rPr lang="ru-RU" dirty="0"/>
              <a:t>а,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нанесення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 буде </a:t>
            </a:r>
            <a:r>
              <a:rPr lang="ru-RU" dirty="0" err="1"/>
              <a:t>неоднакова</a:t>
            </a:r>
            <a:r>
              <a:rPr lang="ru-RU" dirty="0"/>
              <a:t> в </a:t>
            </a:r>
            <a:r>
              <a:rPr lang="ru-RU" dirty="0" err="1"/>
              <a:t>точці</a:t>
            </a:r>
            <a:r>
              <a:rPr lang="ru-RU" dirty="0"/>
              <a:t> О і в точках А і В: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далі</a:t>
            </a:r>
            <a:r>
              <a:rPr lang="ru-RU" dirty="0"/>
              <a:t> від </a:t>
            </a:r>
            <a:r>
              <a:rPr lang="ru-RU" dirty="0" err="1"/>
              <a:t>осі</a:t>
            </a:r>
            <a:r>
              <a:rPr lang="ru-RU" dirty="0"/>
              <a:t> </a:t>
            </a:r>
            <a:r>
              <a:rPr lang="en-US" dirty="0"/>
              <a:t>OS </a:t>
            </a:r>
            <a:r>
              <a:rPr lang="ru-RU" dirty="0" err="1"/>
              <a:t>ці</a:t>
            </a:r>
            <a:r>
              <a:rPr lang="ru-RU" dirty="0"/>
              <a:t> точки,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нижча</a:t>
            </a:r>
            <a:r>
              <a:rPr lang="ru-RU" dirty="0"/>
              <a:t>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нанесення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 і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менша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товщина</a:t>
            </a:r>
            <a:r>
              <a:rPr lang="ru-RU" dirty="0"/>
              <a:t> за </a:t>
            </a:r>
            <a:r>
              <a:rPr lang="ru-RU" dirty="0" err="1"/>
              <a:t>даний</a:t>
            </a:r>
            <a:r>
              <a:rPr lang="ru-RU" dirty="0"/>
              <a:t> час </a:t>
            </a:r>
            <a:r>
              <a:rPr lang="ru-RU" dirty="0" err="1"/>
              <a:t>нанесення</a:t>
            </a:r>
            <a:r>
              <a:rPr lang="ru-RU" dirty="0"/>
              <a:t>. При плоскому </a:t>
            </a:r>
            <a:r>
              <a:rPr lang="ru-RU" dirty="0" err="1"/>
              <a:t>підкладкотримачі</a:t>
            </a:r>
            <a:r>
              <a:rPr lang="ru-RU" dirty="0"/>
              <a:t> </a:t>
            </a:r>
            <a:r>
              <a:rPr lang="ru-RU" dirty="0" err="1"/>
              <a:t>нерівномірність</a:t>
            </a:r>
            <a:r>
              <a:rPr lang="ru-RU" dirty="0"/>
              <a:t> </a:t>
            </a:r>
            <a:r>
              <a:rPr lang="ru-RU" dirty="0" err="1"/>
              <a:t>товщини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 </a:t>
            </a:r>
            <a:r>
              <a:rPr lang="ru-RU" dirty="0" err="1"/>
              <a:t>складає</a:t>
            </a:r>
            <a:r>
              <a:rPr lang="ru-RU" dirty="0"/>
              <a:t> ±20%.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095744" y="5262748"/>
            <a:ext cx="4526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 </a:t>
            </a:r>
            <a:r>
              <a:rPr lang="ru-RU" dirty="0" err="1"/>
              <a:t>практиці</a:t>
            </a:r>
            <a:r>
              <a:rPr lang="ru-RU" dirty="0"/>
              <a:t> </a:t>
            </a:r>
            <a:r>
              <a:rPr lang="ru-RU" dirty="0" err="1"/>
              <a:t>застосовують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складні</a:t>
            </a:r>
            <a:r>
              <a:rPr lang="ru-RU" dirty="0"/>
              <a:t> </a:t>
            </a:r>
            <a:r>
              <a:rPr lang="ru-RU" dirty="0" err="1"/>
              <a:t>способи</a:t>
            </a:r>
            <a:r>
              <a:rPr lang="ru-RU" dirty="0"/>
              <a:t>, одним </a:t>
            </a:r>
            <a:r>
              <a:rPr lang="ru-RU" dirty="0" err="1"/>
              <a:t>із</a:t>
            </a:r>
            <a:r>
              <a:rPr lang="ru-RU" dirty="0"/>
              <a:t> яких є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підкладкотримачеві</a:t>
            </a:r>
            <a:r>
              <a:rPr lang="ru-RU" dirty="0"/>
              <a:t> </a:t>
            </a:r>
            <a:r>
              <a:rPr lang="ru-RU" dirty="0" err="1"/>
              <a:t>сферичної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(</a:t>
            </a:r>
            <a:r>
              <a:rPr lang="ru-RU" dirty="0" err="1" smtClean="0"/>
              <a:t>рис.б</a:t>
            </a:r>
            <a:r>
              <a:rPr lang="ru-RU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442271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Випарники</a:t>
            </a:r>
            <a:r>
              <a:rPr lang="ru-RU" dirty="0"/>
              <a:t> з </a:t>
            </a:r>
            <a:r>
              <a:rPr lang="ru-RU" dirty="0" err="1"/>
              <a:t>резистивним</a:t>
            </a:r>
            <a:r>
              <a:rPr lang="ru-RU" dirty="0"/>
              <a:t> </a:t>
            </a:r>
            <a:r>
              <a:rPr lang="ru-RU" dirty="0" err="1"/>
              <a:t>нагріванням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69208" y="694032"/>
            <a:ext cx="76870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Нагрівання</a:t>
            </a:r>
            <a:r>
              <a:rPr lang="ru-RU" dirty="0"/>
              <a:t> </a:t>
            </a:r>
            <a:r>
              <a:rPr lang="ru-RU" dirty="0" err="1"/>
              <a:t>електропровідного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володіє</a:t>
            </a:r>
            <a:r>
              <a:rPr lang="ru-RU" dirty="0"/>
              <a:t> </a:t>
            </a:r>
            <a:r>
              <a:rPr lang="ru-RU" dirty="0" err="1"/>
              <a:t>високим</a:t>
            </a:r>
            <a:r>
              <a:rPr lang="ru-RU" dirty="0"/>
              <a:t> </a:t>
            </a:r>
            <a:r>
              <a:rPr lang="ru-RU" dirty="0" err="1"/>
              <a:t>електричним</a:t>
            </a:r>
            <a:r>
              <a:rPr lang="ru-RU" dirty="0"/>
              <a:t> опором при </a:t>
            </a:r>
            <a:r>
              <a:rPr lang="ru-RU" dirty="0" err="1"/>
              <a:t>проходженні</a:t>
            </a:r>
            <a:r>
              <a:rPr lang="ru-RU" dirty="0"/>
              <a:t> через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електричного</a:t>
            </a:r>
            <a:r>
              <a:rPr lang="ru-RU" dirty="0"/>
              <a:t> струму, називають </a:t>
            </a:r>
            <a:r>
              <a:rPr lang="ru-RU" dirty="0" err="1"/>
              <a:t>резистивним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, як правило,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змінний</a:t>
            </a:r>
            <a:r>
              <a:rPr lang="ru-RU" dirty="0"/>
              <a:t> струм. </a:t>
            </a:r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Переваги</a:t>
            </a:r>
            <a:r>
              <a:rPr lang="ru-RU" dirty="0" smtClean="0"/>
              <a:t> </a:t>
            </a:r>
            <a:r>
              <a:rPr lang="ru-RU" dirty="0"/>
              <a:t>резистивного </a:t>
            </a:r>
            <a:r>
              <a:rPr lang="ru-RU" dirty="0" err="1"/>
              <a:t>нагрівання</a:t>
            </a:r>
            <a:r>
              <a:rPr lang="ru-RU" dirty="0"/>
              <a:t> – </a:t>
            </a:r>
            <a:r>
              <a:rPr lang="ru-RU" dirty="0" err="1"/>
              <a:t>високий</a:t>
            </a:r>
            <a:r>
              <a:rPr lang="ru-RU" dirty="0"/>
              <a:t> ККД, </a:t>
            </a:r>
            <a:r>
              <a:rPr lang="ru-RU" dirty="0" err="1"/>
              <a:t>низька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устаткування</a:t>
            </a:r>
            <a:r>
              <a:rPr lang="ru-RU" dirty="0"/>
              <a:t>, </a:t>
            </a:r>
            <a:r>
              <a:rPr lang="ru-RU" dirty="0" err="1"/>
              <a:t>безпека</a:t>
            </a:r>
            <a:r>
              <a:rPr lang="ru-RU" dirty="0"/>
              <a:t> в </a:t>
            </a:r>
            <a:r>
              <a:rPr lang="ru-RU" dirty="0" err="1"/>
              <a:t>роботі</a:t>
            </a:r>
            <a:r>
              <a:rPr lang="ru-RU" dirty="0"/>
              <a:t> (</a:t>
            </a:r>
            <a:r>
              <a:rPr lang="ru-RU" dirty="0" err="1"/>
              <a:t>низька</a:t>
            </a:r>
            <a:r>
              <a:rPr lang="ru-RU" dirty="0"/>
              <a:t> </a:t>
            </a:r>
            <a:r>
              <a:rPr lang="ru-RU" dirty="0" err="1"/>
              <a:t>напруга</a:t>
            </a:r>
            <a:r>
              <a:rPr lang="ru-RU" dirty="0"/>
              <a:t> на </a:t>
            </a:r>
            <a:r>
              <a:rPr lang="ru-RU" dirty="0" err="1"/>
              <a:t>затискачах</a:t>
            </a:r>
            <a:r>
              <a:rPr lang="ru-RU" dirty="0"/>
              <a:t>) і </a:t>
            </a:r>
            <a:r>
              <a:rPr lang="ru-RU" dirty="0" err="1"/>
              <a:t>малі</a:t>
            </a:r>
            <a:r>
              <a:rPr lang="ru-RU" dirty="0"/>
              <a:t> </a:t>
            </a:r>
            <a:r>
              <a:rPr lang="ru-RU" dirty="0" err="1"/>
              <a:t>габаритні</a:t>
            </a:r>
            <a:r>
              <a:rPr lang="ru-RU" dirty="0"/>
              <a:t> </a:t>
            </a:r>
            <a:r>
              <a:rPr lang="ru-RU" dirty="0" err="1"/>
              <a:t>розміри</a:t>
            </a:r>
            <a:r>
              <a:rPr lang="ru-RU" dirty="0"/>
              <a:t>. Факторами,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обмежують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випарників</a:t>
            </a:r>
            <a:r>
              <a:rPr lang="ru-RU" dirty="0"/>
              <a:t> з </a:t>
            </a:r>
            <a:r>
              <a:rPr lang="ru-RU" dirty="0" err="1"/>
              <a:t>резистивним</a:t>
            </a:r>
            <a:r>
              <a:rPr lang="ru-RU" dirty="0"/>
              <a:t> </a:t>
            </a:r>
            <a:r>
              <a:rPr lang="ru-RU" dirty="0" err="1"/>
              <a:t>нагріванням</a:t>
            </a:r>
            <a:r>
              <a:rPr lang="ru-RU" dirty="0"/>
              <a:t>, є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забруднення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 </a:t>
            </a:r>
            <a:r>
              <a:rPr lang="ru-RU" dirty="0" err="1"/>
              <a:t>матеріалом</a:t>
            </a:r>
            <a:r>
              <a:rPr lang="ru-RU" dirty="0"/>
              <a:t> </a:t>
            </a:r>
            <a:r>
              <a:rPr lang="ru-RU" dirty="0" err="1"/>
              <a:t>нагрівача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малий</a:t>
            </a:r>
            <a:r>
              <a:rPr lang="ru-RU" dirty="0"/>
              <a:t> ресурс </a:t>
            </a:r>
            <a:r>
              <a:rPr lang="ru-RU" dirty="0" err="1"/>
              <a:t>роботи</a:t>
            </a:r>
            <a:r>
              <a:rPr lang="ru-RU" dirty="0"/>
              <a:t> через </a:t>
            </a:r>
            <a:r>
              <a:rPr lang="ru-RU" dirty="0" err="1"/>
              <a:t>старіння</a:t>
            </a:r>
            <a:r>
              <a:rPr lang="ru-RU" dirty="0"/>
              <a:t> 29 (</a:t>
            </a:r>
            <a:r>
              <a:rPr lang="ru-RU" dirty="0" err="1"/>
              <a:t>руйнування</a:t>
            </a:r>
            <a:r>
              <a:rPr lang="ru-RU" dirty="0"/>
              <a:t>) </a:t>
            </a:r>
            <a:r>
              <a:rPr lang="ru-RU" dirty="0" err="1"/>
              <a:t>нагрівача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вимагає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періодичної</a:t>
            </a:r>
            <a:r>
              <a:rPr lang="ru-RU" dirty="0"/>
              <a:t> (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частої</a:t>
            </a:r>
            <a:r>
              <a:rPr lang="ru-RU" dirty="0"/>
              <a:t>) </a:t>
            </a:r>
            <a:r>
              <a:rPr lang="ru-RU" dirty="0" err="1"/>
              <a:t>заміни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Випарники</a:t>
            </a:r>
            <a:r>
              <a:rPr lang="ru-RU" dirty="0" smtClean="0"/>
              <a:t> </a:t>
            </a:r>
            <a:r>
              <a:rPr lang="ru-RU" dirty="0" err="1"/>
              <a:t>цього</a:t>
            </a:r>
            <a:r>
              <a:rPr lang="ru-RU" dirty="0"/>
              <a:t> типу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конструктивних</a:t>
            </a:r>
            <a:r>
              <a:rPr lang="ru-RU" dirty="0"/>
              <a:t> </a:t>
            </a:r>
            <a:r>
              <a:rPr lang="ru-RU" dirty="0" err="1"/>
              <a:t>варіантів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з </a:t>
            </a:r>
            <a:r>
              <a:rPr lang="ru-RU" dirty="0" err="1">
                <a:solidFill>
                  <a:srgbClr val="FF0000"/>
                </a:solidFill>
              </a:rPr>
              <a:t>безпосереднім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з </a:t>
            </a:r>
            <a:r>
              <a:rPr lang="ru-RU" dirty="0" err="1">
                <a:solidFill>
                  <a:srgbClr val="FF0000"/>
                </a:solidFill>
              </a:rPr>
              <a:t>непрямим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нагріванням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випаровується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7216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" y="1123837"/>
            <a:ext cx="3108961" cy="4601183"/>
          </a:xfrm>
        </p:spPr>
        <p:txBody>
          <a:bodyPr/>
          <a:lstStyle/>
          <a:p>
            <a:r>
              <a:rPr lang="ru-RU" dirty="0" err="1" smtClean="0"/>
              <a:t>випарники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безпосереднім</a:t>
            </a:r>
            <a:r>
              <a:rPr lang="ru-RU" dirty="0"/>
              <a:t> </a:t>
            </a:r>
            <a:r>
              <a:rPr lang="ru-RU" dirty="0" err="1"/>
              <a:t>нагріванням</a:t>
            </a:r>
            <a:r>
              <a:rPr lang="ru-RU" dirty="0"/>
              <a:t> </a:t>
            </a:r>
            <a:r>
              <a:rPr lang="ru-RU" dirty="0" smtClean="0"/>
              <a:t>струму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87496" y="644295"/>
            <a:ext cx="79522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 </a:t>
            </a:r>
            <a:r>
              <a:rPr lang="ru-RU" dirty="0" err="1"/>
              <a:t>випарниках</a:t>
            </a:r>
            <a:r>
              <a:rPr lang="ru-RU" dirty="0"/>
              <a:t> з </a:t>
            </a:r>
            <a:r>
              <a:rPr lang="ru-RU" dirty="0" err="1"/>
              <a:t>безпосереднім</a:t>
            </a:r>
            <a:r>
              <a:rPr lang="ru-RU" dirty="0"/>
              <a:t> </a:t>
            </a:r>
            <a:r>
              <a:rPr lang="ru-RU" dirty="0" err="1"/>
              <a:t>нагріванням</a:t>
            </a:r>
            <a:r>
              <a:rPr lang="ru-RU" dirty="0"/>
              <a:t> струм у кілька </a:t>
            </a:r>
            <a:r>
              <a:rPr lang="ru-RU" dirty="0" err="1"/>
              <a:t>десятків</a:t>
            </a:r>
            <a:r>
              <a:rPr lang="ru-RU" dirty="0"/>
              <a:t> ампер проходить </a:t>
            </a:r>
            <a:r>
              <a:rPr lang="ru-RU" dirty="0" err="1"/>
              <a:t>безпосередньо</a:t>
            </a:r>
            <a:r>
              <a:rPr lang="ru-RU" dirty="0"/>
              <a:t> через </a:t>
            </a:r>
            <a:r>
              <a:rPr lang="ru-RU" dirty="0" err="1"/>
              <a:t>матеріал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випаровується</a:t>
            </a:r>
            <a:r>
              <a:rPr lang="ru-RU" dirty="0"/>
              <a:t>. Такий метод </a:t>
            </a:r>
            <a:r>
              <a:rPr lang="ru-RU" dirty="0" err="1"/>
              <a:t>випарювання</a:t>
            </a:r>
            <a:r>
              <a:rPr lang="ru-RU" dirty="0"/>
              <a:t> може бути </a:t>
            </a:r>
            <a:r>
              <a:rPr lang="ru-RU" dirty="0" err="1"/>
              <a:t>застосований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для </a:t>
            </a:r>
            <a:r>
              <a:rPr lang="ru-RU" dirty="0" err="1"/>
              <a:t>металів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сублімуються</a:t>
            </a:r>
            <a:r>
              <a:rPr lang="ru-RU" dirty="0"/>
              <a:t>, тобто </a:t>
            </a:r>
            <a:r>
              <a:rPr lang="ru-RU" dirty="0" err="1"/>
              <a:t>металів</a:t>
            </a:r>
            <a:r>
              <a:rPr lang="ru-RU" dirty="0"/>
              <a:t>, температура </a:t>
            </a:r>
            <a:r>
              <a:rPr lang="ru-RU" dirty="0" err="1"/>
              <a:t>плавлення</a:t>
            </a:r>
            <a:r>
              <a:rPr lang="ru-RU" dirty="0"/>
              <a:t> яких </a:t>
            </a:r>
            <a:r>
              <a:rPr lang="ru-RU" dirty="0" err="1"/>
              <a:t>вище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 </a:t>
            </a:r>
            <a:r>
              <a:rPr lang="ru-RU" dirty="0" err="1"/>
              <a:t>випаровування</a:t>
            </a:r>
            <a:r>
              <a:rPr lang="ru-RU" dirty="0"/>
              <a:t> (хром, титан і </a:t>
            </a:r>
            <a:r>
              <a:rPr lang="ru-RU" dirty="0" err="1"/>
              <a:t>ін</a:t>
            </a:r>
            <a:r>
              <a:rPr lang="ru-RU" dirty="0"/>
              <a:t>. – див. табл. 2.1) . Основа </a:t>
            </a:r>
            <a:r>
              <a:rPr lang="ru-RU" dirty="0" err="1"/>
              <a:t>перевага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випарників</a:t>
            </a:r>
            <a:r>
              <a:rPr lang="ru-RU" dirty="0"/>
              <a:t> – </a:t>
            </a:r>
            <a:r>
              <a:rPr lang="ru-RU" dirty="0" err="1"/>
              <a:t>відсутність</a:t>
            </a:r>
            <a:r>
              <a:rPr lang="ru-RU" dirty="0"/>
              <a:t> теплового контакту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їхніми</a:t>
            </a:r>
            <a:r>
              <a:rPr lang="ru-RU" dirty="0"/>
              <a:t> </a:t>
            </a:r>
            <a:r>
              <a:rPr lang="ru-RU" dirty="0" err="1"/>
              <a:t>нагрітими</a:t>
            </a:r>
            <a:r>
              <a:rPr lang="ru-RU" dirty="0"/>
              <a:t> </a:t>
            </a:r>
            <a:r>
              <a:rPr lang="ru-RU" dirty="0" err="1"/>
              <a:t>елементами</a:t>
            </a:r>
            <a:r>
              <a:rPr lang="ru-RU" dirty="0"/>
              <a:t> і </a:t>
            </a:r>
            <a:r>
              <a:rPr lang="ru-RU" dirty="0" err="1"/>
              <a:t>металом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випаровується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високу</a:t>
            </a:r>
            <a:r>
              <a:rPr lang="ru-RU" dirty="0"/>
              <a:t> чистоту </a:t>
            </a:r>
            <a:r>
              <a:rPr lang="ru-RU" dirty="0" err="1"/>
              <a:t>нанесеної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вони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низьку</a:t>
            </a:r>
            <a:r>
              <a:rPr lang="ru-RU" dirty="0"/>
              <a:t>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випаровування</a:t>
            </a:r>
            <a:r>
              <a:rPr lang="ru-RU" dirty="0"/>
              <a:t>,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випаровувати</a:t>
            </a:r>
            <a:r>
              <a:rPr lang="ru-RU" dirty="0"/>
              <a:t> малу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може бути </a:t>
            </a:r>
            <a:r>
              <a:rPr lang="ru-RU" dirty="0" err="1"/>
              <a:t>використаний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стрічки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дроту, а </a:t>
            </a:r>
            <a:r>
              <a:rPr lang="ru-RU" dirty="0" err="1"/>
              <a:t>також</a:t>
            </a:r>
            <a:r>
              <a:rPr lang="ru-RU" dirty="0"/>
              <a:t> не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випаровувати</a:t>
            </a:r>
            <a:r>
              <a:rPr lang="ru-RU" dirty="0"/>
              <a:t> </a:t>
            </a:r>
            <a:r>
              <a:rPr lang="ru-RU" dirty="0" err="1"/>
              <a:t>діелектрики</a:t>
            </a:r>
            <a:r>
              <a:rPr lang="ru-RU" dirty="0"/>
              <a:t> і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. </a:t>
            </a:r>
            <a:r>
              <a:rPr lang="ru-RU" dirty="0" err="1"/>
              <a:t>Переріз</a:t>
            </a:r>
            <a:r>
              <a:rPr lang="ru-RU" dirty="0"/>
              <a:t> таких </a:t>
            </a:r>
            <a:r>
              <a:rPr lang="ru-RU" dirty="0" err="1"/>
              <a:t>випарників</a:t>
            </a:r>
            <a:r>
              <a:rPr lang="ru-RU" dirty="0"/>
              <a:t> повинен бути </a:t>
            </a:r>
            <a:r>
              <a:rPr lang="ru-RU" dirty="0" err="1"/>
              <a:t>однаковим</a:t>
            </a:r>
            <a:r>
              <a:rPr lang="ru-RU" dirty="0"/>
              <a:t> на </a:t>
            </a:r>
            <a:r>
              <a:rPr lang="ru-RU" dirty="0" err="1"/>
              <a:t>всій</a:t>
            </a:r>
            <a:r>
              <a:rPr lang="ru-RU" dirty="0"/>
              <a:t> </a:t>
            </a:r>
            <a:r>
              <a:rPr lang="ru-RU" dirty="0" err="1"/>
              <a:t>довжині</a:t>
            </a:r>
            <a:r>
              <a:rPr lang="ru-RU" dirty="0"/>
              <a:t>, </a:t>
            </a:r>
            <a:r>
              <a:rPr lang="ru-RU" dirty="0" err="1"/>
              <a:t>інакше</a:t>
            </a:r>
            <a:r>
              <a:rPr lang="ru-RU" dirty="0"/>
              <a:t> в </a:t>
            </a:r>
            <a:r>
              <a:rPr lang="ru-RU" dirty="0" err="1"/>
              <a:t>місці</a:t>
            </a:r>
            <a:r>
              <a:rPr lang="ru-RU" dirty="0"/>
              <a:t> </a:t>
            </a:r>
            <a:r>
              <a:rPr lang="ru-RU" dirty="0" err="1"/>
              <a:t>звуження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перегрів</a:t>
            </a:r>
            <a:r>
              <a:rPr lang="ru-RU" dirty="0"/>
              <a:t>, і вони </a:t>
            </a:r>
            <a:r>
              <a:rPr lang="ru-RU" dirty="0" err="1"/>
              <a:t>перегоряють</a:t>
            </a:r>
            <a:r>
              <a:rPr lang="ru-RU" dirty="0"/>
              <a:t>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5418" y="4442650"/>
            <a:ext cx="3771900" cy="212407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818120" y="4442650"/>
            <a:ext cx="37216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Випарник</a:t>
            </a:r>
            <a:r>
              <a:rPr lang="ru-RU" dirty="0"/>
              <a:t> з </a:t>
            </a:r>
            <a:r>
              <a:rPr lang="ru-RU" dirty="0" err="1"/>
              <a:t>резистивним</a:t>
            </a:r>
            <a:r>
              <a:rPr lang="ru-RU" dirty="0"/>
              <a:t> </a:t>
            </a:r>
            <a:r>
              <a:rPr lang="ru-RU" dirty="0" err="1"/>
              <a:t>безпосереднім</a:t>
            </a:r>
            <a:r>
              <a:rPr lang="ru-RU" dirty="0"/>
              <a:t> </a:t>
            </a:r>
            <a:r>
              <a:rPr lang="ru-RU" dirty="0" err="1"/>
              <a:t>нагріванням</a:t>
            </a:r>
            <a:r>
              <a:rPr lang="ru-RU" dirty="0"/>
              <a:t>: 1 – </a:t>
            </a:r>
            <a:r>
              <a:rPr lang="ru-RU" dirty="0" err="1"/>
              <a:t>контактний</a:t>
            </a:r>
            <a:r>
              <a:rPr lang="ru-RU" dirty="0"/>
              <a:t> </a:t>
            </a:r>
            <a:r>
              <a:rPr lang="ru-RU" dirty="0" err="1"/>
              <a:t>затискач</a:t>
            </a:r>
            <a:r>
              <a:rPr lang="ru-RU" dirty="0"/>
              <a:t>, 2 – </a:t>
            </a:r>
            <a:r>
              <a:rPr lang="ru-RU" dirty="0" err="1"/>
              <a:t>гвинт</a:t>
            </a:r>
            <a:r>
              <a:rPr lang="ru-RU" dirty="0"/>
              <a:t>, 3 – </a:t>
            </a:r>
            <a:r>
              <a:rPr lang="ru-RU" dirty="0" err="1"/>
              <a:t>матеріал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випаровується</a:t>
            </a:r>
            <a:r>
              <a:rPr lang="ru-RU" dirty="0"/>
              <a:t>, 4 – </a:t>
            </a:r>
            <a:r>
              <a:rPr lang="ru-RU" dirty="0" err="1"/>
              <a:t>потік</a:t>
            </a:r>
            <a:r>
              <a:rPr lang="ru-RU" dirty="0"/>
              <a:t> пари, 5 – </a:t>
            </a:r>
            <a:r>
              <a:rPr lang="ru-RU" dirty="0" err="1"/>
              <a:t>підкладка</a:t>
            </a:r>
            <a:r>
              <a:rPr lang="ru-RU" dirty="0"/>
              <a:t>, 6 – </a:t>
            </a:r>
            <a:r>
              <a:rPr lang="ru-RU" dirty="0" err="1"/>
              <a:t>багатошаровий</a:t>
            </a:r>
            <a:r>
              <a:rPr lang="ru-RU" dirty="0"/>
              <a:t> </a:t>
            </a:r>
            <a:r>
              <a:rPr lang="ru-RU" dirty="0" err="1"/>
              <a:t>екран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9137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Випарники</a:t>
            </a:r>
            <a:r>
              <a:rPr lang="ru-RU" dirty="0"/>
              <a:t> з </a:t>
            </a:r>
            <a:r>
              <a:rPr lang="ru-RU" dirty="0" err="1"/>
              <a:t>непрямим</a:t>
            </a:r>
            <a:r>
              <a:rPr lang="ru-RU" dirty="0"/>
              <a:t> </a:t>
            </a:r>
            <a:r>
              <a:rPr lang="ru-RU" dirty="0" err="1"/>
              <a:t>нагріванням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05784" y="619774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Випарники</a:t>
            </a:r>
            <a:r>
              <a:rPr lang="ru-RU" dirty="0"/>
              <a:t> з </a:t>
            </a:r>
            <a:r>
              <a:rPr lang="ru-RU" dirty="0" err="1"/>
              <a:t>непрямим</a:t>
            </a:r>
            <a:r>
              <a:rPr lang="ru-RU" dirty="0"/>
              <a:t> </a:t>
            </a:r>
            <a:r>
              <a:rPr lang="ru-RU" dirty="0" err="1"/>
              <a:t>нагріванням</a:t>
            </a:r>
            <a:r>
              <a:rPr lang="ru-RU" dirty="0"/>
              <a:t>, у яких </a:t>
            </a:r>
            <a:r>
              <a:rPr lang="ru-RU" dirty="0" err="1"/>
              <a:t>речовина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випаровується</a:t>
            </a:r>
            <a:r>
              <a:rPr lang="ru-RU" dirty="0"/>
              <a:t>, </a:t>
            </a:r>
            <a:r>
              <a:rPr lang="ru-RU" dirty="0" err="1"/>
              <a:t>нагрівається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теплопередачі</a:t>
            </a:r>
            <a:r>
              <a:rPr lang="ru-RU" dirty="0"/>
              <a:t> від </a:t>
            </a:r>
            <a:r>
              <a:rPr lang="ru-RU" dirty="0" err="1"/>
              <a:t>нагрівача</a:t>
            </a:r>
            <a:r>
              <a:rPr lang="ru-RU" dirty="0"/>
              <a:t>,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універсальні</a:t>
            </a:r>
            <a:r>
              <a:rPr lang="ru-RU" dirty="0"/>
              <a:t>, тому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випаровувати</a:t>
            </a:r>
            <a:r>
              <a:rPr lang="ru-RU" dirty="0"/>
              <a:t> </a:t>
            </a:r>
            <a:r>
              <a:rPr lang="ru-RU" dirty="0" err="1"/>
              <a:t>провідні</a:t>
            </a:r>
            <a:r>
              <a:rPr lang="ru-RU" dirty="0"/>
              <a:t> і </a:t>
            </a:r>
            <a:r>
              <a:rPr lang="ru-RU" dirty="0" err="1"/>
              <a:t>непровідні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порошку, гранул, дроту, </a:t>
            </a:r>
            <a:r>
              <a:rPr lang="ru-RU" dirty="0" err="1"/>
              <a:t>стрічки</a:t>
            </a:r>
            <a:r>
              <a:rPr lang="ru-RU" dirty="0"/>
              <a:t> й </a:t>
            </a:r>
            <a:r>
              <a:rPr lang="ru-RU" dirty="0" err="1"/>
              <a:t>ін</a:t>
            </a:r>
            <a:r>
              <a:rPr lang="ru-RU" dirty="0"/>
              <a:t>. Але при </a:t>
            </a:r>
            <a:r>
              <a:rPr lang="ru-RU" dirty="0" err="1"/>
              <a:t>цьому</a:t>
            </a:r>
            <a:r>
              <a:rPr lang="ru-RU" dirty="0"/>
              <a:t> через контакт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нагрітими</a:t>
            </a:r>
            <a:r>
              <a:rPr lang="ru-RU" dirty="0"/>
              <a:t> </a:t>
            </a:r>
            <a:r>
              <a:rPr lang="ru-RU" dirty="0" err="1"/>
              <a:t>частинами</a:t>
            </a:r>
            <a:r>
              <a:rPr lang="ru-RU" dirty="0"/>
              <a:t> </a:t>
            </a:r>
            <a:r>
              <a:rPr lang="ru-RU" dirty="0" err="1"/>
              <a:t>випарника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через </a:t>
            </a:r>
            <a:r>
              <a:rPr lang="ru-RU" dirty="0" err="1"/>
              <a:t>випаровування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 </a:t>
            </a:r>
            <a:r>
              <a:rPr lang="ru-RU" dirty="0" err="1"/>
              <a:t>підігрівника</a:t>
            </a:r>
            <a:r>
              <a:rPr lang="ru-RU" dirty="0"/>
              <a:t> </a:t>
            </a:r>
            <a:r>
              <a:rPr lang="ru-RU" dirty="0" err="1"/>
              <a:t>осаджуються</a:t>
            </a:r>
            <a:r>
              <a:rPr lang="ru-RU" dirty="0"/>
              <a:t> </a:t>
            </a:r>
            <a:r>
              <a:rPr lang="ru-RU" dirty="0" err="1"/>
              <a:t>менш</a:t>
            </a:r>
            <a:r>
              <a:rPr lang="ru-RU" dirty="0"/>
              <a:t> </a:t>
            </a:r>
            <a:r>
              <a:rPr lang="ru-RU" dirty="0" err="1"/>
              <a:t>чисті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697224" y="3356509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Поверхню</a:t>
            </a:r>
            <a:r>
              <a:rPr lang="ru-RU" dirty="0"/>
              <a:t> </a:t>
            </a:r>
            <a:r>
              <a:rPr lang="ru-RU" dirty="0" err="1"/>
              <a:t>резистивних</a:t>
            </a:r>
            <a:r>
              <a:rPr lang="ru-RU" dirty="0"/>
              <a:t> </a:t>
            </a:r>
            <a:r>
              <a:rPr lang="ru-RU" dirty="0" err="1"/>
              <a:t>випарників</a:t>
            </a:r>
            <a:r>
              <a:rPr lang="ru-RU" dirty="0"/>
              <a:t> </a:t>
            </a:r>
            <a:r>
              <a:rPr lang="ru-RU" dirty="0" err="1"/>
              <a:t>попередньо</a:t>
            </a:r>
            <a:r>
              <a:rPr lang="ru-RU" dirty="0"/>
              <a:t> </a:t>
            </a:r>
            <a:r>
              <a:rPr lang="ru-RU" dirty="0" err="1"/>
              <a:t>очищають</a:t>
            </a:r>
            <a:r>
              <a:rPr lang="ru-RU" dirty="0"/>
              <a:t>, </a:t>
            </a:r>
            <a:r>
              <a:rPr lang="ru-RU" dirty="0" err="1"/>
              <a:t>промиваючи</a:t>
            </a:r>
            <a:r>
              <a:rPr lang="ru-RU" dirty="0"/>
              <a:t> в </a:t>
            </a:r>
            <a:r>
              <a:rPr lang="ru-RU" dirty="0" err="1"/>
              <a:t>розчинниках</a:t>
            </a:r>
            <a:r>
              <a:rPr lang="ru-RU" dirty="0"/>
              <a:t>. Часто їх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відпалюють</a:t>
            </a:r>
            <a:r>
              <a:rPr lang="ru-RU" dirty="0"/>
              <a:t> у </a:t>
            </a:r>
            <a:r>
              <a:rPr lang="ru-RU" dirty="0" err="1"/>
              <a:t>вакуумі</a:t>
            </a:r>
            <a:r>
              <a:rPr lang="ru-RU" dirty="0"/>
              <a:t>. О</a:t>
            </a:r>
            <a:r>
              <a:rPr lang="en-US" dirty="0"/>
              <a:t>c</a:t>
            </a:r>
            <a:r>
              <a:rPr lang="ru-RU" dirty="0" err="1"/>
              <a:t>кільки</a:t>
            </a:r>
            <a:r>
              <a:rPr lang="ru-RU" dirty="0"/>
              <a:t> форма </a:t>
            </a:r>
            <a:r>
              <a:rPr lang="ru-RU" dirty="0" err="1"/>
              <a:t>випарника</a:t>
            </a:r>
            <a:r>
              <a:rPr lang="ru-RU" dirty="0"/>
              <a:t> з </a:t>
            </a:r>
            <a:r>
              <a:rPr lang="ru-RU" dirty="0" err="1"/>
              <a:t>непрямим</a:t>
            </a:r>
            <a:r>
              <a:rPr lang="ru-RU" dirty="0"/>
              <a:t> </a:t>
            </a:r>
            <a:r>
              <a:rPr lang="ru-RU" dirty="0" err="1"/>
              <a:t>нагріванням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від агрегатного стану, у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випаровується</a:t>
            </a:r>
            <a:r>
              <a:rPr lang="ru-RU" dirty="0"/>
              <a:t>, їх </a:t>
            </a:r>
            <a:r>
              <a:rPr lang="ru-RU" dirty="0" err="1"/>
              <a:t>поділяють</a:t>
            </a:r>
            <a:r>
              <a:rPr lang="ru-RU" dirty="0"/>
              <a:t> на </a:t>
            </a:r>
            <a:r>
              <a:rPr lang="ru-RU" dirty="0" err="1"/>
              <a:t>дротові</a:t>
            </a:r>
            <a:r>
              <a:rPr lang="ru-RU" dirty="0"/>
              <a:t>, </a:t>
            </a:r>
            <a:r>
              <a:rPr lang="ru-RU" dirty="0" err="1"/>
              <a:t>стрічкові</a:t>
            </a:r>
            <a:r>
              <a:rPr lang="ru-RU" dirty="0"/>
              <a:t> і </a:t>
            </a:r>
            <a:r>
              <a:rPr lang="ru-RU" dirty="0" err="1"/>
              <a:t>тигельні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80638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Дротяні</a:t>
            </a:r>
            <a:r>
              <a:rPr lang="ru-RU" dirty="0"/>
              <a:t> </a:t>
            </a:r>
            <a:r>
              <a:rPr lang="ru-RU" dirty="0" err="1"/>
              <a:t>випарники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14928" y="589431"/>
            <a:ext cx="786079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Дротяні</a:t>
            </a:r>
            <a:r>
              <a:rPr lang="ru-RU" dirty="0"/>
              <a:t> </a:t>
            </a:r>
            <a:r>
              <a:rPr lang="ru-RU" dirty="0" err="1"/>
              <a:t>випарники</a:t>
            </a:r>
            <a:r>
              <a:rPr lang="ru-RU" dirty="0"/>
              <a:t> </a:t>
            </a:r>
            <a:r>
              <a:rPr lang="ru-RU" dirty="0" err="1"/>
              <a:t>застосовують</a:t>
            </a:r>
            <a:r>
              <a:rPr lang="ru-RU" dirty="0"/>
              <a:t> для </a:t>
            </a:r>
            <a:r>
              <a:rPr lang="ru-RU" dirty="0" err="1"/>
              <a:t>випаровування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змочують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 </a:t>
            </a:r>
            <a:r>
              <a:rPr lang="ru-RU" dirty="0" err="1"/>
              <a:t>нагрівача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розплавлена</a:t>
            </a:r>
            <a:r>
              <a:rPr lang="ru-RU" dirty="0"/>
              <a:t> </a:t>
            </a:r>
            <a:r>
              <a:rPr lang="ru-RU" dirty="0" err="1"/>
              <a:t>речовина</a:t>
            </a:r>
            <a:r>
              <a:rPr lang="ru-RU" dirty="0"/>
              <a:t> силами </a:t>
            </a:r>
            <a:r>
              <a:rPr lang="ru-RU" dirty="0" err="1"/>
              <a:t>поверхневого</a:t>
            </a:r>
            <a:r>
              <a:rPr lang="ru-RU" dirty="0"/>
              <a:t> натягу </a:t>
            </a:r>
            <a:r>
              <a:rPr lang="ru-RU" dirty="0" err="1"/>
              <a:t>утримується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краплі</a:t>
            </a:r>
            <a:r>
              <a:rPr lang="ru-RU" dirty="0"/>
              <a:t> на </a:t>
            </a:r>
            <a:r>
              <a:rPr lang="ru-RU" dirty="0" err="1"/>
              <a:t>дротяному</a:t>
            </a:r>
            <a:r>
              <a:rPr lang="ru-RU" dirty="0"/>
              <a:t> </a:t>
            </a:r>
            <a:r>
              <a:rPr lang="ru-RU" dirty="0" err="1"/>
              <a:t>нагрівачі</a:t>
            </a:r>
            <a:r>
              <a:rPr lang="ru-RU" dirty="0"/>
              <a:t>. </a:t>
            </a:r>
            <a:r>
              <a:rPr lang="ru-RU" dirty="0" err="1"/>
              <a:t>Дротяні</a:t>
            </a:r>
            <a:r>
              <a:rPr lang="ru-RU" dirty="0"/>
              <a:t> </a:t>
            </a:r>
            <a:r>
              <a:rPr lang="ru-RU" dirty="0" err="1"/>
              <a:t>випарники</a:t>
            </a:r>
            <a:r>
              <a:rPr lang="ru-RU" dirty="0"/>
              <a:t> </a:t>
            </a:r>
            <a:r>
              <a:rPr lang="ru-RU" dirty="0" err="1"/>
              <a:t>виготовляються</a:t>
            </a:r>
            <a:r>
              <a:rPr lang="ru-RU" dirty="0"/>
              <a:t> </a:t>
            </a:r>
            <a:r>
              <a:rPr lang="en-US" dirty="0"/>
              <a:t>V- </a:t>
            </a:r>
            <a:r>
              <a:rPr lang="ru-RU" dirty="0"/>
              <a:t>і </a:t>
            </a:r>
            <a:r>
              <a:rPr lang="en-US" dirty="0"/>
              <a:t>W-</a:t>
            </a:r>
            <a:r>
              <a:rPr lang="ru-RU" dirty="0" err="1"/>
              <a:t>подібної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спірале</a:t>
            </a:r>
            <a:r>
              <a:rPr lang="ru-RU" dirty="0"/>
              <a:t>- і </a:t>
            </a:r>
            <a:r>
              <a:rPr lang="ru-RU" dirty="0" err="1"/>
              <a:t>хвилеподібної</a:t>
            </a:r>
            <a:r>
              <a:rPr lang="ru-RU" dirty="0"/>
              <a:t>. </a:t>
            </a:r>
            <a:r>
              <a:rPr lang="ru-RU" dirty="0" err="1"/>
              <a:t>Дротяний</a:t>
            </a:r>
            <a:r>
              <a:rPr lang="ru-RU" dirty="0"/>
              <a:t> </a:t>
            </a:r>
            <a:r>
              <a:rPr lang="ru-RU" dirty="0" err="1"/>
              <a:t>випарник</a:t>
            </a:r>
            <a:r>
              <a:rPr lang="ru-RU" dirty="0"/>
              <a:t> </a:t>
            </a:r>
            <a:r>
              <a:rPr lang="ru-RU" dirty="0" err="1"/>
              <a:t>найпростішої</a:t>
            </a:r>
            <a:r>
              <a:rPr lang="ru-RU" dirty="0"/>
              <a:t> </a:t>
            </a:r>
            <a:r>
              <a:rPr lang="ru-RU" dirty="0" err="1"/>
              <a:t>конструкції</a:t>
            </a:r>
            <a:r>
              <a:rPr lang="ru-RU" dirty="0"/>
              <a:t> (рис</a:t>
            </a:r>
            <a:r>
              <a:rPr lang="ru-RU" dirty="0" smtClean="0"/>
              <a:t>. </a:t>
            </a:r>
            <a:r>
              <a:rPr lang="ru-RU" dirty="0"/>
              <a:t>а) </a:t>
            </a:r>
            <a:r>
              <a:rPr lang="ru-RU" dirty="0" err="1"/>
              <a:t>використовують</a:t>
            </a:r>
            <a:r>
              <a:rPr lang="ru-RU" dirty="0"/>
              <a:t> для </a:t>
            </a:r>
            <a:r>
              <a:rPr lang="ru-RU" dirty="0" err="1"/>
              <a:t>нанесення</a:t>
            </a:r>
            <a:r>
              <a:rPr lang="ru-RU" dirty="0"/>
              <a:t> </a:t>
            </a:r>
            <a:r>
              <a:rPr lang="ru-RU" dirty="0" err="1"/>
              <a:t>плівок</a:t>
            </a:r>
            <a:r>
              <a:rPr lang="ru-RU" dirty="0"/>
              <a:t> </a:t>
            </a:r>
            <a:r>
              <a:rPr lang="ru-RU" dirty="0" err="1"/>
              <a:t>алюмінію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добре </a:t>
            </a:r>
            <a:r>
              <a:rPr lang="ru-RU" dirty="0" err="1"/>
              <a:t>змочує</a:t>
            </a:r>
            <a:r>
              <a:rPr lang="ru-RU" dirty="0"/>
              <a:t> </a:t>
            </a:r>
            <a:r>
              <a:rPr lang="ru-RU" dirty="0" err="1"/>
              <a:t>вольфрамовий</a:t>
            </a:r>
            <a:r>
              <a:rPr lang="ru-RU" dirty="0"/>
              <a:t> </a:t>
            </a:r>
            <a:r>
              <a:rPr lang="ru-RU" dirty="0" err="1"/>
              <a:t>дротяний</a:t>
            </a:r>
            <a:r>
              <a:rPr lang="ru-RU" dirty="0"/>
              <a:t> </a:t>
            </a:r>
            <a:r>
              <a:rPr lang="ru-RU" dirty="0" err="1"/>
              <a:t>нагрівач</a:t>
            </a:r>
            <a:r>
              <a:rPr lang="ru-RU" dirty="0"/>
              <a:t> – </a:t>
            </a:r>
            <a:r>
              <a:rPr lang="ru-RU" dirty="0" err="1"/>
              <a:t>циліндричну</a:t>
            </a:r>
            <a:r>
              <a:rPr lang="ru-RU" dirty="0"/>
              <a:t> </a:t>
            </a:r>
            <a:r>
              <a:rPr lang="ru-RU" dirty="0" err="1"/>
              <a:t>дротяну</a:t>
            </a:r>
            <a:r>
              <a:rPr lang="ru-RU" dirty="0"/>
              <a:t> </a:t>
            </a:r>
            <a:r>
              <a:rPr lang="ru-RU" dirty="0" err="1"/>
              <a:t>спіраль</a:t>
            </a:r>
            <a:r>
              <a:rPr lang="ru-RU" dirty="0"/>
              <a:t> 2. </a:t>
            </a:r>
            <a:r>
              <a:rPr lang="ru-RU" dirty="0" err="1"/>
              <a:t>Речовину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випаровується</a:t>
            </a:r>
            <a:r>
              <a:rPr lang="ru-RU" dirty="0"/>
              <a:t>, у </a:t>
            </a:r>
            <a:r>
              <a:rPr lang="ru-RU" dirty="0" err="1"/>
              <a:t>вигляді</a:t>
            </a:r>
            <a:r>
              <a:rPr lang="ru-RU" dirty="0"/>
              <a:t> скоб (</a:t>
            </a:r>
            <a:r>
              <a:rPr lang="ru-RU" dirty="0" err="1"/>
              <a:t>гусариків</a:t>
            </a:r>
            <a:r>
              <a:rPr lang="ru-RU" dirty="0"/>
              <a:t>) 3 </a:t>
            </a:r>
            <a:r>
              <a:rPr lang="ru-RU" dirty="0" err="1"/>
              <a:t>навішують</a:t>
            </a:r>
            <a:r>
              <a:rPr lang="ru-RU" dirty="0"/>
              <a:t> на </a:t>
            </a:r>
            <a:r>
              <a:rPr lang="ru-RU" dirty="0" err="1"/>
              <a:t>спіраль</a:t>
            </a:r>
            <a:r>
              <a:rPr lang="ru-RU" dirty="0"/>
              <a:t>, яку </a:t>
            </a:r>
            <a:r>
              <a:rPr lang="ru-RU" dirty="0" err="1"/>
              <a:t>відігнутими</a:t>
            </a:r>
            <a:r>
              <a:rPr lang="ru-RU" dirty="0"/>
              <a:t> </a:t>
            </a:r>
            <a:r>
              <a:rPr lang="ru-RU" dirty="0" err="1"/>
              <a:t>кінцями</a:t>
            </a:r>
            <a:r>
              <a:rPr lang="ru-RU" dirty="0"/>
              <a:t> 1 </a:t>
            </a:r>
            <a:r>
              <a:rPr lang="ru-RU" dirty="0" err="1"/>
              <a:t>вставляють</a:t>
            </a:r>
            <a:r>
              <a:rPr lang="ru-RU" dirty="0"/>
              <a:t> у </a:t>
            </a:r>
            <a:r>
              <a:rPr lang="ru-RU" dirty="0" err="1"/>
              <a:t>контактні</a:t>
            </a:r>
            <a:r>
              <a:rPr lang="ru-RU" dirty="0"/>
              <a:t> </a:t>
            </a:r>
            <a:r>
              <a:rPr lang="ru-RU" dirty="0" err="1"/>
              <a:t>затискачі</a:t>
            </a:r>
            <a:r>
              <a:rPr lang="ru-RU" dirty="0"/>
              <a:t>. В </a:t>
            </a:r>
            <a:r>
              <a:rPr lang="ru-RU" dirty="0" err="1"/>
              <a:t>міру</a:t>
            </a:r>
            <a:r>
              <a:rPr lang="ru-RU" dirty="0"/>
              <a:t> </a:t>
            </a:r>
            <a:r>
              <a:rPr lang="ru-RU" dirty="0" err="1"/>
              <a:t>нагрівання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речовина</a:t>
            </a:r>
            <a:r>
              <a:rPr lang="ru-RU" dirty="0"/>
              <a:t> плавиться і </a:t>
            </a:r>
            <a:r>
              <a:rPr lang="ru-RU" dirty="0" err="1"/>
              <a:t>формується</a:t>
            </a:r>
            <a:r>
              <a:rPr lang="ru-RU" dirty="0"/>
              <a:t> на </a:t>
            </a:r>
            <a:r>
              <a:rPr lang="ru-RU" dirty="0" err="1"/>
              <a:t>дроті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крапель</a:t>
            </a:r>
            <a:r>
              <a:rPr lang="ru-RU" dirty="0"/>
              <a:t>. </a:t>
            </a:r>
            <a:r>
              <a:rPr lang="ru-RU" dirty="0" err="1"/>
              <a:t>Знизу</a:t>
            </a:r>
            <a:r>
              <a:rPr lang="ru-RU" dirty="0"/>
              <a:t> </a:t>
            </a:r>
            <a:r>
              <a:rPr lang="ru-RU" dirty="0" err="1"/>
              <a:t>розміщуються</a:t>
            </a:r>
            <a:r>
              <a:rPr lang="ru-RU" dirty="0"/>
              <a:t> </a:t>
            </a:r>
            <a:r>
              <a:rPr lang="ru-RU" dirty="0" err="1"/>
              <a:t>тепловий</a:t>
            </a:r>
            <a:r>
              <a:rPr lang="ru-RU" dirty="0"/>
              <a:t> і </a:t>
            </a:r>
            <a:r>
              <a:rPr lang="ru-RU" dirty="0" err="1"/>
              <a:t>обмежуючий</a:t>
            </a:r>
            <a:r>
              <a:rPr lang="ru-RU" dirty="0"/>
              <a:t> </a:t>
            </a:r>
            <a:r>
              <a:rPr lang="ru-RU" dirty="0" err="1"/>
              <a:t>екрани</a:t>
            </a:r>
            <a:r>
              <a:rPr lang="ru-RU" dirty="0"/>
              <a:t>. </a:t>
            </a:r>
            <a:r>
              <a:rPr lang="ru-RU" dirty="0" err="1"/>
              <a:t>Дротяні</a:t>
            </a:r>
            <a:r>
              <a:rPr lang="ru-RU" dirty="0"/>
              <a:t> </a:t>
            </a:r>
            <a:r>
              <a:rPr lang="ru-RU" dirty="0" err="1"/>
              <a:t>випарники</a:t>
            </a:r>
            <a:r>
              <a:rPr lang="ru-RU" dirty="0"/>
              <a:t> </a:t>
            </a:r>
            <a:r>
              <a:rPr lang="ru-RU" dirty="0" err="1"/>
              <a:t>призначені</a:t>
            </a:r>
            <a:r>
              <a:rPr lang="ru-RU" dirty="0"/>
              <a:t> для </a:t>
            </a:r>
            <a:r>
              <a:rPr lang="ru-RU" dirty="0" err="1"/>
              <a:t>створення</a:t>
            </a:r>
            <a:r>
              <a:rPr lang="ru-RU" dirty="0"/>
              <a:t> протяжного потоку </a:t>
            </a:r>
            <a:r>
              <a:rPr lang="ru-RU" dirty="0" err="1"/>
              <a:t>матеріалу</a:t>
            </a:r>
            <a:r>
              <a:rPr lang="ru-RU" dirty="0"/>
              <a:t>,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досягається</a:t>
            </a:r>
            <a:r>
              <a:rPr lang="ru-RU" dirty="0"/>
              <a:t>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гусариків</a:t>
            </a:r>
            <a:r>
              <a:rPr lang="ru-RU" dirty="0"/>
              <a:t>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65040"/>
            <a:ext cx="6060530" cy="211863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086671" y="4578478"/>
            <a:ext cx="564489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Дротяні</a:t>
            </a:r>
            <a:r>
              <a:rPr lang="ru-RU" dirty="0"/>
              <a:t> </a:t>
            </a:r>
            <a:r>
              <a:rPr lang="ru-RU" dirty="0" err="1"/>
              <a:t>випарники</a:t>
            </a:r>
            <a:r>
              <a:rPr lang="ru-RU" dirty="0"/>
              <a:t> непрямого </a:t>
            </a:r>
            <a:r>
              <a:rPr lang="ru-RU" dirty="0" err="1"/>
              <a:t>нагрівання</a:t>
            </a:r>
            <a:r>
              <a:rPr lang="ru-RU" dirty="0"/>
              <a:t> з </a:t>
            </a:r>
            <a:r>
              <a:rPr lang="ru-RU" dirty="0" err="1"/>
              <a:t>циліндричною</a:t>
            </a:r>
            <a:r>
              <a:rPr lang="ru-RU" dirty="0"/>
              <a:t> (а) і </a:t>
            </a:r>
            <a:r>
              <a:rPr lang="ru-RU" dirty="0" err="1"/>
              <a:t>конічною</a:t>
            </a:r>
            <a:r>
              <a:rPr lang="ru-RU" dirty="0"/>
              <a:t> (б) </a:t>
            </a:r>
            <a:r>
              <a:rPr lang="ru-RU" dirty="0" err="1"/>
              <a:t>дротяною</a:t>
            </a:r>
            <a:r>
              <a:rPr lang="ru-RU" dirty="0"/>
              <a:t> </a:t>
            </a:r>
            <a:r>
              <a:rPr lang="ru-RU" dirty="0" err="1"/>
              <a:t>спіраллю</a:t>
            </a:r>
            <a:r>
              <a:rPr lang="ru-RU" dirty="0"/>
              <a:t>: 1 – </a:t>
            </a:r>
            <a:r>
              <a:rPr lang="ru-RU" dirty="0" err="1"/>
              <a:t>відігнутий</a:t>
            </a:r>
            <a:r>
              <a:rPr lang="ru-RU" dirty="0"/>
              <a:t> </a:t>
            </a:r>
            <a:r>
              <a:rPr lang="ru-RU" dirty="0" err="1"/>
              <a:t>кінець</a:t>
            </a:r>
            <a:r>
              <a:rPr lang="ru-RU" dirty="0"/>
              <a:t> </a:t>
            </a:r>
            <a:r>
              <a:rPr lang="ru-RU" dirty="0" err="1"/>
              <a:t>спіралі</a:t>
            </a:r>
            <a:r>
              <a:rPr lang="ru-RU" dirty="0"/>
              <a:t>, 2, 6 – </a:t>
            </a:r>
            <a:r>
              <a:rPr lang="ru-RU" dirty="0" err="1"/>
              <a:t>циліндрична</a:t>
            </a:r>
            <a:r>
              <a:rPr lang="ru-RU" dirty="0"/>
              <a:t> і </a:t>
            </a:r>
            <a:r>
              <a:rPr lang="ru-RU" dirty="0" err="1"/>
              <a:t>конічна</a:t>
            </a:r>
            <a:r>
              <a:rPr lang="ru-RU" dirty="0"/>
              <a:t> </a:t>
            </a:r>
            <a:r>
              <a:rPr lang="ru-RU" dirty="0" err="1"/>
              <a:t>спіралі</a:t>
            </a:r>
            <a:r>
              <a:rPr lang="ru-RU" dirty="0"/>
              <a:t>, 3 – </a:t>
            </a:r>
            <a:r>
              <a:rPr lang="ru-RU" dirty="0" err="1"/>
              <a:t>матеріал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випаровується</a:t>
            </a:r>
            <a:r>
              <a:rPr lang="ru-RU" dirty="0"/>
              <a:t> (</a:t>
            </a:r>
            <a:r>
              <a:rPr lang="ru-RU" dirty="0" err="1"/>
              <a:t>гусарик</a:t>
            </a:r>
            <a:r>
              <a:rPr lang="ru-RU" dirty="0"/>
              <a:t>), 4 – </a:t>
            </a:r>
            <a:r>
              <a:rPr lang="ru-RU" dirty="0" err="1"/>
              <a:t>затискачі</a:t>
            </a:r>
            <a:r>
              <a:rPr lang="ru-RU" dirty="0"/>
              <a:t> </a:t>
            </a:r>
            <a:r>
              <a:rPr lang="ru-RU" dirty="0" err="1"/>
              <a:t>струмопідводу</a:t>
            </a:r>
            <a:r>
              <a:rPr lang="ru-RU" dirty="0"/>
              <a:t>, 5, 7 – </a:t>
            </a:r>
            <a:r>
              <a:rPr lang="ru-RU" dirty="0" err="1"/>
              <a:t>циліндричний</a:t>
            </a:r>
            <a:r>
              <a:rPr lang="ru-RU" dirty="0"/>
              <a:t> </a:t>
            </a:r>
            <a:r>
              <a:rPr lang="ru-RU" dirty="0" err="1"/>
              <a:t>тепловий</a:t>
            </a:r>
            <a:r>
              <a:rPr lang="ru-RU" dirty="0"/>
              <a:t> і </a:t>
            </a:r>
            <a:r>
              <a:rPr lang="ru-RU" dirty="0" err="1"/>
              <a:t>обмежуючий</a:t>
            </a:r>
            <a:r>
              <a:rPr lang="ru-RU" dirty="0"/>
              <a:t> </a:t>
            </a:r>
            <a:r>
              <a:rPr lang="ru-RU" dirty="0" err="1"/>
              <a:t>екрани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272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Стрічкові</a:t>
            </a:r>
            <a:r>
              <a:rPr lang="ru-RU" dirty="0"/>
              <a:t> </a:t>
            </a:r>
            <a:r>
              <a:rPr lang="ru-RU" dirty="0" err="1"/>
              <a:t>випарники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87496" y="1123837"/>
            <a:ext cx="80345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Стрічкові</a:t>
            </a:r>
            <a:r>
              <a:rPr lang="ru-RU" dirty="0"/>
              <a:t> </a:t>
            </a:r>
            <a:r>
              <a:rPr lang="ru-RU" dirty="0" err="1"/>
              <a:t>випарники</a:t>
            </a:r>
            <a:r>
              <a:rPr lang="ru-RU" dirty="0"/>
              <a:t> </a:t>
            </a:r>
            <a:r>
              <a:rPr lang="ru-RU" dirty="0" err="1"/>
              <a:t>застосовуються</a:t>
            </a:r>
            <a:r>
              <a:rPr lang="ru-RU" dirty="0"/>
              <a:t> для </a:t>
            </a:r>
            <a:r>
              <a:rPr lang="ru-RU" dirty="0" err="1"/>
              <a:t>випаровування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погано </a:t>
            </a:r>
            <a:r>
              <a:rPr lang="ru-RU" dirty="0" err="1"/>
              <a:t>утримуються</a:t>
            </a:r>
            <a:r>
              <a:rPr lang="ru-RU" dirty="0"/>
              <a:t> на </a:t>
            </a:r>
            <a:r>
              <a:rPr lang="ru-RU" dirty="0" err="1"/>
              <a:t>дротяних</a:t>
            </a:r>
            <a:r>
              <a:rPr lang="ru-RU" dirty="0"/>
              <a:t> </a:t>
            </a:r>
            <a:r>
              <a:rPr lang="ru-RU" dirty="0" err="1"/>
              <a:t>випарниках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діелектриків</a:t>
            </a:r>
            <a:r>
              <a:rPr lang="ru-RU" dirty="0"/>
              <a:t> і </a:t>
            </a:r>
            <a:r>
              <a:rPr lang="ru-RU" dirty="0" err="1"/>
              <a:t>виготовляються</a:t>
            </a:r>
            <a:r>
              <a:rPr lang="ru-RU" dirty="0"/>
              <a:t> з </a:t>
            </a:r>
            <a:r>
              <a:rPr lang="ru-RU" dirty="0" err="1"/>
              <a:t>поглибленнями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півсфер</a:t>
            </a:r>
            <a:r>
              <a:rPr lang="ru-RU" dirty="0"/>
              <a:t>, </a:t>
            </a:r>
            <a:r>
              <a:rPr lang="ru-RU" dirty="0" err="1"/>
              <a:t>жолобків</a:t>
            </a:r>
            <a:r>
              <a:rPr lang="ru-RU" dirty="0"/>
              <a:t>, </a:t>
            </a:r>
            <a:r>
              <a:rPr lang="ru-RU" dirty="0" err="1"/>
              <a:t>коробочок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човників</a:t>
            </a:r>
            <a:r>
              <a:rPr lang="ru-RU" dirty="0"/>
              <a:t>.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розповсюдженими</a:t>
            </a:r>
            <a:r>
              <a:rPr lang="ru-RU" dirty="0"/>
              <a:t> </a:t>
            </a:r>
            <a:r>
              <a:rPr lang="ru-RU" dirty="0" err="1"/>
              <a:t>матеріалами</a:t>
            </a:r>
            <a:r>
              <a:rPr lang="ru-RU" dirty="0"/>
              <a:t> для таких </a:t>
            </a:r>
            <a:r>
              <a:rPr lang="ru-RU" dirty="0" err="1"/>
              <a:t>випарників</a:t>
            </a:r>
            <a:r>
              <a:rPr lang="ru-RU" dirty="0"/>
              <a:t> є фольга </a:t>
            </a:r>
            <a:r>
              <a:rPr lang="ru-RU" dirty="0" err="1"/>
              <a:t>товщиною</a:t>
            </a:r>
            <a:r>
              <a:rPr lang="ru-RU" dirty="0"/>
              <a:t> 0,1–0,3 мм </a:t>
            </a:r>
            <a:r>
              <a:rPr lang="ru-RU" dirty="0" err="1"/>
              <a:t>із</a:t>
            </a:r>
            <a:r>
              <a:rPr lang="ru-RU" dirty="0"/>
              <a:t> вольфраму, </a:t>
            </a:r>
            <a:r>
              <a:rPr lang="ru-RU" dirty="0" err="1"/>
              <a:t>молібдену</a:t>
            </a:r>
            <a:r>
              <a:rPr lang="ru-RU" dirty="0"/>
              <a:t> і танталу. </a:t>
            </a:r>
            <a:r>
              <a:rPr lang="ru-RU" dirty="0" err="1"/>
              <a:t>Випарник</a:t>
            </a:r>
            <a:r>
              <a:rPr lang="ru-RU" dirty="0"/>
              <a:t> з </a:t>
            </a:r>
            <a:r>
              <a:rPr lang="ru-RU" dirty="0" err="1"/>
              <a:t>поглибленням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 smtClean="0"/>
              <a:t>пів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призначений</a:t>
            </a:r>
            <a:r>
              <a:rPr lang="ru-RU" dirty="0"/>
              <a:t> для </a:t>
            </a:r>
            <a:r>
              <a:rPr lang="ru-RU" dirty="0" err="1"/>
              <a:t>випаровування</a:t>
            </a:r>
            <a:r>
              <a:rPr lang="ru-RU" dirty="0"/>
              <a:t> </a:t>
            </a:r>
            <a:r>
              <a:rPr lang="ru-RU" dirty="0" err="1"/>
              <a:t>малих</a:t>
            </a:r>
            <a:r>
              <a:rPr lang="ru-RU" dirty="0"/>
              <a:t> </a:t>
            </a:r>
            <a:r>
              <a:rPr lang="ru-RU" dirty="0" err="1"/>
              <a:t>кількостей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показаний на рис</a:t>
            </a:r>
            <a:r>
              <a:rPr lang="ru-RU" dirty="0" smtClean="0"/>
              <a:t>. </a:t>
            </a:r>
            <a:r>
              <a:rPr lang="ru-RU" dirty="0"/>
              <a:t>а. Для </a:t>
            </a:r>
            <a:r>
              <a:rPr lang="ru-RU" dirty="0" err="1"/>
              <a:t>зниження</a:t>
            </a:r>
            <a:r>
              <a:rPr lang="ru-RU" dirty="0"/>
              <a:t> теплового потоку з зони </a:t>
            </a:r>
            <a:r>
              <a:rPr lang="ru-RU" dirty="0" err="1"/>
              <a:t>випаровування</a:t>
            </a:r>
            <a:r>
              <a:rPr lang="ru-RU" dirty="0"/>
              <a:t> до </a:t>
            </a:r>
            <a:r>
              <a:rPr lang="ru-RU" dirty="0" err="1"/>
              <a:t>затискачів</a:t>
            </a:r>
            <a:r>
              <a:rPr lang="ru-RU" dirty="0"/>
              <a:t> </a:t>
            </a:r>
            <a:r>
              <a:rPr lang="ru-RU" dirty="0" err="1"/>
              <a:t>струмопідводів</a:t>
            </a:r>
            <a:r>
              <a:rPr lang="ru-RU" dirty="0"/>
              <a:t> по краях </a:t>
            </a:r>
            <a:r>
              <a:rPr lang="ru-RU" dirty="0" err="1"/>
              <a:t>півсфери</a:t>
            </a:r>
            <a:r>
              <a:rPr lang="ru-RU" dirty="0"/>
              <a:t> є </a:t>
            </a:r>
            <a:r>
              <a:rPr lang="ru-RU" dirty="0" err="1"/>
              <a:t>звуження</a:t>
            </a:r>
            <a:r>
              <a:rPr lang="ru-RU" dirty="0"/>
              <a:t> </a:t>
            </a:r>
            <a:r>
              <a:rPr lang="ru-RU" dirty="0" err="1"/>
              <a:t>перерізу</a:t>
            </a:r>
            <a:r>
              <a:rPr lang="ru-RU" dirty="0"/>
              <a:t> (</a:t>
            </a:r>
            <a:r>
              <a:rPr lang="ru-RU" dirty="0" err="1"/>
              <a:t>шийки</a:t>
            </a:r>
            <a:r>
              <a:rPr lang="ru-RU" dirty="0"/>
              <a:t>).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4653" y="3626358"/>
            <a:ext cx="6410325" cy="11049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018978" y="492545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Стрічкові</a:t>
            </a:r>
            <a:r>
              <a:rPr lang="ru-RU" dirty="0"/>
              <a:t> </a:t>
            </a:r>
            <a:r>
              <a:rPr lang="ru-RU" dirty="0" err="1"/>
              <a:t>випарники</a:t>
            </a:r>
            <a:r>
              <a:rPr lang="ru-RU" dirty="0"/>
              <a:t> непрямого </a:t>
            </a:r>
            <a:r>
              <a:rPr lang="ru-RU" dirty="0" err="1"/>
              <a:t>нагрівання</a:t>
            </a:r>
            <a:r>
              <a:rPr lang="ru-RU" dirty="0"/>
              <a:t> з вольфраму, </a:t>
            </a:r>
            <a:r>
              <a:rPr lang="ru-RU" dirty="0" err="1"/>
              <a:t>молібдену</a:t>
            </a:r>
            <a:r>
              <a:rPr lang="ru-RU" dirty="0"/>
              <a:t> і танталу </a:t>
            </a:r>
            <a:r>
              <a:rPr lang="ru-RU" dirty="0" err="1"/>
              <a:t>товщиною</a:t>
            </a:r>
            <a:r>
              <a:rPr lang="ru-RU" dirty="0"/>
              <a:t> 0,1 ~0,5 мм: а – з </a:t>
            </a:r>
            <a:r>
              <a:rPr lang="ru-RU" dirty="0" err="1"/>
              <a:t>поглибленням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півсфери</a:t>
            </a:r>
            <a:r>
              <a:rPr lang="ru-RU" dirty="0"/>
              <a:t>, б – </a:t>
            </a:r>
            <a:r>
              <a:rPr lang="ru-RU" dirty="0" err="1"/>
              <a:t>човникового</a:t>
            </a:r>
            <a:r>
              <a:rPr lang="ru-RU" dirty="0"/>
              <a:t> типу</a:t>
            </a:r>
          </a:p>
        </p:txBody>
      </p:sp>
    </p:spTree>
    <p:extLst>
      <p:ext uri="{BB962C8B-B14F-4D97-AF65-F5344CB8AC3E}">
        <p14:creationId xmlns:p14="http://schemas.microsoft.com/office/powerpoint/2010/main" val="3823089865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ка">
  <a:themeElements>
    <a:clrScheme name="Frame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383</TotalTime>
  <Words>1287</Words>
  <Application>Microsoft Office PowerPoint</Application>
  <PresentationFormat>Широкоэкранный</PresentationFormat>
  <Paragraphs>43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Corbel</vt:lpstr>
      <vt:lpstr>Wingdings 2</vt:lpstr>
      <vt:lpstr>Рамка</vt:lpstr>
      <vt:lpstr>Фізика тонких плівок</vt:lpstr>
      <vt:lpstr>ЛЕКЦІЯ 3</vt:lpstr>
      <vt:lpstr>НАНЕСЕННЯ ПЛІВОК МЕТОДОМ ТЕРМІЧНОГО ВИПАРОВУВАННЯ</vt:lpstr>
      <vt:lpstr>Схеми осадження плівок</vt:lpstr>
      <vt:lpstr>Випарники з резистивним нагріванням</vt:lpstr>
      <vt:lpstr>випарники з безпосереднім нагріванням струму</vt:lpstr>
      <vt:lpstr>Випарники з непрямим нагріванням</vt:lpstr>
      <vt:lpstr>Дротяні випарники</vt:lpstr>
      <vt:lpstr>Стрічкові випарники</vt:lpstr>
      <vt:lpstr>Тигельні випарники</vt:lpstr>
      <vt:lpstr>Випарники з електронно-променевим нагріванням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Фізика тонких плівок</dc:title>
  <dc:creator>Алина</dc:creator>
  <cp:lastModifiedBy>Алина</cp:lastModifiedBy>
  <cp:revision>24</cp:revision>
  <dcterms:created xsi:type="dcterms:W3CDTF">2023-02-01T10:01:52Z</dcterms:created>
  <dcterms:modified xsi:type="dcterms:W3CDTF">2023-02-02T15:20:45Z</dcterms:modified>
</cp:coreProperties>
</file>