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4" r:id="rId4"/>
    <p:sldId id="285" r:id="rId5"/>
    <p:sldId id="286" r:id="rId6"/>
    <p:sldId id="287" r:id="rId7"/>
    <p:sldId id="288" r:id="rId8"/>
    <p:sldId id="289" r:id="rId9"/>
    <p:sldId id="290" r:id="rId10"/>
    <p:sldId id="259" r:id="rId11"/>
    <p:sldId id="282" r:id="rId12"/>
    <p:sldId id="258" r:id="rId13"/>
    <p:sldId id="260" r:id="rId14"/>
    <p:sldId id="261" r:id="rId15"/>
    <p:sldId id="262" r:id="rId16"/>
    <p:sldId id="283" r:id="rId17"/>
    <p:sldId id="263" r:id="rId18"/>
    <p:sldId id="264" r:id="rId19"/>
    <p:sldId id="265" r:id="rId20"/>
    <p:sldId id="266" r:id="rId21"/>
    <p:sldId id="268" r:id="rId22"/>
    <p:sldId id="269" r:id="rId23"/>
    <p:sldId id="270" r:id="rId24"/>
    <p:sldId id="271" r:id="rId25"/>
    <p:sldId id="272" r:id="rId26"/>
    <p:sldId id="273" r:id="rId27"/>
    <p:sldId id="274" r:id="rId28"/>
    <p:sldId id="275" r:id="rId29"/>
    <p:sldId id="276" r:id="rId30"/>
    <p:sldId id="277" r:id="rId31"/>
    <p:sldId id="279" r:id="rId32"/>
    <p:sldId id="280" r:id="rId33"/>
    <p:sldId id="281"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2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11.10.2021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31.xml.rels><?xml version="1.0" encoding="UTF-8" standalone="yes"?>
<Relationships xmlns="http://schemas.openxmlformats.org/package/2006/relationships"><Relationship Id="rId3" Type="http://schemas.openxmlformats.org/officeDocument/2006/relationships/hyperlink" Target="https://uk.wikipedia.org/wiki/%D0%A4%D0%B0%D0%B9%D0%BB:NPN_emitter_follower.svg" TargetMode="External"/><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dssp.petrsu.ru/book/chapter5/imgs/content/501.gif"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artime.org.ua/uploads/posts/2011-12/1323256683_altimaxit_000005424520s.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14960"/>
          <a:stretch/>
        </p:blipFill>
        <p:spPr bwMode="auto">
          <a:xfrm>
            <a:off x="0" y="0"/>
            <a:ext cx="9144000" cy="6858000"/>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ctrTitle"/>
          </p:nvPr>
        </p:nvSpPr>
        <p:spPr/>
        <p:txBody>
          <a:bodyPr/>
          <a:lstStyle/>
          <a:p>
            <a:r>
              <a:rPr lang="uk-UA" b="1" dirty="0">
                <a:solidFill>
                  <a:srgbClr val="FF0000"/>
                </a:solidFill>
              </a:rPr>
              <a:t>Тема </a:t>
            </a:r>
            <a:r>
              <a:rPr lang="uk-UA" b="1" dirty="0" smtClean="0">
                <a:solidFill>
                  <a:srgbClr val="FF0000"/>
                </a:solidFill>
              </a:rPr>
              <a:t>:</a:t>
            </a:r>
            <a:r>
              <a:rPr lang="uk-UA" dirty="0" smtClean="0">
                <a:solidFill>
                  <a:srgbClr val="FF0000"/>
                </a:solidFill>
              </a:rPr>
              <a:t> </a:t>
            </a:r>
            <a:r>
              <a:rPr lang="uk-UA" b="1" i="1" dirty="0"/>
              <a:t>Біполярні </a:t>
            </a:r>
            <a:r>
              <a:rPr lang="uk-UA" b="1" i="1" dirty="0" smtClean="0"/>
              <a:t>транзистори</a:t>
            </a:r>
            <a:endParaRPr lang="ru-RU" b="1" i="1" dirty="0"/>
          </a:p>
        </p:txBody>
      </p:sp>
    </p:spTree>
    <p:extLst>
      <p:ext uri="{BB962C8B-B14F-4D97-AF65-F5344CB8AC3E}">
        <p14:creationId xmlns="" xmlns:p14="http://schemas.microsoft.com/office/powerpoint/2010/main" val="1411600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propowerpoint.ru/wp-content/uploads/2013/01/DarkMini.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4732" b="3110"/>
          <a:stretch/>
        </p:blipFill>
        <p:spPr bwMode="auto">
          <a:xfrm>
            <a:off x="0" y="0"/>
            <a:ext cx="9144000" cy="6857999"/>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a:xfrm>
            <a:off x="179512" y="116632"/>
            <a:ext cx="8229600" cy="1143000"/>
          </a:xfrm>
        </p:spPr>
        <p:txBody>
          <a:bodyPr>
            <a:normAutofit/>
          </a:bodyPr>
          <a:lstStyle/>
          <a:p>
            <a:r>
              <a:rPr lang="uk-UA" sz="3600" b="1" dirty="0"/>
              <a:t>1. Принцип дії біполярного </a:t>
            </a:r>
            <a:r>
              <a:rPr lang="uk-UA" sz="3600" b="1" dirty="0" err="1"/>
              <a:t>транзстора</a:t>
            </a:r>
            <a:endParaRPr lang="ru-RU" sz="3600" b="1" dirty="0"/>
          </a:p>
        </p:txBody>
      </p:sp>
      <p:sp>
        <p:nvSpPr>
          <p:cNvPr id="3" name="Объект 2"/>
          <p:cNvSpPr>
            <a:spLocks noGrp="1"/>
          </p:cNvSpPr>
          <p:nvPr>
            <p:ph idx="1"/>
          </p:nvPr>
        </p:nvSpPr>
        <p:spPr>
          <a:xfrm>
            <a:off x="395536" y="1484784"/>
            <a:ext cx="7848872" cy="4680520"/>
          </a:xfrm>
        </p:spPr>
        <p:txBody>
          <a:bodyPr>
            <a:normAutofit/>
          </a:bodyPr>
          <a:lstStyle/>
          <a:p>
            <a:pPr marL="0" indent="0" algn="just">
              <a:buNone/>
            </a:pPr>
            <a:r>
              <a:rPr lang="uk-UA" sz="2400" dirty="0"/>
              <a:t>При роботі транзистора як підсилювача емітерний перехід відкритий, а колекторний – закритий. Це досягається відповідним ввімкненням джерел живлення (рис. 2.4). Оскільки емітерний перехід відкритий, то через нього протікатиме струм емітера </a:t>
            </a:r>
            <a:r>
              <a:rPr lang="uk-UA" sz="2400" i="1" dirty="0" err="1"/>
              <a:t>I</a:t>
            </a:r>
            <a:r>
              <a:rPr lang="uk-UA" sz="2400" i="1" baseline="-25000" dirty="0" err="1"/>
              <a:t>е</a:t>
            </a:r>
            <a:r>
              <a:rPr lang="uk-UA" sz="2400" dirty="0"/>
              <a:t>, який викликаний переходом електронів з емітера у базу і переходом дірок з бази у емітер. Отже, струм емітера матиме дві складові – електронну та діркову. </a:t>
            </a:r>
            <a:endParaRPr lang="ru-RU" sz="2400" dirty="0"/>
          </a:p>
          <a:p>
            <a:endParaRPr lang="ru-RU" sz="2400" dirty="0"/>
          </a:p>
        </p:txBody>
      </p:sp>
    </p:spTree>
    <p:extLst>
      <p:ext uri="{BB962C8B-B14F-4D97-AF65-F5344CB8AC3E}">
        <p14:creationId xmlns="" xmlns:p14="http://schemas.microsoft.com/office/powerpoint/2010/main" val="1446759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4" name="Рисунок 3"/>
          <p:cNvPicPr/>
          <p:nvPr/>
        </p:nvPicPr>
        <p:blipFill>
          <a:blip r:embed="rId3" cstate="print"/>
          <a:stretch>
            <a:fillRect/>
          </a:stretch>
        </p:blipFill>
        <p:spPr>
          <a:xfrm>
            <a:off x="863588" y="1052736"/>
            <a:ext cx="7416824" cy="468052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3394135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http://pedsovet.su/_ld/344/8098554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0800000">
            <a:off x="3046" y="0"/>
            <a:ext cx="9140954" cy="6858000"/>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188640"/>
            <a:ext cx="8229600" cy="6552728"/>
          </a:xfrm>
        </p:spPr>
        <p:txBody>
          <a:bodyPr>
            <a:noAutofit/>
          </a:bodyPr>
          <a:lstStyle/>
          <a:p>
            <a:pPr marL="0" indent="0" algn="just">
              <a:buNone/>
            </a:pPr>
            <a:r>
              <a:rPr lang="uk-UA" sz="1800" dirty="0" smtClean="0"/>
              <a:t>У залежності від полярності </a:t>
            </a:r>
            <a:r>
              <a:rPr lang="uk-UA" sz="1800" dirty="0" err="1" smtClean="0"/>
              <a:t>напруг</a:t>
            </a:r>
            <a:r>
              <a:rPr lang="uk-UA" sz="1800" dirty="0" smtClean="0"/>
              <a:t>, які прикладені до емітерного і колекторного переходів транзистора розрізняють 4 режими його роботи.               </a:t>
            </a:r>
            <a:endParaRPr lang="uk-UA" sz="1800" b="1" dirty="0" smtClean="0"/>
          </a:p>
          <a:p>
            <a:pPr marL="0" indent="0" algn="just">
              <a:buNone/>
            </a:pPr>
            <a:r>
              <a:rPr lang="uk-UA" sz="1800" b="1" dirty="0" smtClean="0"/>
              <a:t>Активний </a:t>
            </a:r>
            <a:r>
              <a:rPr lang="uk-UA" sz="1800" b="1" dirty="0"/>
              <a:t>режим.</a:t>
            </a:r>
            <a:r>
              <a:rPr lang="uk-UA" sz="1800" dirty="0"/>
              <a:t> На </a:t>
            </a:r>
            <a:r>
              <a:rPr lang="uk-UA" sz="1800" dirty="0" smtClean="0"/>
              <a:t>емітерний </a:t>
            </a:r>
            <a:r>
              <a:rPr lang="uk-UA" sz="1800" dirty="0"/>
              <a:t>перехід подається пряма напруга, а на колекторний – </a:t>
            </a:r>
            <a:r>
              <a:rPr lang="uk-UA" sz="1800" dirty="0" err="1"/>
              <a:t>зворотня</a:t>
            </a:r>
            <a:r>
              <a:rPr lang="uk-UA" sz="1800" dirty="0"/>
              <a:t>. Внаслідок того, що напруга в ланці </a:t>
            </a:r>
            <a:r>
              <a:rPr lang="uk-UA" sz="1800" dirty="0" err="1"/>
              <a:t>колектора</a:t>
            </a:r>
            <a:r>
              <a:rPr lang="uk-UA" sz="1800" dirty="0"/>
              <a:t> значно перевищує напругу, що прикладена до емітерного переходу, а струми у областях </a:t>
            </a:r>
            <a:r>
              <a:rPr lang="uk-UA" sz="1800" dirty="0" err="1"/>
              <a:t>колектора</a:t>
            </a:r>
            <a:r>
              <a:rPr lang="uk-UA" sz="1800" dirty="0"/>
              <a:t> та емітера майже однакові, потужність корисного сигналу на виході схеми (у колекторній ланці) буде набагато більшою за потужність сигналу на вході транзистора (у емітер ній ланці). Цей режим є основним режимом роботи транзистора.</a:t>
            </a:r>
            <a:endParaRPr lang="ru-RU" sz="1800" dirty="0"/>
          </a:p>
          <a:p>
            <a:pPr marL="0" indent="0" algn="just">
              <a:buNone/>
            </a:pPr>
            <a:r>
              <a:rPr lang="uk-UA" sz="1800" b="1" dirty="0"/>
              <a:t>Режим відсікання</a:t>
            </a:r>
            <a:r>
              <a:rPr lang="uk-UA" sz="1800" dirty="0"/>
              <a:t>. До обох переходів, у цьому випадку, підводяться зворотні напруги. Тому через них проходитиме лиш незначний струм , що зумовлений рухом неосновних носіїв зарядів. Практично ж транзистор у режимі відсікання буде закритим. </a:t>
            </a:r>
            <a:endParaRPr lang="ru-RU" sz="1800" dirty="0"/>
          </a:p>
          <a:p>
            <a:pPr marL="0" indent="0" algn="just">
              <a:buNone/>
            </a:pPr>
            <a:r>
              <a:rPr lang="uk-UA" sz="1800" b="1" dirty="0" smtClean="0"/>
              <a:t>Режим </a:t>
            </a:r>
            <a:r>
              <a:rPr lang="uk-UA" sz="1800" b="1" dirty="0"/>
              <a:t>насичення</a:t>
            </a:r>
            <a:r>
              <a:rPr lang="uk-UA" sz="1800" dirty="0"/>
              <a:t>. На обидва переходи подається пряма напруга. Струм у вихідній ланці транзистора буде максимальним і таким, що практично не керується вхідним струмом. У цьому режимі транзистор буде повністю відкритим.</a:t>
            </a:r>
            <a:endParaRPr lang="ru-RU" sz="1800" dirty="0"/>
          </a:p>
          <a:p>
            <a:pPr marL="0" indent="0" algn="just">
              <a:buNone/>
            </a:pPr>
            <a:r>
              <a:rPr lang="uk-UA" sz="1800" b="1" dirty="0"/>
              <a:t>Інверсний режим.</a:t>
            </a:r>
            <a:r>
              <a:rPr lang="uk-UA" sz="1800" dirty="0"/>
              <a:t> До емітерного переходу підводиться </a:t>
            </a:r>
            <a:r>
              <a:rPr lang="uk-UA" sz="1800" dirty="0" err="1"/>
              <a:t>зворотня</a:t>
            </a:r>
            <a:r>
              <a:rPr lang="uk-UA" sz="1800" dirty="0"/>
              <a:t> напруга, а до колекторного – пряма. Емітер і колектор міняють свої функції на протилежні – емітер виконує функції </a:t>
            </a:r>
            <a:r>
              <a:rPr lang="uk-UA" sz="1800" dirty="0" err="1"/>
              <a:t>колектора</a:t>
            </a:r>
            <a:r>
              <a:rPr lang="uk-UA" sz="1800" dirty="0"/>
              <a:t> і навпаки. Цей режим, як правило, не відповідає нормальним умовам експлуатації транзистора. Оскільки біполярний транзистор має три виводи, то для визначення основних параметрів він представляється у виді чотириполюсника (рис. 2.5), де </a:t>
            </a:r>
            <a:r>
              <a:rPr lang="uk-UA" sz="1800" i="1" dirty="0"/>
              <a:t>I</a:t>
            </a:r>
            <a:r>
              <a:rPr lang="uk-UA" sz="1800" i="1" baseline="-25000" dirty="0"/>
              <a:t>1</a:t>
            </a:r>
            <a:r>
              <a:rPr lang="uk-UA" sz="1800" dirty="0"/>
              <a:t>, </a:t>
            </a:r>
            <a:r>
              <a:rPr lang="uk-UA" sz="1800" i="1" dirty="0"/>
              <a:t>U</a:t>
            </a:r>
            <a:r>
              <a:rPr lang="uk-UA" sz="1800" i="1" baseline="-25000" dirty="0"/>
              <a:t>1</a:t>
            </a:r>
            <a:r>
              <a:rPr lang="uk-UA" sz="1800" dirty="0"/>
              <a:t> – вхідні, а </a:t>
            </a:r>
            <a:r>
              <a:rPr lang="uk-UA" sz="1800" i="1" dirty="0"/>
              <a:t>I</a:t>
            </a:r>
            <a:r>
              <a:rPr lang="uk-UA" sz="1800" i="1" baseline="-25000" dirty="0"/>
              <a:t>2</a:t>
            </a:r>
            <a:r>
              <a:rPr lang="uk-UA" sz="1800" dirty="0"/>
              <a:t>, </a:t>
            </a:r>
            <a:r>
              <a:rPr lang="uk-UA" sz="1800" i="1" dirty="0"/>
              <a:t>U</a:t>
            </a:r>
            <a:r>
              <a:rPr lang="uk-UA" sz="1800" i="1" baseline="-25000" dirty="0"/>
              <a:t>2</a:t>
            </a:r>
            <a:r>
              <a:rPr lang="uk-UA" sz="1800" dirty="0"/>
              <a:t> – вихідні величини.</a:t>
            </a:r>
            <a:endParaRPr lang="ru-RU" sz="1800" dirty="0"/>
          </a:p>
          <a:p>
            <a:pPr algn="just"/>
            <a:endParaRPr lang="ru-RU" sz="1800" dirty="0"/>
          </a:p>
        </p:txBody>
      </p:sp>
    </p:spTree>
    <p:extLst>
      <p:ext uri="{BB962C8B-B14F-4D97-AF65-F5344CB8AC3E}">
        <p14:creationId xmlns="" xmlns:p14="http://schemas.microsoft.com/office/powerpoint/2010/main" val="2104717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propowerpoint.ru/wp-content/uploads/2013/01/DarkMini.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4732" b="3110"/>
          <a:stretch/>
        </p:blipFill>
        <p:spPr bwMode="auto">
          <a:xfrm>
            <a:off x="0" y="0"/>
            <a:ext cx="9144000" cy="6857999"/>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uk-UA" b="1" dirty="0"/>
              <a:t>2. Основні схеми включення БТ.</a:t>
            </a:r>
            <a:r>
              <a:rPr lang="ru-RU" dirty="0"/>
              <a:t/>
            </a:r>
            <a:br>
              <a:rPr lang="ru-RU" dirty="0"/>
            </a:br>
            <a:endParaRPr lang="ru-RU" dirty="0"/>
          </a:p>
        </p:txBody>
      </p:sp>
      <p:sp>
        <p:nvSpPr>
          <p:cNvPr id="3" name="Объект 2"/>
          <p:cNvSpPr>
            <a:spLocks noGrp="1"/>
          </p:cNvSpPr>
          <p:nvPr>
            <p:ph idx="1"/>
          </p:nvPr>
        </p:nvSpPr>
        <p:spPr>
          <a:xfrm>
            <a:off x="179512" y="1052736"/>
            <a:ext cx="8064896" cy="5073427"/>
          </a:xfrm>
        </p:spPr>
        <p:txBody>
          <a:bodyPr>
            <a:normAutofit/>
          </a:bodyPr>
          <a:lstStyle/>
          <a:p>
            <a:pPr marL="0" indent="0" algn="just">
              <a:buNone/>
            </a:pPr>
            <a:r>
              <a:rPr lang="uk-UA" sz="2800" dirty="0"/>
              <a:t>Залежно від того, який електрод є спіль­ним для вхідного і вихідного кіл, розрізняють три схеми ввімкнення транзисторів:</a:t>
            </a:r>
            <a:endParaRPr lang="ru-RU" sz="2800" dirty="0"/>
          </a:p>
          <a:p>
            <a:pPr lvl="0" algn="just"/>
            <a:r>
              <a:rPr lang="uk-UA" sz="2800" dirty="0"/>
              <a:t>Зі спільною базою -СБ</a:t>
            </a:r>
            <a:endParaRPr lang="ru-RU" sz="2800" dirty="0"/>
          </a:p>
          <a:p>
            <a:pPr lvl="0" algn="just"/>
            <a:r>
              <a:rPr lang="uk-UA" sz="2800" dirty="0"/>
              <a:t> Зі спільним емітером -СЕ</a:t>
            </a:r>
            <a:endParaRPr lang="ru-RU" sz="2800" dirty="0"/>
          </a:p>
          <a:p>
            <a:pPr lvl="0" algn="just"/>
            <a:r>
              <a:rPr lang="uk-UA" sz="2800" dirty="0"/>
              <a:t> Зі спільним колектором -СК</a:t>
            </a:r>
            <a:endParaRPr lang="ru-RU" sz="2800" dirty="0"/>
          </a:p>
          <a:p>
            <a:pPr marL="0" indent="0" algn="just">
              <a:buNone/>
            </a:pPr>
            <a:r>
              <a:rPr lang="uk-UA" sz="2800" dirty="0"/>
              <a:t>Слід зазначити, що основні схеми ввімкнення розглядаються для змінного сиг­налу.</a:t>
            </a:r>
            <a:endParaRPr lang="ru-RU" sz="2800" dirty="0"/>
          </a:p>
          <a:p>
            <a:endParaRPr lang="ru-RU" sz="2800" dirty="0"/>
          </a:p>
        </p:txBody>
      </p:sp>
    </p:spTree>
    <p:extLst>
      <p:ext uri="{BB962C8B-B14F-4D97-AF65-F5344CB8AC3E}">
        <p14:creationId xmlns="" xmlns:p14="http://schemas.microsoft.com/office/powerpoint/2010/main" val="3764650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a:xfrm>
            <a:off x="457200" y="476672"/>
            <a:ext cx="8229600" cy="1143000"/>
          </a:xfrm>
        </p:spPr>
        <p:txBody>
          <a:bodyPr>
            <a:normAutofit fontScale="90000"/>
          </a:bodyPr>
          <a:lstStyle/>
          <a:p>
            <a:r>
              <a:rPr lang="uk-UA" b="1" dirty="0"/>
              <a:t>2.1 Схема з загальною базою.</a:t>
            </a:r>
            <a:r>
              <a:rPr lang="ru-RU" dirty="0"/>
              <a:t/>
            </a:r>
            <a:br>
              <a:rPr lang="ru-RU" dirty="0"/>
            </a:br>
            <a:endParaRPr lang="ru-RU" dirty="0"/>
          </a:p>
        </p:txBody>
      </p:sp>
      <p:pic>
        <p:nvPicPr>
          <p:cNvPr id="4" name="Рисунок 3"/>
          <p:cNvPicPr/>
          <p:nvPr/>
        </p:nvPicPr>
        <p:blipFill>
          <a:blip r:embed="rId3" cstate="print"/>
          <a:stretch>
            <a:fillRect/>
          </a:stretch>
        </p:blipFill>
        <p:spPr>
          <a:xfrm>
            <a:off x="935596" y="1628800"/>
            <a:ext cx="7272808" cy="41044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651281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674716"/>
            <a:ext cx="8229600" cy="5865515"/>
          </a:xfrm>
        </p:spPr>
        <p:txBody>
          <a:bodyPr>
            <a:normAutofit/>
          </a:bodyPr>
          <a:lstStyle/>
          <a:p>
            <a:pPr marL="0" indent="0" algn="just">
              <a:buNone/>
            </a:pPr>
            <a:r>
              <a:rPr lang="uk-UA" sz="2400" dirty="0"/>
              <a:t>Струм, що проходить через джерело вхідного сигналу, називають вхідним струмом. Значить</a:t>
            </a:r>
            <a:r>
              <a:rPr lang="uk-UA" sz="2400" dirty="0" smtClean="0"/>
              <a:t>:</a:t>
            </a:r>
          </a:p>
          <a:p>
            <a:pPr marL="0" indent="0" algn="just">
              <a:buNone/>
            </a:pPr>
            <a:endParaRPr lang="uk-UA" sz="2400" dirty="0" smtClean="0"/>
          </a:p>
          <a:p>
            <a:pPr marL="0" indent="0" algn="just">
              <a:buNone/>
            </a:pPr>
            <a:endParaRPr lang="ru-RU" sz="2400" dirty="0"/>
          </a:p>
          <a:p>
            <a:pPr marL="0" indent="0" algn="just">
              <a:buNone/>
            </a:pPr>
            <a:r>
              <a:rPr lang="uk-UA" sz="2400" dirty="0" smtClean="0"/>
              <a:t>Напруга </a:t>
            </a:r>
            <a:r>
              <a:rPr lang="uk-UA" sz="2400" dirty="0"/>
              <a:t>в транзисторах схемах позначають двома індексами в залежності від того, між якими виводами транзистора ці напруги </a:t>
            </a:r>
            <a:r>
              <a:rPr lang="uk-UA" sz="2400" dirty="0" smtClean="0"/>
              <a:t>вимірюються</a:t>
            </a:r>
          </a:p>
          <a:p>
            <a:pPr marL="0" indent="0" algn="just">
              <a:buNone/>
            </a:pPr>
            <a:endParaRPr lang="uk-UA" sz="2400" dirty="0"/>
          </a:p>
          <a:p>
            <a:pPr marL="0" indent="0" algn="just">
              <a:buNone/>
            </a:pPr>
            <a:endParaRPr lang="uk-UA" sz="2400" dirty="0" smtClean="0"/>
          </a:p>
          <a:p>
            <a:pPr marL="0" indent="0" algn="just">
              <a:buNone/>
            </a:pPr>
            <a:r>
              <a:rPr lang="uk-UA" sz="2400" dirty="0" smtClean="0"/>
              <a:t>Якщо </a:t>
            </a:r>
            <a:r>
              <a:rPr lang="uk-UA" sz="2400" dirty="0"/>
              <a:t>під дією U</a:t>
            </a:r>
            <a:r>
              <a:rPr lang="uk-UA" sz="2400" baseline="-25000" dirty="0"/>
              <a:t>BX</a:t>
            </a:r>
            <a:r>
              <a:rPr lang="uk-UA" sz="2400" dirty="0"/>
              <a:t> струм емітера зростає на деяку величину ∆І</a:t>
            </a:r>
            <a:r>
              <a:rPr lang="uk-UA" sz="2400" baseline="-25000" dirty="0"/>
              <a:t>Е</a:t>
            </a:r>
            <a:r>
              <a:rPr lang="uk-UA" sz="2400" dirty="0"/>
              <a:t>, то відповідно зростають і решта струмів транзистора</a:t>
            </a:r>
            <a:endParaRPr lang="ru-RU" sz="2400" dirty="0"/>
          </a:p>
          <a:p>
            <a:pPr marL="0" indent="0">
              <a:buNone/>
            </a:pPr>
            <a:endParaRPr lang="ru-RU" sz="2800" dirty="0"/>
          </a:p>
        </p:txBody>
      </p:sp>
      <p:pic>
        <p:nvPicPr>
          <p:cNvPr id="4" name="Рисунок 3"/>
          <p:cNvPicPr/>
          <p:nvPr/>
        </p:nvPicPr>
        <p:blipFill>
          <a:blip r:embed="rId3" cstate="print"/>
          <a:stretch>
            <a:fillRect/>
          </a:stretch>
        </p:blipFill>
        <p:spPr>
          <a:xfrm>
            <a:off x="3141251" y="1486388"/>
            <a:ext cx="2861498" cy="7200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p:cNvPicPr/>
          <p:nvPr/>
        </p:nvPicPr>
        <p:blipFill>
          <a:blip r:embed="rId4" cstate="print"/>
          <a:stretch>
            <a:fillRect/>
          </a:stretch>
        </p:blipFill>
        <p:spPr>
          <a:xfrm>
            <a:off x="3059832" y="3573016"/>
            <a:ext cx="3168352" cy="7200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Рисунок 7"/>
          <p:cNvPicPr/>
          <p:nvPr/>
        </p:nvPicPr>
        <p:blipFill>
          <a:blip r:embed="rId5" cstate="print"/>
          <a:stretch>
            <a:fillRect/>
          </a:stretch>
        </p:blipFill>
        <p:spPr>
          <a:xfrm>
            <a:off x="2894981" y="5457555"/>
            <a:ext cx="3498054" cy="4443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1443054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96967"/>
            <a:ext cx="8229600" cy="6226014"/>
          </a:xfrm>
        </p:spPr>
        <p:txBody>
          <a:bodyPr>
            <a:normAutofit fontScale="62500" lnSpcReduction="20000"/>
          </a:bodyPr>
          <a:lstStyle/>
          <a:p>
            <a:pPr marL="0" indent="0">
              <a:buNone/>
            </a:pPr>
            <a:r>
              <a:rPr lang="uk-UA" dirty="0"/>
              <a:t>Незалежно від схеми ввімкнення транзистори характеризуються </a:t>
            </a:r>
            <a:r>
              <a:rPr lang="uk-UA" b="1" i="1" dirty="0" smtClean="0"/>
              <a:t>диференціальним </a:t>
            </a:r>
            <a:r>
              <a:rPr lang="uk-UA" b="1" i="1" dirty="0"/>
              <a:t>коефіцієнтом передачі струму</a:t>
            </a:r>
            <a:r>
              <a:rPr lang="uk-UA" dirty="0" smtClean="0"/>
              <a:t>:</a:t>
            </a:r>
          </a:p>
          <a:p>
            <a:pPr marL="0" indent="0">
              <a:buNone/>
            </a:pPr>
            <a:endParaRPr lang="uk-UA" dirty="0"/>
          </a:p>
          <a:p>
            <a:pPr marL="0" indent="0">
              <a:buNone/>
            </a:pPr>
            <a:endParaRPr lang="ru-RU" dirty="0"/>
          </a:p>
          <a:p>
            <a:pPr marL="0" indent="0">
              <a:buNone/>
            </a:pPr>
            <a:endParaRPr lang="uk-UA" dirty="0" smtClean="0"/>
          </a:p>
          <a:p>
            <a:pPr marL="0" indent="0">
              <a:buNone/>
            </a:pPr>
            <a:endParaRPr lang="uk-UA" dirty="0"/>
          </a:p>
          <a:p>
            <a:pPr marL="0" indent="0">
              <a:buNone/>
            </a:pPr>
            <a:endParaRPr lang="uk-UA" dirty="0" smtClean="0"/>
          </a:p>
          <a:p>
            <a:pPr marL="0" indent="0">
              <a:buNone/>
            </a:pPr>
            <a:r>
              <a:rPr lang="uk-UA" dirty="0" smtClean="0"/>
              <a:t>Вхідний </a:t>
            </a:r>
            <a:r>
              <a:rPr lang="uk-UA" dirty="0"/>
              <a:t>опір схеми з СБ </a:t>
            </a:r>
            <a:r>
              <a:rPr lang="uk-UA" dirty="0" smtClean="0"/>
              <a:t>:</a:t>
            </a:r>
          </a:p>
          <a:p>
            <a:pPr marL="0" indent="0">
              <a:buNone/>
            </a:pPr>
            <a:endParaRPr lang="uk-UA" dirty="0"/>
          </a:p>
          <a:p>
            <a:pPr marL="0" indent="0">
              <a:buNone/>
            </a:pPr>
            <a:endParaRPr lang="ru-RU" dirty="0"/>
          </a:p>
          <a:p>
            <a:pPr marL="0" indent="0">
              <a:buNone/>
            </a:pPr>
            <a:endParaRPr lang="uk-UA" dirty="0" smtClean="0"/>
          </a:p>
          <a:p>
            <a:pPr marL="0" indent="0">
              <a:buNone/>
            </a:pPr>
            <a:endParaRPr lang="uk-UA" dirty="0"/>
          </a:p>
          <a:p>
            <a:pPr marL="0" indent="0">
              <a:buNone/>
            </a:pPr>
            <a:r>
              <a:rPr lang="en-US" dirty="0" smtClean="0"/>
              <a:t>r</a:t>
            </a:r>
            <a:r>
              <a:rPr lang="uk-UA" baseline="-25000" dirty="0"/>
              <a:t>е</a:t>
            </a:r>
            <a:r>
              <a:rPr lang="uk-UA" dirty="0"/>
              <a:t>-опір емітерного переходу, ввімкненого в прямому напрямі.</a:t>
            </a:r>
            <a:endParaRPr lang="ru-RU" dirty="0"/>
          </a:p>
          <a:p>
            <a:pPr marL="0" indent="0">
              <a:buNone/>
            </a:pPr>
            <a:r>
              <a:rPr lang="uk-UA" dirty="0"/>
              <a:t>Вхідний опір схеми з СБ малий ( одиниці - десятки Ом), тому що вхідне коло схеми являє собою відкритий </a:t>
            </a:r>
            <a:r>
              <a:rPr lang="uk-UA" dirty="0" err="1"/>
              <a:t>емітерний</a:t>
            </a:r>
            <a:r>
              <a:rPr lang="uk-UA" dirty="0"/>
              <a:t> </a:t>
            </a:r>
            <a:r>
              <a:rPr lang="uk-UA" dirty="0" smtClean="0"/>
              <a:t>перехід</a:t>
            </a:r>
            <a:r>
              <a:rPr lang="en-US" dirty="0" smtClean="0"/>
              <a:t>.</a:t>
            </a:r>
          </a:p>
          <a:p>
            <a:pPr marL="0" indent="0">
              <a:buNone/>
            </a:pPr>
            <a:r>
              <a:rPr lang="en-US" dirty="0" smtClean="0"/>
              <a:t>	</a:t>
            </a:r>
            <a:r>
              <a:rPr lang="uk-UA" dirty="0" smtClean="0"/>
              <a:t>Недоліки </a:t>
            </a:r>
            <a:r>
              <a:rPr lang="uk-UA" dirty="0"/>
              <a:t>схеми з СБ:</a:t>
            </a:r>
            <a:endParaRPr lang="ru-RU" dirty="0"/>
          </a:p>
          <a:p>
            <a:pPr marL="0" lvl="0" indent="0">
              <a:buNone/>
            </a:pPr>
            <a:r>
              <a:rPr lang="uk-UA" dirty="0"/>
              <a:t>Схема не підсилює струм </a:t>
            </a:r>
            <a:r>
              <a:rPr lang="uk-UA" dirty="0" smtClean="0"/>
              <a:t>;</a:t>
            </a:r>
            <a:endParaRPr lang="ru-RU" dirty="0"/>
          </a:p>
          <a:p>
            <a:pPr marL="0" lvl="0" indent="0">
              <a:buNone/>
            </a:pPr>
            <a:r>
              <a:rPr lang="uk-UA" dirty="0"/>
              <a:t>Малий вхідний опір;</a:t>
            </a:r>
            <a:endParaRPr lang="ru-RU" dirty="0"/>
          </a:p>
          <a:p>
            <a:pPr marL="0" lvl="0" indent="0">
              <a:buNone/>
            </a:pPr>
            <a:r>
              <a:rPr lang="uk-UA" dirty="0"/>
              <a:t>Два різних джерела напруги живлення.</a:t>
            </a:r>
            <a:endParaRPr lang="ru-RU" dirty="0"/>
          </a:p>
          <a:p>
            <a:pPr marL="0" indent="0">
              <a:buNone/>
            </a:pPr>
            <a:r>
              <a:rPr lang="uk-UA" dirty="0"/>
              <a:t>Перевага схеми з СБ: висока температурна стабільність.</a:t>
            </a:r>
            <a:endParaRPr lang="ru-RU" dirty="0"/>
          </a:p>
          <a:p>
            <a:endParaRPr lang="ru-RU" dirty="0"/>
          </a:p>
        </p:txBody>
      </p:sp>
      <p:pic>
        <p:nvPicPr>
          <p:cNvPr id="4" name="Рисунок 3"/>
          <p:cNvPicPr/>
          <p:nvPr/>
        </p:nvPicPr>
        <p:blipFill rotWithShape="1">
          <a:blip r:embed="rId3" cstate="print"/>
          <a:srcRect t="6410"/>
          <a:stretch/>
        </p:blipFill>
        <p:spPr bwMode="auto">
          <a:xfrm>
            <a:off x="1907704" y="1196752"/>
            <a:ext cx="5040560" cy="1080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53640926-AAD7-44D8-BBD7-CCE9431645EC}">
              <a14:shadowObscured xmlns="" xmlns:a14="http://schemas.microsoft.com/office/drawing/2010/main"/>
            </a:ext>
          </a:extLst>
        </p:spPr>
      </p:pic>
      <p:pic>
        <p:nvPicPr>
          <p:cNvPr id="5" name="Рисунок 4"/>
          <p:cNvPicPr/>
          <p:nvPr/>
        </p:nvPicPr>
        <p:blipFill>
          <a:blip r:embed="rId4" cstate="print">
            <a:extLst>
              <a:ext uri="{28A0092B-C50C-407E-A947-70E740481C1C}">
                <a14:useLocalDpi xmlns="" xmlns:a14="http://schemas.microsoft.com/office/drawing/2010/main" val="0"/>
              </a:ext>
            </a:extLst>
          </a:blip>
          <a:stretch>
            <a:fillRect/>
          </a:stretch>
        </p:blipFill>
        <p:spPr>
          <a:xfrm>
            <a:off x="2915816" y="2996951"/>
            <a:ext cx="3777010" cy="6130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1523756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www.tvoyrebenok.ru/images/presentation/math/m/01.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7662"/>
          <a:stretch/>
        </p:blipFill>
        <p:spPr bwMode="auto">
          <a:xfrm>
            <a:off x="0" y="428"/>
            <a:ext cx="9144000" cy="6857572"/>
          </a:xfrm>
          <a:prstGeom prst="rect">
            <a:avLst/>
          </a:prstGeom>
          <a:noFill/>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uk-UA" b="1" dirty="0"/>
              <a:t>2.2 Схема з загальним емітером. </a:t>
            </a:r>
            <a:r>
              <a:rPr lang="ru-RU" dirty="0"/>
              <a:t/>
            </a:r>
            <a:br>
              <a:rPr lang="ru-RU" dirty="0"/>
            </a:br>
            <a:endParaRPr lang="ru-RU" dirty="0"/>
          </a:p>
        </p:txBody>
      </p:sp>
      <p:sp>
        <p:nvSpPr>
          <p:cNvPr id="3" name="Объект 2"/>
          <p:cNvSpPr>
            <a:spLocks noGrp="1"/>
          </p:cNvSpPr>
          <p:nvPr>
            <p:ph idx="1"/>
          </p:nvPr>
        </p:nvSpPr>
        <p:spPr/>
        <p:txBody>
          <a:bodyPr/>
          <a:lstStyle/>
          <a:p>
            <a:pPr marL="0" indent="0">
              <a:buNone/>
            </a:pPr>
            <a:r>
              <a:rPr lang="uk-UA" dirty="0"/>
              <a:t>У схемі з СЕ:</a:t>
            </a:r>
            <a:endParaRPr lang="ru-RU" b="1" dirty="0"/>
          </a:p>
          <a:p>
            <a:endParaRPr lang="ru-RU" dirty="0"/>
          </a:p>
        </p:txBody>
      </p:sp>
      <p:pic>
        <p:nvPicPr>
          <p:cNvPr id="4" name="Рисунок 3"/>
          <p:cNvPicPr/>
          <p:nvPr/>
        </p:nvPicPr>
        <p:blipFill>
          <a:blip r:embed="rId3" cstate="print"/>
          <a:stretch>
            <a:fillRect/>
          </a:stretch>
        </p:blipFill>
        <p:spPr>
          <a:xfrm>
            <a:off x="3500086" y="1898251"/>
            <a:ext cx="5454111" cy="3960440"/>
          </a:xfrm>
          <a:prstGeom prst="rect">
            <a:avLst/>
          </a:prstGeom>
          <a:ln>
            <a:noFill/>
          </a:ln>
          <a:effectLst>
            <a:outerShdw blurRad="190500" algn="tl" rotWithShape="0">
              <a:srgbClr val="000000">
                <a:alpha val="70000"/>
              </a:srgbClr>
            </a:outerShdw>
          </a:effectLst>
        </p:spPr>
      </p:pic>
      <p:pic>
        <p:nvPicPr>
          <p:cNvPr id="5" name="Рисунок 4"/>
          <p:cNvPicPr/>
          <p:nvPr/>
        </p:nvPicPr>
        <p:blipFill rotWithShape="1">
          <a:blip r:embed="rId4" cstate="print"/>
          <a:srcRect b="5224"/>
          <a:stretch/>
        </p:blipFill>
        <p:spPr bwMode="auto">
          <a:xfrm>
            <a:off x="107504" y="2281202"/>
            <a:ext cx="3600400" cy="1913812"/>
          </a:xfrm>
          <a:prstGeom prst="rect">
            <a:avLst/>
          </a:prstGeom>
          <a:ln>
            <a:noFill/>
          </a:ln>
          <a:effectLst>
            <a:outerShdw blurRad="292100" dist="139700" dir="2700000" algn="tl" rotWithShape="0">
              <a:srgbClr val="333333">
                <a:alpha val="65000"/>
              </a:srgbClr>
            </a:outerShdw>
          </a:effectLst>
          <a:extLst>
            <a:ext uri="{53640926-AAD7-44D8-BBD7-CCE9431645EC}">
              <a14:shadowObscured xmlns="" xmlns:a14="http://schemas.microsoft.com/office/drawing/2010/main"/>
            </a:ext>
          </a:extLst>
        </p:spPr>
      </p:pic>
    </p:spTree>
    <p:extLst>
      <p:ext uri="{BB962C8B-B14F-4D97-AF65-F5344CB8AC3E}">
        <p14:creationId xmlns="" xmlns:p14="http://schemas.microsoft.com/office/powerpoint/2010/main" val="555519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76672"/>
            <a:ext cx="8229600" cy="5649491"/>
          </a:xfrm>
        </p:spPr>
        <p:txBody>
          <a:bodyPr>
            <a:normAutofit fontScale="92500" lnSpcReduction="10000"/>
          </a:bodyPr>
          <a:lstStyle/>
          <a:p>
            <a:pPr marL="0" indent="0">
              <a:buNone/>
            </a:pPr>
            <a:r>
              <a:rPr lang="uk-UA" sz="2600" dirty="0"/>
              <a:t>Вхідний опір транзистора в схемі СЕ значно більший, ніж в схемі з СБ. Це видно із очевидної нерівності.</a:t>
            </a:r>
            <a:endParaRPr lang="ru-RU" sz="2600" b="1" dirty="0"/>
          </a:p>
          <a:p>
            <a:pPr marL="0" indent="0">
              <a:buNone/>
            </a:pPr>
            <a:endParaRPr lang="uk-UA" sz="2600" dirty="0" smtClean="0"/>
          </a:p>
          <a:p>
            <a:pPr marL="0" indent="0">
              <a:buNone/>
            </a:pPr>
            <a:endParaRPr lang="uk-UA" sz="2600" dirty="0" smtClean="0"/>
          </a:p>
          <a:p>
            <a:pPr marL="0" indent="0">
              <a:buNone/>
            </a:pPr>
            <a:r>
              <a:rPr lang="uk-UA" sz="2600" dirty="0" smtClean="0"/>
              <a:t>Коефіцієнт </a:t>
            </a:r>
            <a:r>
              <a:rPr lang="uk-UA" sz="2600" dirty="0"/>
              <a:t>прямої передачі струму для схеми з СЕ:</a:t>
            </a:r>
            <a:endParaRPr lang="ru-RU" sz="2600" b="1" dirty="0"/>
          </a:p>
          <a:p>
            <a:pPr marL="0" indent="0">
              <a:buNone/>
            </a:pPr>
            <a:endParaRPr lang="uk-UA" sz="2600" dirty="0" smtClean="0"/>
          </a:p>
          <a:p>
            <a:pPr marL="0" indent="0">
              <a:buNone/>
            </a:pPr>
            <a:endParaRPr lang="uk-UA" sz="2600" dirty="0"/>
          </a:p>
          <a:p>
            <a:pPr marL="0" indent="0">
              <a:buNone/>
            </a:pPr>
            <a:r>
              <a:rPr lang="uk-UA" sz="2600" dirty="0" smtClean="0"/>
              <a:t>Перевага </a:t>
            </a:r>
            <a:r>
              <a:rPr lang="uk-UA" sz="2600" dirty="0"/>
              <a:t>схеми з СЕ:</a:t>
            </a:r>
            <a:endParaRPr lang="ru-RU" sz="2600" b="1" dirty="0"/>
          </a:p>
          <a:p>
            <a:r>
              <a:rPr lang="uk-UA" sz="2600" dirty="0"/>
              <a:t>Великий вхідний опір (</a:t>
            </a:r>
            <a:r>
              <a:rPr lang="en-US" sz="2600" dirty="0"/>
              <a:t>R</a:t>
            </a:r>
            <a:r>
              <a:rPr lang="uk-UA" sz="2600" baseline="-25000" dirty="0"/>
              <a:t>ВХ.Е</a:t>
            </a:r>
            <a:r>
              <a:rPr lang="uk-UA" sz="2600" dirty="0"/>
              <a:t>» </a:t>
            </a:r>
            <a:r>
              <a:rPr lang="en-US" sz="2600" dirty="0"/>
              <a:t>R</a:t>
            </a:r>
            <a:r>
              <a:rPr lang="uk-UA" sz="2600" baseline="-25000" dirty="0"/>
              <a:t>ВХ.Б</a:t>
            </a:r>
            <a:r>
              <a:rPr lang="uk-UA" sz="2600" dirty="0"/>
              <a:t>)</a:t>
            </a:r>
            <a:endParaRPr lang="ru-RU" sz="2600" b="1" dirty="0"/>
          </a:p>
          <a:p>
            <a:r>
              <a:rPr lang="uk-UA" sz="2600" dirty="0"/>
              <a:t>Можливість живлення від одного джерела напруги, так як на ба­зу і на колектор подаються напруги живлення одного знаку.</a:t>
            </a:r>
            <a:endParaRPr lang="ru-RU" sz="2600" b="1" dirty="0"/>
          </a:p>
          <a:p>
            <a:r>
              <a:rPr lang="uk-UA" sz="2600" dirty="0"/>
              <a:t>Недоліки схеми з СЕ: Низька температурна стабільність схеми (гірша ніж в схе­мі з СБ)</a:t>
            </a:r>
            <a:endParaRPr lang="ru-RU" sz="2600" b="1" dirty="0"/>
          </a:p>
          <a:p>
            <a:endParaRPr lang="ru-RU" dirty="0"/>
          </a:p>
        </p:txBody>
      </p:sp>
      <p:pic>
        <p:nvPicPr>
          <p:cNvPr id="4" name="Рисунок 3"/>
          <p:cNvPicPr/>
          <p:nvPr/>
        </p:nvPicPr>
        <p:blipFill>
          <a:blip r:embed="rId3" cstate="print"/>
          <a:stretch>
            <a:fillRect/>
          </a:stretch>
        </p:blipFill>
        <p:spPr>
          <a:xfrm>
            <a:off x="3419870" y="2564904"/>
            <a:ext cx="2808312" cy="7200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p:cNvPicPr/>
          <p:nvPr/>
        </p:nvPicPr>
        <p:blipFill>
          <a:blip r:embed="rId4" cstate="print"/>
          <a:stretch>
            <a:fillRect/>
          </a:stretch>
        </p:blipFill>
        <p:spPr>
          <a:xfrm>
            <a:off x="3419869" y="1387236"/>
            <a:ext cx="2300255" cy="5760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749614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http://pedsovet.su/_ld/344/8098554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0800000">
            <a:off x="3046" y="0"/>
            <a:ext cx="9140954" cy="6858000"/>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pic>
        <p:nvPicPr>
          <p:cNvPr id="4" name="Рисунок 3"/>
          <p:cNvPicPr/>
          <p:nvPr/>
        </p:nvPicPr>
        <p:blipFill rotWithShape="1">
          <a:blip r:embed="rId3" cstate="print">
            <a:extLst>
              <a:ext uri="{28A0092B-C50C-407E-A947-70E740481C1C}">
                <a14:useLocalDpi xmlns="" xmlns:a14="http://schemas.microsoft.com/office/drawing/2010/main" val="0"/>
              </a:ext>
            </a:extLst>
          </a:blip>
          <a:srcRect t="11445"/>
          <a:stretch/>
        </p:blipFill>
        <p:spPr bwMode="auto">
          <a:xfrm>
            <a:off x="1619672" y="3140968"/>
            <a:ext cx="6480720" cy="35154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53640926-AAD7-44D8-BBD7-CCE9431645EC}">
              <a14:shadowObscured xmlns="" xmlns:a14="http://schemas.microsoft.com/office/drawing/2010/main"/>
            </a:ext>
          </a:extLst>
        </p:spPr>
      </p:pic>
      <p:sp>
        <p:nvSpPr>
          <p:cNvPr id="2" name="Заголовок 1"/>
          <p:cNvSpPr>
            <a:spLocks noGrp="1"/>
          </p:cNvSpPr>
          <p:nvPr>
            <p:ph type="title"/>
          </p:nvPr>
        </p:nvSpPr>
        <p:spPr/>
        <p:txBody>
          <a:bodyPr>
            <a:normAutofit fontScale="90000"/>
          </a:bodyPr>
          <a:lstStyle/>
          <a:p>
            <a:r>
              <a:rPr lang="uk-UA" b="1" dirty="0"/>
              <a:t>2.3 Схема з загальним колектором.</a:t>
            </a:r>
            <a:r>
              <a:rPr lang="ru-RU" dirty="0"/>
              <a:t/>
            </a:r>
            <a:br>
              <a:rPr lang="ru-RU" dirty="0"/>
            </a:br>
            <a:endParaRPr lang="ru-RU" dirty="0"/>
          </a:p>
        </p:txBody>
      </p:sp>
      <p:sp>
        <p:nvSpPr>
          <p:cNvPr id="3" name="Объект 2"/>
          <p:cNvSpPr>
            <a:spLocks noGrp="1"/>
          </p:cNvSpPr>
          <p:nvPr>
            <p:ph idx="1"/>
          </p:nvPr>
        </p:nvSpPr>
        <p:spPr>
          <a:xfrm>
            <a:off x="386184" y="1052736"/>
            <a:ext cx="8229600" cy="4525963"/>
          </a:xfrm>
        </p:spPr>
        <p:txBody>
          <a:bodyPr/>
          <a:lstStyle/>
          <a:p>
            <a:pPr marL="0" indent="0" algn="just">
              <a:buNone/>
            </a:pPr>
            <a:r>
              <a:rPr lang="uk-UA" sz="2800" dirty="0"/>
              <a:t>У схемі з СК </a:t>
            </a:r>
            <a:r>
              <a:rPr lang="uk-UA" sz="2800" dirty="0" smtClean="0"/>
              <a:t>колектор </a:t>
            </a:r>
            <a:r>
              <a:rPr lang="uk-UA" sz="2800" dirty="0"/>
              <a:t>є спільною точкою входу й виходу, оскільки джерела </a:t>
            </a:r>
            <a:r>
              <a:rPr lang="uk-UA" sz="2800" dirty="0" smtClean="0"/>
              <a:t>живлення</a:t>
            </a:r>
            <a:r>
              <a:rPr lang="uk-UA" sz="2800" dirty="0"/>
              <a:t> </a:t>
            </a:r>
            <a:r>
              <a:rPr lang="uk-UA" sz="2800" dirty="0" smtClean="0"/>
              <a:t>завжди </a:t>
            </a:r>
            <a:r>
              <a:rPr lang="uk-UA" sz="2800" dirty="0" err="1"/>
              <a:t>шунтуються</a:t>
            </a:r>
            <a:r>
              <a:rPr lang="uk-UA" sz="2800" dirty="0"/>
              <a:t> </a:t>
            </a:r>
            <a:r>
              <a:rPr lang="uk-UA" sz="2800" dirty="0" smtClean="0"/>
              <a:t>конденсаторами великої ємності і </a:t>
            </a:r>
            <a:r>
              <a:rPr lang="uk-UA" sz="2800" dirty="0"/>
              <a:t>для  змінного струму можуть вважатися коротко замкненими.</a:t>
            </a:r>
            <a:endParaRPr lang="ru-RU" sz="2800" b="1" dirty="0"/>
          </a:p>
          <a:p>
            <a:endParaRPr lang="ru-RU" dirty="0"/>
          </a:p>
        </p:txBody>
      </p:sp>
    </p:spTree>
    <p:extLst>
      <p:ext uri="{BB962C8B-B14F-4D97-AF65-F5344CB8AC3E}">
        <p14:creationId xmlns="" xmlns:p14="http://schemas.microsoft.com/office/powerpoint/2010/main" val="96591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pedsovet.su/_ld/271/48111925.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4322"/>
            <a:ext cx="9144000" cy="6853677"/>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179512" y="498402"/>
            <a:ext cx="8136904" cy="5865515"/>
          </a:xfrm>
        </p:spPr>
        <p:txBody>
          <a:bodyPr>
            <a:normAutofit/>
          </a:bodyPr>
          <a:lstStyle/>
          <a:p>
            <a:pPr marL="0" indent="0" algn="just">
              <a:buNone/>
            </a:pPr>
            <a:r>
              <a:rPr lang="uk-UA" sz="2000" b="1" dirty="0">
                <a:solidFill>
                  <a:schemeClr val="accent1"/>
                </a:solidFill>
              </a:rPr>
              <a:t>План</a:t>
            </a:r>
            <a:r>
              <a:rPr lang="uk-UA" sz="2000" dirty="0"/>
              <a:t/>
            </a:r>
            <a:br>
              <a:rPr lang="uk-UA" sz="2000" dirty="0"/>
            </a:br>
            <a:r>
              <a:rPr lang="en-US" sz="2000" dirty="0" smtClean="0"/>
              <a:t>1. </a:t>
            </a:r>
            <a:r>
              <a:rPr lang="ru-RU" sz="2000" dirty="0" err="1" smtClean="0"/>
              <a:t>Класифікац</a:t>
            </a:r>
            <a:r>
              <a:rPr lang="uk-UA" sz="2000" dirty="0" err="1" smtClean="0"/>
              <a:t>ія</a:t>
            </a:r>
            <a:r>
              <a:rPr lang="uk-UA" sz="2000" dirty="0" smtClean="0"/>
              <a:t> і </a:t>
            </a:r>
            <a:r>
              <a:rPr lang="uk-UA" sz="2000" dirty="0" err="1" smtClean="0"/>
              <a:t>маркувння</a:t>
            </a:r>
            <a:endParaRPr lang="uk-UA" sz="2000" dirty="0" smtClean="0"/>
          </a:p>
          <a:p>
            <a:pPr marL="0" indent="0" algn="just">
              <a:buNone/>
            </a:pPr>
            <a:r>
              <a:rPr lang="uk-UA" sz="2000" dirty="0" smtClean="0"/>
              <a:t>2. Будова та основні види біполярних транзисторів</a:t>
            </a:r>
            <a:endParaRPr lang="en-US" sz="2000" dirty="0" smtClean="0"/>
          </a:p>
          <a:p>
            <a:pPr marL="0" indent="0" algn="just">
              <a:buNone/>
            </a:pPr>
            <a:r>
              <a:rPr lang="uk-UA" sz="2000" dirty="0" smtClean="0"/>
              <a:t>2. </a:t>
            </a:r>
            <a:r>
              <a:rPr lang="uk-UA" sz="2000" dirty="0"/>
              <a:t>Принцип дії біполярного транзистора (БТ). </a:t>
            </a:r>
            <a:endParaRPr lang="ru-RU" sz="2000" dirty="0"/>
          </a:p>
          <a:p>
            <a:pPr marL="0" indent="0" algn="just">
              <a:buNone/>
            </a:pPr>
            <a:r>
              <a:rPr lang="uk-UA" sz="2000" dirty="0" smtClean="0"/>
              <a:t>3. </a:t>
            </a:r>
            <a:r>
              <a:rPr lang="uk-UA" sz="2000" dirty="0"/>
              <a:t>Основні схеми включення </a:t>
            </a:r>
            <a:r>
              <a:rPr lang="uk-UA" sz="2000" dirty="0" smtClean="0"/>
              <a:t>БТ.</a:t>
            </a:r>
            <a:endParaRPr lang="ru-RU" sz="2000" dirty="0" smtClean="0"/>
          </a:p>
          <a:p>
            <a:pPr marL="0" indent="0" algn="just">
              <a:buNone/>
            </a:pPr>
            <a:r>
              <a:rPr lang="uk-UA" sz="2000" dirty="0" smtClean="0"/>
              <a:t>3.1 Схема з загальною базою.</a:t>
            </a:r>
            <a:endParaRPr lang="ru-RU" sz="2000" dirty="0" smtClean="0"/>
          </a:p>
          <a:p>
            <a:pPr marL="0" indent="0" algn="just">
              <a:buNone/>
            </a:pPr>
            <a:r>
              <a:rPr lang="uk-UA" sz="2000" dirty="0" smtClean="0"/>
              <a:t>3.2 </a:t>
            </a:r>
            <a:r>
              <a:rPr lang="uk-UA" sz="2000" dirty="0"/>
              <a:t>Схема з загальним емітером. </a:t>
            </a:r>
            <a:endParaRPr lang="ru-RU" sz="2000" dirty="0"/>
          </a:p>
          <a:p>
            <a:pPr marL="0" indent="0" algn="just">
              <a:buNone/>
            </a:pPr>
            <a:r>
              <a:rPr lang="uk-UA" sz="2000" dirty="0"/>
              <a:t>3</a:t>
            </a:r>
            <a:r>
              <a:rPr lang="uk-UA" sz="2000" dirty="0" smtClean="0"/>
              <a:t>.3 </a:t>
            </a:r>
            <a:r>
              <a:rPr lang="uk-UA" sz="2000" dirty="0"/>
              <a:t>Схема з загальним колектором.</a:t>
            </a:r>
            <a:endParaRPr lang="ru-RU" sz="2000" dirty="0"/>
          </a:p>
          <a:p>
            <a:pPr marL="0" indent="0" algn="just">
              <a:buNone/>
            </a:pPr>
            <a:r>
              <a:rPr lang="uk-UA" sz="2000" dirty="0"/>
              <a:t>4</a:t>
            </a:r>
            <a:r>
              <a:rPr lang="uk-UA" sz="2000" dirty="0" smtClean="0"/>
              <a:t>. </a:t>
            </a:r>
            <a:r>
              <a:rPr lang="uk-UA" sz="2000" dirty="0"/>
              <a:t>Режим роботи БТ за постійним струмом.</a:t>
            </a:r>
            <a:endParaRPr lang="ru-RU" sz="2000" dirty="0"/>
          </a:p>
          <a:p>
            <a:pPr marL="0" indent="0" algn="just">
              <a:buNone/>
            </a:pPr>
            <a:r>
              <a:rPr lang="uk-UA" sz="2000" dirty="0"/>
              <a:t>5</a:t>
            </a:r>
            <a:r>
              <a:rPr lang="uk-UA" sz="2000" dirty="0" smtClean="0"/>
              <a:t>. </a:t>
            </a:r>
            <a:r>
              <a:rPr lang="uk-UA" sz="2000" dirty="0"/>
              <a:t>Співвідношення між струмами в БТ. </a:t>
            </a:r>
            <a:endParaRPr lang="ru-RU" sz="2000" dirty="0"/>
          </a:p>
          <a:p>
            <a:pPr marL="0" indent="0" algn="just">
              <a:buNone/>
            </a:pPr>
            <a:r>
              <a:rPr lang="uk-UA" sz="2000" dirty="0" smtClean="0"/>
              <a:t>6. </a:t>
            </a:r>
            <a:r>
              <a:rPr lang="uk-UA" sz="2000" dirty="0"/>
              <a:t>Вхідна та вихідна вольт-амперні характеристики </a:t>
            </a:r>
            <a:r>
              <a:rPr lang="uk-UA" sz="2000" dirty="0" smtClean="0"/>
              <a:t>       БТ</a:t>
            </a:r>
            <a:r>
              <a:rPr lang="uk-UA" sz="2000" dirty="0"/>
              <a:t>.</a:t>
            </a:r>
            <a:endParaRPr lang="ru-RU" sz="2000" dirty="0"/>
          </a:p>
          <a:p>
            <a:pPr marL="0" indent="0" algn="just">
              <a:buNone/>
            </a:pPr>
            <a:r>
              <a:rPr lang="uk-UA" sz="2000" dirty="0"/>
              <a:t>7</a:t>
            </a:r>
            <a:r>
              <a:rPr lang="uk-UA" sz="2000" dirty="0" smtClean="0"/>
              <a:t>. </a:t>
            </a:r>
            <a:r>
              <a:rPr lang="uk-UA" sz="2000" dirty="0"/>
              <a:t>Підсилення сигналів. </a:t>
            </a:r>
            <a:endParaRPr lang="ru-RU" sz="2000" dirty="0"/>
          </a:p>
          <a:p>
            <a:pPr marL="0" indent="0" algn="just">
              <a:buNone/>
            </a:pPr>
            <a:r>
              <a:rPr lang="uk-UA" sz="2000" dirty="0"/>
              <a:t>8</a:t>
            </a:r>
            <a:r>
              <a:rPr lang="uk-UA" sz="2000" dirty="0" smtClean="0"/>
              <a:t>. </a:t>
            </a:r>
            <a:r>
              <a:rPr lang="uk-UA" sz="2000" dirty="0"/>
              <a:t>Емітерний повторювач. </a:t>
            </a:r>
            <a:endParaRPr lang="ru-RU" sz="2000" dirty="0"/>
          </a:p>
          <a:p>
            <a:endParaRPr lang="ru-RU" sz="2000" dirty="0"/>
          </a:p>
        </p:txBody>
      </p:sp>
    </p:spTree>
    <p:extLst>
      <p:ext uri="{BB962C8B-B14F-4D97-AF65-F5344CB8AC3E}">
        <p14:creationId xmlns="" xmlns:p14="http://schemas.microsoft.com/office/powerpoint/2010/main" val="365687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http://pedsovet.su/_ld/344/8098554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0800000">
            <a:off x="3046" y="0"/>
            <a:ext cx="9140954" cy="6858000"/>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uk-UA" sz="3100" b="1" dirty="0"/>
              <a:t>3. Режим роботи БТ за постійним струмом.</a:t>
            </a:r>
            <a:r>
              <a:rPr lang="ru-RU" dirty="0"/>
              <a:t/>
            </a:r>
            <a:br>
              <a:rPr lang="ru-RU" dirty="0"/>
            </a:br>
            <a:endParaRPr lang="ru-RU" dirty="0"/>
          </a:p>
        </p:txBody>
      </p:sp>
      <p:sp>
        <p:nvSpPr>
          <p:cNvPr id="3" name="Объект 2"/>
          <p:cNvSpPr>
            <a:spLocks noGrp="1"/>
          </p:cNvSpPr>
          <p:nvPr>
            <p:ph idx="1"/>
          </p:nvPr>
        </p:nvSpPr>
        <p:spPr/>
        <p:txBody>
          <a:bodyPr/>
          <a:lstStyle/>
          <a:p>
            <a:pPr marL="0" indent="0">
              <a:buNone/>
            </a:pPr>
            <a:endParaRPr lang="ru-RU" dirty="0"/>
          </a:p>
          <a:p>
            <a:endParaRPr lang="ru-RU" dirty="0"/>
          </a:p>
        </p:txBody>
      </p:sp>
      <p:pic>
        <p:nvPicPr>
          <p:cNvPr id="4" name="Рисунок 3"/>
          <p:cNvPicPr/>
          <p:nvPr/>
        </p:nvPicPr>
        <p:blipFill>
          <a:blip r:embed="rId3" cstate="print"/>
          <a:stretch>
            <a:fillRect/>
          </a:stretch>
        </p:blipFill>
        <p:spPr>
          <a:xfrm>
            <a:off x="1547663" y="908720"/>
            <a:ext cx="6389315" cy="2808312"/>
          </a:xfrm>
          <a:prstGeom prst="rect">
            <a:avLst/>
          </a:prstGeom>
          <a:ln>
            <a:noFill/>
          </a:ln>
          <a:effectLst>
            <a:outerShdw blurRad="292100" dist="139700" dir="2700000" algn="tl" rotWithShape="0">
              <a:srgbClr val="333333">
                <a:alpha val="65000"/>
              </a:srgbClr>
            </a:outerShdw>
          </a:effectLst>
        </p:spPr>
      </p:pic>
      <p:sp>
        <p:nvSpPr>
          <p:cNvPr id="5" name="Прямоугольник 4"/>
          <p:cNvSpPr/>
          <p:nvPr/>
        </p:nvSpPr>
        <p:spPr>
          <a:xfrm>
            <a:off x="539552" y="3957036"/>
            <a:ext cx="8064896" cy="2677656"/>
          </a:xfrm>
          <a:prstGeom prst="rect">
            <a:avLst/>
          </a:prstGeom>
        </p:spPr>
        <p:txBody>
          <a:bodyPr wrap="square">
            <a:spAutoFit/>
          </a:bodyPr>
          <a:lstStyle/>
          <a:p>
            <a:pPr algn="just"/>
            <a:r>
              <a:rPr lang="uk-UA" sz="2400" b="1" i="1" dirty="0"/>
              <a:t>Зворотній струм </a:t>
            </a:r>
            <a:r>
              <a:rPr lang="uk-UA" sz="2400" b="1" i="1" dirty="0" err="1"/>
              <a:t>колектора</a:t>
            </a:r>
            <a:r>
              <a:rPr lang="uk-UA" sz="2400" b="1" i="1" dirty="0"/>
              <a:t> </a:t>
            </a:r>
            <a:r>
              <a:rPr lang="uk-UA" sz="2400" b="1" i="1" dirty="0" err="1"/>
              <a:t>I</a:t>
            </a:r>
            <a:r>
              <a:rPr lang="uk-UA" sz="2400" b="1" i="1" baseline="-25000" dirty="0" err="1"/>
              <a:t>к.о</a:t>
            </a:r>
            <a:r>
              <a:rPr lang="uk-UA" sz="2400" b="1" i="1" dirty="0"/>
              <a:t> </a:t>
            </a:r>
            <a:r>
              <a:rPr lang="uk-UA" sz="2400" dirty="0"/>
              <a:t>– струм через перехід база-колектор при відключеному емітері та заданій зворотній напрузі на колекторі. Струм </a:t>
            </a:r>
            <a:r>
              <a:rPr lang="uk-UA" sz="2400" dirty="0" err="1"/>
              <a:t>I</a:t>
            </a:r>
            <a:r>
              <a:rPr lang="uk-UA" sz="2400" baseline="-25000" dirty="0" err="1"/>
              <a:t>к.о</a:t>
            </a:r>
            <a:r>
              <a:rPr lang="uk-UA" sz="2400" baseline="-25000" dirty="0"/>
              <a:t> </a:t>
            </a:r>
            <a:r>
              <a:rPr lang="uk-UA" sz="2400" dirty="0"/>
              <a:t>характеризує якість колекторного переходу транзистора і є основною причиною температурної нестабільності режиму транзистора у схемі. Чим менше значення має </a:t>
            </a:r>
            <a:r>
              <a:rPr lang="uk-UA" sz="2400" dirty="0" err="1"/>
              <a:t>I</a:t>
            </a:r>
            <a:r>
              <a:rPr lang="uk-UA" sz="2400" baseline="-25000" dirty="0" err="1"/>
              <a:t>к.о</a:t>
            </a:r>
            <a:r>
              <a:rPr lang="uk-UA" sz="2400" dirty="0"/>
              <a:t>, тим транзистор має кращі температурні характеристики . </a:t>
            </a:r>
            <a:endParaRPr lang="ru-RU" sz="2400" dirty="0"/>
          </a:p>
        </p:txBody>
      </p:sp>
    </p:spTree>
    <p:extLst>
      <p:ext uri="{BB962C8B-B14F-4D97-AF65-F5344CB8AC3E}">
        <p14:creationId xmlns="" xmlns:p14="http://schemas.microsoft.com/office/powerpoint/2010/main" val="134277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http://www.tvoyrebenok.ru/images/presentation/math/m/01.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7662"/>
          <a:stretch/>
        </p:blipFill>
        <p:spPr bwMode="auto">
          <a:xfrm>
            <a:off x="0" y="428"/>
            <a:ext cx="9144000" cy="6857572"/>
          </a:xfrm>
          <a:prstGeom prst="rect">
            <a:avLst/>
          </a:prstGeom>
          <a:noFill/>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a:xfrm>
            <a:off x="467544" y="116632"/>
            <a:ext cx="8229600" cy="922114"/>
          </a:xfrm>
        </p:spPr>
        <p:txBody>
          <a:bodyPr>
            <a:normAutofit/>
          </a:bodyPr>
          <a:lstStyle/>
          <a:p>
            <a:r>
              <a:rPr lang="uk-UA" sz="3200" b="1" dirty="0"/>
              <a:t>4. Співвідношення між струмами в БТ. </a:t>
            </a:r>
            <a:endParaRPr lang="ru-RU" sz="3200" dirty="0"/>
          </a:p>
        </p:txBody>
      </p:sp>
      <p:sp>
        <p:nvSpPr>
          <p:cNvPr id="3" name="Объект 2"/>
          <p:cNvSpPr>
            <a:spLocks noGrp="1"/>
          </p:cNvSpPr>
          <p:nvPr>
            <p:ph idx="1"/>
          </p:nvPr>
        </p:nvSpPr>
        <p:spPr>
          <a:xfrm>
            <a:off x="457200" y="1052736"/>
            <a:ext cx="8229600" cy="5073427"/>
          </a:xfrm>
        </p:spPr>
        <p:txBody>
          <a:bodyPr>
            <a:normAutofit/>
          </a:bodyPr>
          <a:lstStyle/>
          <a:p>
            <a:pPr marL="0" indent="0">
              <a:buNone/>
            </a:pPr>
            <a:r>
              <a:rPr lang="uk-UA" sz="2600" dirty="0"/>
              <a:t>Згідно рис.3.3, струм емітера </a:t>
            </a:r>
            <a:r>
              <a:rPr lang="uk-UA" sz="2600" dirty="0" smtClean="0"/>
              <a:t>І</a:t>
            </a:r>
            <a:r>
              <a:rPr lang="uk-UA" sz="2600" baseline="-25000" dirty="0" smtClean="0"/>
              <a:t>Е</a:t>
            </a:r>
            <a:r>
              <a:rPr lang="uk-UA" sz="2600" dirty="0" smtClean="0"/>
              <a:t> </a:t>
            </a:r>
            <a:r>
              <a:rPr lang="uk-UA" sz="2600" dirty="0"/>
              <a:t>має дві складові - електронну </a:t>
            </a:r>
            <a:r>
              <a:rPr lang="uk-UA" sz="2600" dirty="0" err="1" smtClean="0"/>
              <a:t>І</a:t>
            </a:r>
            <a:r>
              <a:rPr lang="uk-UA" sz="2600" baseline="-25000" dirty="0" err="1" smtClean="0"/>
              <a:t>еп</a:t>
            </a:r>
            <a:r>
              <a:rPr lang="uk-UA" sz="2600" dirty="0" smtClean="0"/>
              <a:t> </a:t>
            </a:r>
            <a:r>
              <a:rPr lang="uk-UA" sz="2600" dirty="0"/>
              <a:t>і діркову </a:t>
            </a:r>
            <a:r>
              <a:rPr lang="uk-UA" sz="2600" dirty="0" err="1" smtClean="0"/>
              <a:t>І</a:t>
            </a:r>
            <a:r>
              <a:rPr lang="uk-UA" sz="2600" baseline="-25000" dirty="0" err="1" smtClean="0"/>
              <a:t>ер</a:t>
            </a:r>
            <a:r>
              <a:rPr lang="uk-UA" sz="2600" dirty="0" smtClean="0"/>
              <a:t>:</a:t>
            </a:r>
          </a:p>
          <a:p>
            <a:pPr marL="0" indent="0">
              <a:buNone/>
            </a:pPr>
            <a:endParaRPr lang="ru-RU" sz="2600" dirty="0"/>
          </a:p>
          <a:p>
            <a:pPr marL="0" indent="0">
              <a:buNone/>
            </a:pPr>
            <a:r>
              <a:rPr lang="uk-UA" sz="2600" dirty="0" smtClean="0"/>
              <a:t>Зворотний </a:t>
            </a:r>
            <a:r>
              <a:rPr lang="uk-UA" sz="2600" dirty="0"/>
              <a:t>струм </a:t>
            </a:r>
            <a:r>
              <a:rPr lang="uk-UA" sz="2600" dirty="0" err="1"/>
              <a:t>колектора</a:t>
            </a:r>
            <a:r>
              <a:rPr lang="uk-UA" sz="2600" dirty="0"/>
              <a:t> в ланцюзі бази протилежний току рекомбінації</a:t>
            </a:r>
            <a:endParaRPr lang="ru-RU" sz="2600" dirty="0"/>
          </a:p>
          <a:p>
            <a:pPr marL="0" indent="0">
              <a:buNone/>
            </a:pPr>
            <a:endParaRPr lang="uk-UA" sz="2600" dirty="0" smtClean="0"/>
          </a:p>
          <a:p>
            <a:pPr marL="0" indent="0">
              <a:buNone/>
            </a:pPr>
            <a:r>
              <a:rPr lang="uk-UA" sz="2600" dirty="0" smtClean="0"/>
              <a:t>Струм </a:t>
            </a:r>
            <a:r>
              <a:rPr lang="uk-UA" sz="2600" dirty="0" err="1"/>
              <a:t>колектора</a:t>
            </a:r>
            <a:r>
              <a:rPr lang="uk-UA" sz="2600" dirty="0"/>
              <a:t> має дві складові – керований струм </a:t>
            </a:r>
            <a:r>
              <a:rPr lang="ru-RU" sz="2600" dirty="0"/>
              <a:t> </a:t>
            </a:r>
            <a:r>
              <a:rPr lang="uk-UA" sz="2600" dirty="0"/>
              <a:t> і зворотний </a:t>
            </a:r>
            <a:r>
              <a:rPr lang="uk-UA" sz="2600" dirty="0" smtClean="0"/>
              <a:t>струм         :</a:t>
            </a:r>
            <a:endParaRPr lang="ru-RU" sz="2600" dirty="0"/>
          </a:p>
          <a:p>
            <a:pPr marL="0" indent="0">
              <a:buNone/>
            </a:pPr>
            <a:endParaRPr lang="uk-UA" sz="2600" dirty="0" smtClean="0"/>
          </a:p>
          <a:p>
            <a:pPr marL="0" indent="0">
              <a:buNone/>
            </a:pPr>
            <a:r>
              <a:rPr lang="uk-UA" sz="2600" dirty="0" smtClean="0"/>
              <a:t>З </a:t>
            </a:r>
            <a:r>
              <a:rPr lang="uk-UA" sz="2600" dirty="0"/>
              <a:t>урахуванням рівнянь (3.5) - (3.7) отримуємо</a:t>
            </a:r>
            <a:endParaRPr lang="ru-RU" sz="2600" dirty="0"/>
          </a:p>
          <a:p>
            <a:endParaRPr lang="ru-RU" sz="2800" dirty="0"/>
          </a:p>
        </p:txBody>
      </p:sp>
      <p:pic>
        <p:nvPicPr>
          <p:cNvPr id="26" name="Рисунок 25"/>
          <p:cNvPicPr/>
          <p:nvPr/>
        </p:nvPicPr>
        <p:blipFill>
          <a:blip r:embed="rId3" cstate="print"/>
          <a:stretch>
            <a:fillRect/>
          </a:stretch>
        </p:blipFill>
        <p:spPr>
          <a:xfrm>
            <a:off x="2771800" y="1933124"/>
            <a:ext cx="4474799" cy="483052"/>
          </a:xfrm>
          <a:prstGeom prst="rect">
            <a:avLst/>
          </a:prstGeom>
          <a:ln>
            <a:noFill/>
          </a:ln>
          <a:effectLst>
            <a:outerShdw blurRad="292100" dist="139700" dir="2700000" algn="tl" rotWithShape="0">
              <a:srgbClr val="333333">
                <a:alpha val="65000"/>
              </a:srgbClr>
            </a:outerShdw>
          </a:effectLst>
        </p:spPr>
      </p:pic>
      <p:pic>
        <p:nvPicPr>
          <p:cNvPr id="27" name="Рисунок 26"/>
          <p:cNvPicPr/>
          <p:nvPr/>
        </p:nvPicPr>
        <p:blipFill>
          <a:blip r:embed="rId4" cstate="print"/>
          <a:stretch>
            <a:fillRect/>
          </a:stretch>
        </p:blipFill>
        <p:spPr>
          <a:xfrm>
            <a:off x="1907704" y="3305365"/>
            <a:ext cx="5832648" cy="410982"/>
          </a:xfrm>
          <a:prstGeom prst="rect">
            <a:avLst/>
          </a:prstGeom>
          <a:ln>
            <a:noFill/>
          </a:ln>
          <a:effectLst>
            <a:outerShdw blurRad="292100" dist="139700" dir="2700000" algn="tl" rotWithShape="0">
              <a:srgbClr val="333333">
                <a:alpha val="65000"/>
              </a:srgbClr>
            </a:outerShdw>
          </a:effectLst>
        </p:spPr>
      </p:pic>
      <p:pic>
        <p:nvPicPr>
          <p:cNvPr id="28" name="Рисунок 27"/>
          <p:cNvPicPr/>
          <p:nvPr/>
        </p:nvPicPr>
        <p:blipFill>
          <a:blip r:embed="rId5" cstate="print"/>
          <a:stretch>
            <a:fillRect/>
          </a:stretch>
        </p:blipFill>
        <p:spPr>
          <a:xfrm>
            <a:off x="2987824" y="4149080"/>
            <a:ext cx="578581" cy="394971"/>
          </a:xfrm>
          <a:prstGeom prst="rect">
            <a:avLst/>
          </a:prstGeom>
          <a:ln>
            <a:noFill/>
          </a:ln>
          <a:effectLst>
            <a:outerShdw blurRad="292100" dist="139700" dir="2700000" algn="tl" rotWithShape="0">
              <a:srgbClr val="333333">
                <a:alpha val="65000"/>
              </a:srgbClr>
            </a:outerShdw>
          </a:effectLst>
        </p:spPr>
      </p:pic>
      <p:pic>
        <p:nvPicPr>
          <p:cNvPr id="29" name="Рисунок 28"/>
          <p:cNvPicPr/>
          <p:nvPr/>
        </p:nvPicPr>
        <p:blipFill>
          <a:blip r:embed="rId6" cstate="print"/>
          <a:stretch>
            <a:fillRect/>
          </a:stretch>
        </p:blipFill>
        <p:spPr>
          <a:xfrm>
            <a:off x="2319751" y="4694798"/>
            <a:ext cx="5132569" cy="390386"/>
          </a:xfrm>
          <a:prstGeom prst="rect">
            <a:avLst/>
          </a:prstGeom>
          <a:ln>
            <a:noFill/>
          </a:ln>
          <a:effectLst>
            <a:outerShdw blurRad="292100" dist="139700" dir="2700000" algn="tl" rotWithShape="0">
              <a:srgbClr val="333333">
                <a:alpha val="65000"/>
              </a:srgbClr>
            </a:outerShdw>
          </a:effectLst>
        </p:spPr>
      </p:pic>
      <p:pic>
        <p:nvPicPr>
          <p:cNvPr id="30" name="Рисунок 29"/>
          <p:cNvPicPr/>
          <p:nvPr/>
        </p:nvPicPr>
        <p:blipFill>
          <a:blip r:embed="rId7" cstate="print"/>
          <a:stretch>
            <a:fillRect/>
          </a:stretch>
        </p:blipFill>
        <p:spPr>
          <a:xfrm>
            <a:off x="2530866" y="5713962"/>
            <a:ext cx="4921454" cy="4107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3487436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propowerpoint.ru/wp-content/uploads/2013/01/DarkMini.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4732" b="3110"/>
          <a:stretch/>
        </p:blipFill>
        <p:spPr bwMode="auto">
          <a:xfrm>
            <a:off x="0" y="0"/>
            <a:ext cx="9144000" cy="6857999"/>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323528" y="404664"/>
            <a:ext cx="7992888" cy="6048671"/>
          </a:xfrm>
        </p:spPr>
        <p:txBody>
          <a:bodyPr>
            <a:normAutofit/>
          </a:bodyPr>
          <a:lstStyle/>
          <a:p>
            <a:pPr marL="0" indent="0" algn="just">
              <a:buNone/>
            </a:pPr>
            <a:r>
              <a:rPr lang="uk-UA" sz="2400" dirty="0" smtClean="0"/>
              <a:t>Диференціальний </a:t>
            </a:r>
            <a:r>
              <a:rPr lang="uk-UA" sz="2400" dirty="0"/>
              <a:t>опір колекторного </a:t>
            </a:r>
            <a:r>
              <a:rPr lang="uk-UA" sz="2400" dirty="0" smtClean="0"/>
              <a:t>переходу  </a:t>
            </a:r>
            <a:r>
              <a:rPr lang="uk-UA" sz="2400" dirty="0"/>
              <a:t>дуже </a:t>
            </a:r>
            <a:r>
              <a:rPr lang="uk-UA" sz="2400" dirty="0" smtClean="0"/>
              <a:t>великий </a:t>
            </a:r>
            <a:r>
              <a:rPr lang="uk-UA" sz="2400" dirty="0"/>
              <a:t>(перехід включений у зворотному напрямку</a:t>
            </a:r>
            <a:r>
              <a:rPr lang="uk-UA" sz="2400" dirty="0" smtClean="0"/>
              <a:t>.)</a:t>
            </a:r>
          </a:p>
          <a:p>
            <a:pPr marL="0" indent="0" algn="just">
              <a:buNone/>
            </a:pPr>
            <a:r>
              <a:rPr lang="uk-UA" sz="2400" dirty="0" smtClean="0"/>
              <a:t>У </a:t>
            </a:r>
            <a:r>
              <a:rPr lang="uk-UA" sz="2400" dirty="0"/>
              <a:t>ланцюг </a:t>
            </a:r>
            <a:r>
              <a:rPr lang="uk-UA" sz="2400" dirty="0" err="1"/>
              <a:t>колектора</a:t>
            </a:r>
            <a:r>
              <a:rPr lang="uk-UA" sz="2400" dirty="0"/>
              <a:t> можна включати навантаження з досить великим опором R</a:t>
            </a:r>
            <a:r>
              <a:rPr lang="uk-UA" sz="2400" baseline="-25000" dirty="0"/>
              <a:t>H</a:t>
            </a:r>
            <a:r>
              <a:rPr lang="uk-UA" sz="2400" dirty="0"/>
              <a:t>, практично не змінюючи струм </a:t>
            </a:r>
            <a:r>
              <a:rPr lang="uk-UA" sz="2400" dirty="0" err="1" smtClean="0"/>
              <a:t>колектора</a:t>
            </a:r>
            <a:r>
              <a:rPr lang="uk-UA" sz="2400" dirty="0" smtClean="0"/>
              <a:t>. Диференціальний </a:t>
            </a:r>
            <a:r>
              <a:rPr lang="uk-UA" sz="2400" dirty="0"/>
              <a:t>опір </a:t>
            </a:r>
            <a:r>
              <a:rPr lang="uk-UA" sz="2400" dirty="0" err="1"/>
              <a:t>прямозміщеного</a:t>
            </a:r>
            <a:r>
              <a:rPr lang="uk-UA" sz="2400" dirty="0"/>
              <a:t> емітерного переходу </a:t>
            </a:r>
            <a:r>
              <a:rPr lang="uk-UA" sz="2400" dirty="0" smtClean="0"/>
              <a:t>                  дуже малий.</a:t>
            </a:r>
            <a:endParaRPr lang="ru-RU" sz="2400" dirty="0"/>
          </a:p>
          <a:p>
            <a:pPr marL="0" indent="0" algn="just">
              <a:buNone/>
            </a:pPr>
            <a:r>
              <a:rPr lang="uk-UA" sz="2400" dirty="0"/>
              <a:t>При зміні вхідного (емітерного) струму на ∆</a:t>
            </a:r>
            <a:r>
              <a:rPr lang="en-US" sz="2400" dirty="0"/>
              <a:t>I</a:t>
            </a:r>
            <a:r>
              <a:rPr lang="uk-UA" sz="2400" baseline="-25000" dirty="0"/>
              <a:t>е</a:t>
            </a:r>
            <a:r>
              <a:rPr lang="uk-UA" sz="2400" dirty="0"/>
              <a:t> практично на таку ж величину зростає колекторний струм. Однак зміна споживаної потужності в ланцюзі </a:t>
            </a:r>
            <a:r>
              <a:rPr lang="uk-UA" sz="2400" dirty="0" smtClean="0"/>
              <a:t>емітера</a:t>
            </a:r>
            <a:r>
              <a:rPr lang="ru-RU" sz="2400" dirty="0" smtClean="0"/>
              <a:t> </a:t>
            </a:r>
            <a:r>
              <a:rPr lang="uk-UA" sz="2400" dirty="0" smtClean="0"/>
              <a:t>значно </a:t>
            </a:r>
            <a:r>
              <a:rPr lang="uk-UA" sz="2400" dirty="0"/>
              <a:t>менше зміни потужності у вихідному ланцюзі</a:t>
            </a:r>
            <a:endParaRPr lang="ru-RU" sz="2400" dirty="0"/>
          </a:p>
          <a:p>
            <a:pPr marL="0" indent="0" algn="just">
              <a:buNone/>
            </a:pPr>
            <a:r>
              <a:rPr lang="uk-UA" sz="2400" dirty="0"/>
              <a:t>, тобто транзистор здатний </a:t>
            </a:r>
            <a:r>
              <a:rPr lang="uk-UA" sz="2400" dirty="0" smtClean="0"/>
              <a:t>управляти</a:t>
            </a:r>
            <a:r>
              <a:rPr lang="ru-RU" sz="2400" dirty="0"/>
              <a:t> </a:t>
            </a:r>
            <a:r>
              <a:rPr lang="uk-UA" sz="2400" dirty="0" smtClean="0"/>
              <a:t>великою </a:t>
            </a:r>
            <a:r>
              <a:rPr lang="uk-UA" sz="2400" dirty="0"/>
              <a:t>потужністю в </a:t>
            </a:r>
            <a:r>
              <a:rPr lang="uk-UA" sz="2400" dirty="0" smtClean="0"/>
              <a:t>ланцюзі </a:t>
            </a:r>
            <a:r>
              <a:rPr lang="uk-UA" sz="2400" dirty="0" err="1" smtClean="0"/>
              <a:t>колектора</a:t>
            </a:r>
            <a:r>
              <a:rPr lang="uk-UA" sz="2400" dirty="0" smtClean="0"/>
              <a:t> при </a:t>
            </a:r>
            <a:r>
              <a:rPr lang="uk-UA" sz="2400" dirty="0"/>
              <a:t>невеликих затратах потужності в </a:t>
            </a:r>
            <a:r>
              <a:rPr lang="uk-UA" sz="2400" dirty="0" smtClean="0"/>
              <a:t>емітері.</a:t>
            </a:r>
            <a:endParaRPr lang="ru-RU" sz="2400" dirty="0"/>
          </a:p>
          <a:p>
            <a:pPr algn="just"/>
            <a:endParaRPr lang="ru-RU" sz="2400" dirty="0"/>
          </a:p>
        </p:txBody>
      </p:sp>
      <p:pic>
        <p:nvPicPr>
          <p:cNvPr id="6" name="Рисунок 5"/>
          <p:cNvPicPr/>
          <p:nvPr/>
        </p:nvPicPr>
        <p:blipFill>
          <a:blip r:embed="rId3" cstate="print"/>
          <a:stretch>
            <a:fillRect/>
          </a:stretch>
        </p:blipFill>
        <p:spPr>
          <a:xfrm>
            <a:off x="3203848" y="2386519"/>
            <a:ext cx="1160406" cy="3944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Рисунок 7"/>
          <p:cNvPicPr/>
          <p:nvPr/>
        </p:nvPicPr>
        <p:blipFill>
          <a:blip r:embed="rId4" cstate="print"/>
          <a:stretch>
            <a:fillRect/>
          </a:stretch>
        </p:blipFill>
        <p:spPr>
          <a:xfrm>
            <a:off x="5508104" y="3941560"/>
            <a:ext cx="2664296" cy="360040"/>
          </a:xfrm>
          <a:prstGeom prst="rect">
            <a:avLst/>
          </a:prstGeom>
        </p:spPr>
      </p:pic>
    </p:spTree>
    <p:extLst>
      <p:ext uri="{BB962C8B-B14F-4D97-AF65-F5344CB8AC3E}">
        <p14:creationId xmlns="" xmlns:p14="http://schemas.microsoft.com/office/powerpoint/2010/main" val="181793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pedsovet.su/_ld/344/8098554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0800000">
            <a:off x="3046" y="0"/>
            <a:ext cx="9140954" cy="6858000"/>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p:txBody>
          <a:bodyPr>
            <a:noAutofit/>
          </a:bodyPr>
          <a:lstStyle/>
          <a:p>
            <a:r>
              <a:rPr lang="uk-UA" sz="3200" b="1" dirty="0"/>
              <a:t>5. Вхідна та вихідна вольт-амперні характеристики БТ.</a:t>
            </a:r>
            <a:r>
              <a:rPr lang="ru-RU" sz="3200" dirty="0"/>
              <a:t/>
            </a:r>
            <a:br>
              <a:rPr lang="ru-RU" sz="3200" dirty="0"/>
            </a:br>
            <a:endParaRPr lang="ru-RU" sz="3200" dirty="0"/>
          </a:p>
        </p:txBody>
      </p:sp>
      <p:sp>
        <p:nvSpPr>
          <p:cNvPr id="3" name="Объект 2"/>
          <p:cNvSpPr>
            <a:spLocks noGrp="1"/>
          </p:cNvSpPr>
          <p:nvPr>
            <p:ph idx="1"/>
          </p:nvPr>
        </p:nvSpPr>
        <p:spPr>
          <a:xfrm>
            <a:off x="457200" y="1600201"/>
            <a:ext cx="8229600" cy="4421087"/>
          </a:xfrm>
        </p:spPr>
        <p:txBody>
          <a:bodyPr>
            <a:normAutofit/>
          </a:bodyPr>
          <a:lstStyle/>
          <a:p>
            <a:pPr marL="0" indent="0" algn="just">
              <a:buNone/>
            </a:pPr>
            <a:r>
              <a:rPr lang="uk-UA" sz="2800" dirty="0"/>
              <a:t> </a:t>
            </a:r>
            <a:r>
              <a:rPr lang="uk-UA" sz="2800" b="1" i="1" dirty="0"/>
              <a:t>Вхідні характеристики</a:t>
            </a:r>
            <a:r>
              <a:rPr lang="uk-UA" sz="2800" dirty="0"/>
              <a:t> – це залежність вхідного струму (струму бази у схемі з </a:t>
            </a:r>
            <a:r>
              <a:rPr lang="uk-UA" sz="2800" dirty="0" smtClean="0"/>
              <a:t>СЕ </a:t>
            </a:r>
            <a:r>
              <a:rPr lang="uk-UA" sz="2800" dirty="0"/>
              <a:t>та струму емітера у схемі з </a:t>
            </a:r>
            <a:r>
              <a:rPr lang="uk-UA" sz="2800" dirty="0" smtClean="0"/>
              <a:t>СБ) </a:t>
            </a:r>
            <a:r>
              <a:rPr lang="uk-UA" sz="2800" dirty="0"/>
              <a:t>від напруги між базою та емітером при фіксованих значеннях напруги на колекторі </a:t>
            </a:r>
            <a:r>
              <a:rPr lang="uk-UA" sz="2800" dirty="0" smtClean="0"/>
              <a:t>. </a:t>
            </a:r>
            <a:r>
              <a:rPr lang="uk-UA" sz="2800" dirty="0"/>
              <a:t>Ці характеристики мало залежать від </a:t>
            </a:r>
            <a:r>
              <a:rPr lang="en-US" sz="2800" i="1" dirty="0"/>
              <a:t>U</a:t>
            </a:r>
            <a:r>
              <a:rPr lang="en-US" sz="2800" baseline="-25000" dirty="0"/>
              <a:t>K</a:t>
            </a:r>
            <a:r>
              <a:rPr lang="uk-UA" sz="2800" dirty="0"/>
              <a:t> при </a:t>
            </a:r>
            <a:r>
              <a:rPr lang="en-US" sz="2800" i="1" dirty="0"/>
              <a:t>U</a:t>
            </a:r>
            <a:r>
              <a:rPr lang="en-US" sz="2800" baseline="-25000" dirty="0"/>
              <a:t>K</a:t>
            </a:r>
            <a:r>
              <a:rPr lang="uk-UA" sz="2800" dirty="0"/>
              <a:t> &gt; 0. Вхідні характеристики мало залежать від розкиду параметрів транзисторів одного типу, але сильно залежать від температури. Підвищення температури призводить до зсуву вхідних характеристик у область нижчих </a:t>
            </a:r>
            <a:r>
              <a:rPr lang="uk-UA" sz="2800" dirty="0" err="1"/>
              <a:t>напруг</a:t>
            </a:r>
            <a:r>
              <a:rPr lang="uk-UA" sz="2800" dirty="0"/>
              <a:t>.</a:t>
            </a:r>
            <a:endParaRPr lang="ru-RU" sz="2800" dirty="0"/>
          </a:p>
        </p:txBody>
      </p:sp>
    </p:spTree>
    <p:extLst>
      <p:ext uri="{BB962C8B-B14F-4D97-AF65-F5344CB8AC3E}">
        <p14:creationId xmlns="" xmlns:p14="http://schemas.microsoft.com/office/powerpoint/2010/main" val="2841761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683568" y="5386830"/>
            <a:ext cx="8229600" cy="1440160"/>
          </a:xfrm>
        </p:spPr>
        <p:txBody>
          <a:bodyPr/>
          <a:lstStyle/>
          <a:p>
            <a:pPr marL="0" indent="0" algn="ctr">
              <a:buNone/>
            </a:pPr>
            <a:r>
              <a:rPr lang="ru-RU" sz="2400" dirty="0"/>
              <a:t>а – для </a:t>
            </a:r>
            <a:r>
              <a:rPr lang="ru-RU" sz="2400" dirty="0" err="1"/>
              <a:t>схеми</a:t>
            </a:r>
            <a:r>
              <a:rPr lang="ru-RU" sz="2400" dirty="0"/>
              <a:t> з </a:t>
            </a:r>
            <a:r>
              <a:rPr lang="en-US" sz="2400" dirty="0"/>
              <a:t>C</a:t>
            </a:r>
            <a:r>
              <a:rPr lang="ru-RU" sz="2400" dirty="0"/>
              <a:t>Б, б – для </a:t>
            </a:r>
            <a:r>
              <a:rPr lang="ru-RU" sz="2400" dirty="0" err="1"/>
              <a:t>схеми</a:t>
            </a:r>
            <a:r>
              <a:rPr lang="ru-RU" sz="2400" dirty="0"/>
              <a:t> з </a:t>
            </a:r>
            <a:r>
              <a:rPr lang="en-US" sz="2400" dirty="0"/>
              <a:t>C</a:t>
            </a:r>
            <a:r>
              <a:rPr lang="ru-RU" sz="2400" dirty="0"/>
              <a:t>Е</a:t>
            </a:r>
          </a:p>
          <a:p>
            <a:pPr marL="0" indent="0">
              <a:buNone/>
            </a:pPr>
            <a:r>
              <a:rPr lang="uk-UA" sz="2400" dirty="0"/>
              <a:t>Рисунок 2.7 – Вхідні статичні характеристики транзистора</a:t>
            </a:r>
            <a:endParaRPr lang="ru-RU" sz="2400" dirty="0"/>
          </a:p>
          <a:p>
            <a:endParaRPr lang="ru-RU" dirty="0"/>
          </a:p>
        </p:txBody>
      </p:sp>
      <p:pic>
        <p:nvPicPr>
          <p:cNvPr id="4" name="Рисунок 3"/>
          <p:cNvPicPr/>
          <p:nvPr/>
        </p:nvPicPr>
        <p:blipFill rotWithShape="1">
          <a:blip r:embed="rId3" cstate="print"/>
          <a:srcRect b="11296"/>
          <a:stretch/>
        </p:blipFill>
        <p:spPr bwMode="auto">
          <a:xfrm>
            <a:off x="1115616" y="764704"/>
            <a:ext cx="7010931" cy="4622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53640926-AAD7-44D8-BBD7-CCE9431645EC}">
              <a14:shadowObscured xmlns="" xmlns:a14="http://schemas.microsoft.com/office/drawing/2010/main"/>
            </a:ext>
          </a:extLst>
        </p:spPr>
      </p:pic>
    </p:spTree>
    <p:extLst>
      <p:ext uri="{BB962C8B-B14F-4D97-AF65-F5344CB8AC3E}">
        <p14:creationId xmlns="" xmlns:p14="http://schemas.microsoft.com/office/powerpoint/2010/main" val="45591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homepage.usask.ca/~vim458/virology/studpages2010/rabies/business_ppt_background-1204x927.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323528" y="980728"/>
            <a:ext cx="8229600" cy="5217443"/>
          </a:xfrm>
        </p:spPr>
        <p:txBody>
          <a:bodyPr>
            <a:normAutofit fontScale="92500" lnSpcReduction="10000"/>
          </a:bodyPr>
          <a:lstStyle/>
          <a:p>
            <a:pPr marL="0" indent="0" algn="just">
              <a:buNone/>
            </a:pPr>
            <a:r>
              <a:rPr lang="uk-UA" b="1" i="1" dirty="0" smtClean="0"/>
              <a:t>Вихідні </a:t>
            </a:r>
            <a:r>
              <a:rPr lang="uk-UA" b="1" i="1" dirty="0"/>
              <a:t>характеристики</a:t>
            </a:r>
            <a:r>
              <a:rPr lang="uk-UA" dirty="0"/>
              <a:t> – це залежність струму </a:t>
            </a:r>
            <a:r>
              <a:rPr lang="uk-UA" dirty="0" err="1"/>
              <a:t>колектора</a:t>
            </a:r>
            <a:r>
              <a:rPr lang="uk-UA" dirty="0"/>
              <a:t> від напруги на колекторі при фіксованих значеннях струму бази в схемі з ЗЕ або струму емітера в схемі з ЗБ </a:t>
            </a:r>
            <a:r>
              <a:rPr lang="uk-UA" dirty="0" smtClean="0"/>
              <a:t>.  </a:t>
            </a:r>
            <a:r>
              <a:rPr lang="uk-UA" dirty="0"/>
              <a:t>При підвищенні температури вихідні характеристики зміщуються в сторону значних струмів і нахил їх збільшується. По вхідних та вихідних характеристиках можна визначити більшість </a:t>
            </a:r>
            <a:r>
              <a:rPr lang="uk-UA" i="1" dirty="0"/>
              <a:t>h</a:t>
            </a:r>
            <a:r>
              <a:rPr lang="uk-UA" dirty="0"/>
              <a:t> – параметрів схем з СЕ та СБ. Максимально допустимі параметри транзисторів обмежують область допустимих режимів роботи транзистора.</a:t>
            </a:r>
            <a:endParaRPr lang="ru-RU" dirty="0"/>
          </a:p>
          <a:p>
            <a:pPr algn="just"/>
            <a:endParaRPr lang="ru-RU" dirty="0"/>
          </a:p>
        </p:txBody>
      </p:sp>
    </p:spTree>
    <p:extLst>
      <p:ext uri="{BB962C8B-B14F-4D97-AF65-F5344CB8AC3E}">
        <p14:creationId xmlns="" xmlns:p14="http://schemas.microsoft.com/office/powerpoint/2010/main" val="3939529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www.tvoyrebenok.ru/images/presentation/math/m/01.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7662"/>
          <a:stretch/>
        </p:blipFill>
        <p:spPr bwMode="auto">
          <a:xfrm>
            <a:off x="0" y="428"/>
            <a:ext cx="9144000" cy="6857572"/>
          </a:xfrm>
          <a:prstGeom prst="rect">
            <a:avLst/>
          </a:prstGeom>
          <a:noFill/>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725144"/>
            <a:ext cx="8229600" cy="1401019"/>
          </a:xfrm>
        </p:spPr>
        <p:txBody>
          <a:bodyPr>
            <a:normAutofit lnSpcReduction="10000"/>
          </a:bodyPr>
          <a:lstStyle/>
          <a:p>
            <a:pPr marL="0" indent="0" algn="ctr">
              <a:buNone/>
            </a:pPr>
            <a:r>
              <a:rPr lang="ru-RU" sz="2800" dirty="0"/>
              <a:t>а – для </a:t>
            </a:r>
            <a:r>
              <a:rPr lang="ru-RU" sz="2800" dirty="0" err="1"/>
              <a:t>схеми</a:t>
            </a:r>
            <a:r>
              <a:rPr lang="ru-RU" sz="2800" dirty="0"/>
              <a:t> з </a:t>
            </a:r>
            <a:r>
              <a:rPr lang="en-US" sz="2800" dirty="0"/>
              <a:t>C</a:t>
            </a:r>
            <a:r>
              <a:rPr lang="ru-RU" sz="2800" dirty="0"/>
              <a:t>Б, б – для </a:t>
            </a:r>
            <a:r>
              <a:rPr lang="ru-RU" sz="2800" dirty="0" err="1"/>
              <a:t>схеми</a:t>
            </a:r>
            <a:r>
              <a:rPr lang="ru-RU" sz="2800" dirty="0"/>
              <a:t> з </a:t>
            </a:r>
            <a:r>
              <a:rPr lang="en-US" sz="2800" dirty="0"/>
              <a:t>C</a:t>
            </a:r>
            <a:r>
              <a:rPr lang="ru-RU" sz="2800" dirty="0" smtClean="0"/>
              <a:t>Е</a:t>
            </a:r>
            <a:endParaRPr lang="ru-RU" sz="2800" dirty="0"/>
          </a:p>
          <a:p>
            <a:pPr marL="0" indent="0" algn="ctr">
              <a:buNone/>
            </a:pPr>
            <a:r>
              <a:rPr lang="uk-UA" sz="2800" dirty="0"/>
              <a:t>Рисунок 2.8 – Вихідні статичні характеристики транзистора</a:t>
            </a:r>
            <a:endParaRPr lang="ru-RU" sz="2800" dirty="0"/>
          </a:p>
          <a:p>
            <a:endParaRPr lang="ru-RU" dirty="0"/>
          </a:p>
        </p:txBody>
      </p:sp>
      <p:pic>
        <p:nvPicPr>
          <p:cNvPr id="4" name="Рисунок 3"/>
          <p:cNvPicPr/>
          <p:nvPr/>
        </p:nvPicPr>
        <p:blipFill rotWithShape="1">
          <a:blip r:embed="rId3" cstate="print"/>
          <a:srcRect b="12500"/>
          <a:stretch/>
        </p:blipFill>
        <p:spPr bwMode="auto">
          <a:xfrm>
            <a:off x="1547664" y="548680"/>
            <a:ext cx="6557714" cy="41044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53640926-AAD7-44D8-BBD7-CCE9431645EC}">
              <a14:shadowObscured xmlns="" xmlns:a14="http://schemas.microsoft.com/office/drawing/2010/main"/>
            </a:ext>
          </a:extLst>
        </p:spPr>
      </p:pic>
    </p:spTree>
    <p:extLst>
      <p:ext uri="{BB962C8B-B14F-4D97-AF65-F5344CB8AC3E}">
        <p14:creationId xmlns="" xmlns:p14="http://schemas.microsoft.com/office/powerpoint/2010/main" val="1553933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tvoyrebenok.ru/images/presentation/math/m/01.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7662"/>
          <a:stretch/>
        </p:blipFill>
        <p:spPr bwMode="auto">
          <a:xfrm>
            <a:off x="0" y="428"/>
            <a:ext cx="9144000" cy="6857572"/>
          </a:xfrm>
          <a:prstGeom prst="rect">
            <a:avLst/>
          </a:prstGeom>
          <a:noFill/>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uk-UA" b="1" dirty="0"/>
              <a:t>6. Підсилення сигналів. </a:t>
            </a:r>
            <a:r>
              <a:rPr lang="ru-RU" dirty="0"/>
              <a:t/>
            </a:r>
            <a:br>
              <a:rPr lang="ru-RU" dirty="0"/>
            </a:br>
            <a:endParaRPr lang="ru-RU" dirty="0"/>
          </a:p>
        </p:txBody>
      </p:sp>
      <p:pic>
        <p:nvPicPr>
          <p:cNvPr id="4" name="Объект 3"/>
          <p:cNvPicPr>
            <a:picLocks noGrp="1"/>
          </p:cNvPicPr>
          <p:nvPr>
            <p:ph idx="1"/>
          </p:nvPr>
        </p:nvPicPr>
        <p:blipFill>
          <a:blip r:embed="rId3" cstate="print"/>
          <a:stretch>
            <a:fillRect/>
          </a:stretch>
        </p:blipFill>
        <p:spPr>
          <a:xfrm>
            <a:off x="971600" y="908720"/>
            <a:ext cx="7416824" cy="57332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658432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6" descr="http://pedsovet.su/_ld/344/8098554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0800000">
            <a:off x="3046" y="0"/>
            <a:ext cx="9140954" cy="6858000"/>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pic>
        <p:nvPicPr>
          <p:cNvPr id="6" name="Рисунок 5"/>
          <p:cNvPicPr/>
          <p:nvPr/>
        </p:nvPicPr>
        <p:blipFill rotWithShape="1">
          <a:blip r:embed="rId3" cstate="print">
            <a:extLst>
              <a:ext uri="{28A0092B-C50C-407E-A947-70E740481C1C}">
                <a14:useLocalDpi xmlns="" xmlns:a14="http://schemas.microsoft.com/office/drawing/2010/main" val="0"/>
              </a:ext>
            </a:extLst>
          </a:blip>
          <a:srcRect t="15118" b="13994"/>
          <a:stretch/>
        </p:blipFill>
        <p:spPr>
          <a:xfrm>
            <a:off x="3782194" y="4426527"/>
            <a:ext cx="1579612" cy="540327"/>
          </a:xfrm>
          <a:prstGeom prst="rect">
            <a:avLst/>
          </a:prstGeom>
          <a:ln>
            <a:noFill/>
          </a:ln>
          <a:effectLst>
            <a:outerShdw blurRad="292100" dist="139700" dir="2700000" algn="tl" rotWithShape="0">
              <a:srgbClr val="333333">
                <a:alpha val="65000"/>
              </a:srgbClr>
            </a:outerShdw>
          </a:effectLst>
        </p:spPr>
      </p:pic>
      <p:sp>
        <p:nvSpPr>
          <p:cNvPr id="3" name="Объект 2"/>
          <p:cNvSpPr>
            <a:spLocks noGrp="1"/>
          </p:cNvSpPr>
          <p:nvPr>
            <p:ph idx="1"/>
          </p:nvPr>
        </p:nvSpPr>
        <p:spPr>
          <a:xfrm>
            <a:off x="457200" y="404665"/>
            <a:ext cx="8229600" cy="6283962"/>
          </a:xfrm>
        </p:spPr>
        <p:txBody>
          <a:bodyPr>
            <a:normAutofit fontScale="62500" lnSpcReduction="20000"/>
          </a:bodyPr>
          <a:lstStyle/>
          <a:p>
            <a:pPr marL="0" indent="0" algn="just">
              <a:buNone/>
            </a:pPr>
            <a:r>
              <a:rPr lang="uk-UA" dirty="0"/>
              <a:t>Змінна складова пульсуючої напруги </a:t>
            </a:r>
            <a:r>
              <a:rPr lang="en-US" i="1" dirty="0"/>
              <a:t>U</a:t>
            </a:r>
            <a:r>
              <a:rPr lang="uk-UA" baseline="-25000" dirty="0"/>
              <a:t>н</a:t>
            </a:r>
            <a:r>
              <a:rPr lang="uk-UA" dirty="0"/>
              <a:t> відокремлюється з допомогою кон­денсатора С від постійної складової і подається на вихід підсилювача у вигляді змінної напруги </a:t>
            </a:r>
            <a:r>
              <a:rPr lang="en-US" i="1" dirty="0"/>
              <a:t>U</a:t>
            </a:r>
            <a:r>
              <a:rPr lang="uk-UA" baseline="-25000" dirty="0" err="1"/>
              <a:t>вих</a:t>
            </a:r>
            <a:r>
              <a:rPr lang="uk-UA" baseline="-25000" dirty="0"/>
              <a:t>.</a:t>
            </a:r>
            <a:endParaRPr lang="ru-RU" b="1" dirty="0"/>
          </a:p>
          <a:p>
            <a:pPr marL="0" indent="0" algn="just">
              <a:buNone/>
            </a:pPr>
            <a:r>
              <a:rPr lang="uk-UA" dirty="0" smtClean="0"/>
              <a:t>	Доведемо</a:t>
            </a:r>
            <a:r>
              <a:rPr lang="uk-UA" dirty="0"/>
              <a:t>, що транзистор підсилює потужність вхідного сигналу. За законом </a:t>
            </a:r>
            <a:r>
              <a:rPr lang="uk-UA" dirty="0" err="1"/>
              <a:t>Ома</a:t>
            </a:r>
            <a:r>
              <a:rPr lang="uk-UA" dirty="0"/>
              <a:t> напруга </a:t>
            </a:r>
            <a:r>
              <a:rPr lang="en-US" i="1" dirty="0"/>
              <a:t>U</a:t>
            </a:r>
            <a:r>
              <a:rPr lang="uk-UA" baseline="-25000" dirty="0" err="1"/>
              <a:t>вих</a:t>
            </a:r>
            <a:r>
              <a:rPr lang="uk-UA" dirty="0"/>
              <a:t> і </a:t>
            </a:r>
            <a:r>
              <a:rPr lang="en-US" i="1" dirty="0"/>
              <a:t>U</a:t>
            </a:r>
            <a:r>
              <a:rPr lang="uk-UA" baseline="-25000" dirty="0" err="1"/>
              <a:t>вх</a:t>
            </a:r>
            <a:r>
              <a:rPr lang="uk-UA" dirty="0"/>
              <a:t> можна подати так</a:t>
            </a:r>
            <a:r>
              <a:rPr lang="uk-UA" dirty="0" smtClean="0"/>
              <a:t>:</a:t>
            </a:r>
          </a:p>
          <a:p>
            <a:pPr marL="0" indent="0" algn="just">
              <a:buNone/>
            </a:pPr>
            <a:endParaRPr lang="uk-UA" b="1" dirty="0"/>
          </a:p>
          <a:p>
            <a:pPr marL="0" indent="0" algn="just">
              <a:buNone/>
            </a:pPr>
            <a:endParaRPr lang="uk-UA" b="1" dirty="0" smtClean="0"/>
          </a:p>
          <a:p>
            <a:pPr marL="0" indent="0" algn="just">
              <a:buNone/>
            </a:pPr>
            <a:endParaRPr lang="ru-RU" b="1" dirty="0"/>
          </a:p>
          <a:p>
            <a:pPr marL="0" indent="0" algn="just">
              <a:buNone/>
            </a:pPr>
            <a:r>
              <a:rPr lang="uk-UA" dirty="0"/>
              <a:t>Число, що показує, у скільки разів змінна напруга на виході підсилювача пере­вищує напругу сигналу на вході, називають коефіцієнтом підсилення за напругою і позначають </a:t>
            </a:r>
            <a:r>
              <a:rPr lang="uk-UA" i="1" dirty="0"/>
              <a:t>К</a:t>
            </a:r>
            <a:r>
              <a:rPr lang="en-US" i="1" baseline="-25000" dirty="0"/>
              <a:t>U</a:t>
            </a:r>
            <a:r>
              <a:rPr lang="en-US" dirty="0"/>
              <a:t> </a:t>
            </a:r>
            <a:endParaRPr lang="ru-RU" b="1" dirty="0"/>
          </a:p>
          <a:p>
            <a:pPr marL="0" indent="0" algn="just">
              <a:buNone/>
            </a:pPr>
            <a:endParaRPr lang="uk-UA" dirty="0" smtClean="0"/>
          </a:p>
          <a:p>
            <a:pPr marL="0" indent="0" algn="just">
              <a:buNone/>
            </a:pPr>
            <a:endParaRPr lang="uk-UA" dirty="0"/>
          </a:p>
          <a:p>
            <a:pPr marL="0" indent="0" algn="just">
              <a:buNone/>
            </a:pPr>
            <a:r>
              <a:rPr lang="uk-UA" dirty="0" smtClean="0"/>
              <a:t>Для </a:t>
            </a:r>
            <a:r>
              <a:rPr lang="uk-UA" dirty="0"/>
              <a:t>розглянутої схеми ввімкнення </a:t>
            </a:r>
            <a:r>
              <a:rPr lang="uk-UA" dirty="0" smtClean="0"/>
              <a:t>транзистора</a:t>
            </a:r>
          </a:p>
          <a:p>
            <a:pPr marL="0" indent="0" algn="just">
              <a:buNone/>
            </a:pPr>
            <a:endParaRPr lang="uk-UA" dirty="0"/>
          </a:p>
          <a:p>
            <a:pPr marL="0" indent="0" algn="just">
              <a:buNone/>
            </a:pPr>
            <a:endParaRPr lang="uk-UA" dirty="0" smtClean="0"/>
          </a:p>
          <a:p>
            <a:pPr marL="0" indent="0" algn="just">
              <a:buNone/>
            </a:pPr>
            <a:r>
              <a:rPr lang="uk-UA" dirty="0" smtClean="0"/>
              <a:t>Опір </a:t>
            </a:r>
            <a:r>
              <a:rPr lang="uk-UA" dirty="0"/>
              <a:t>вхідного кола транзистора можна приблизно вважати рівним опору діля­нки емітер-база (емітерного переходу)</a:t>
            </a:r>
            <a:r>
              <a:rPr lang="en-US" i="1" dirty="0"/>
              <a:t>r</a:t>
            </a:r>
            <a:r>
              <a:rPr lang="uk-UA" i="1" baseline="-25000" dirty="0"/>
              <a:t>Е</a:t>
            </a:r>
            <a:r>
              <a:rPr lang="uk-UA" dirty="0"/>
              <a:t>. Значення </a:t>
            </a:r>
            <a:r>
              <a:rPr lang="en-US" i="1" dirty="0"/>
              <a:t>r</a:t>
            </a:r>
            <a:r>
              <a:rPr lang="uk-UA" i="1" baseline="-25000" dirty="0"/>
              <a:t>Е</a:t>
            </a:r>
            <a:r>
              <a:rPr lang="uk-UA" dirty="0"/>
              <a:t> у малопотужних резисторів досягає десятків </a:t>
            </a:r>
            <a:r>
              <a:rPr lang="uk-UA" dirty="0" err="1"/>
              <a:t>Ом</a:t>
            </a:r>
            <a:r>
              <a:rPr lang="uk-UA" dirty="0"/>
              <a:t>.</a:t>
            </a:r>
            <a:endParaRPr lang="ru-RU" b="1" dirty="0"/>
          </a:p>
          <a:p>
            <a:pPr marL="0" indent="0" algn="just">
              <a:buNone/>
            </a:pPr>
            <a:r>
              <a:rPr lang="uk-UA" dirty="0"/>
              <a:t>Коефіцієнт підсилення за потужністю (К</a:t>
            </a:r>
            <a:r>
              <a:rPr lang="uk-UA" baseline="-25000" dirty="0"/>
              <a:t>Р</a:t>
            </a:r>
            <a:r>
              <a:rPr lang="uk-UA" dirty="0"/>
              <a:t>) можна підрахувати за формулою:</a:t>
            </a:r>
            <a:endParaRPr lang="ru-RU" b="1" dirty="0"/>
          </a:p>
          <a:p>
            <a:endParaRPr lang="ru-RU" dirty="0"/>
          </a:p>
        </p:txBody>
      </p:sp>
      <p:pic>
        <p:nvPicPr>
          <p:cNvPr id="4" name="Рисунок 3"/>
          <p:cNvPicPr/>
          <p:nvPr/>
        </p:nvPicPr>
        <p:blipFill>
          <a:blip r:embed="rId4" cstate="print">
            <a:extLst>
              <a:ext uri="{28A0092B-C50C-407E-A947-70E740481C1C}">
                <a14:useLocalDpi xmlns="" xmlns:a14="http://schemas.microsoft.com/office/drawing/2010/main" val="0"/>
              </a:ext>
            </a:extLst>
          </a:blip>
          <a:stretch>
            <a:fillRect/>
          </a:stretch>
        </p:blipFill>
        <p:spPr>
          <a:xfrm>
            <a:off x="2699792" y="1772816"/>
            <a:ext cx="4032448" cy="792088"/>
          </a:xfrm>
          <a:prstGeom prst="rect">
            <a:avLst/>
          </a:prstGeom>
          <a:ln>
            <a:noFill/>
          </a:ln>
          <a:effectLst>
            <a:outerShdw blurRad="292100" dist="139700" dir="2700000" algn="tl" rotWithShape="0">
              <a:srgbClr val="333333">
                <a:alpha val="65000"/>
              </a:srgbClr>
            </a:outerShdw>
          </a:effectLst>
        </p:spPr>
      </p:pic>
      <p:pic>
        <p:nvPicPr>
          <p:cNvPr id="5" name="Рисунок 4"/>
          <p:cNvPicPr/>
          <p:nvPr/>
        </p:nvPicPr>
        <p:blipFill>
          <a:blip r:embed="rId5" cstate="print">
            <a:extLst>
              <a:ext uri="{28A0092B-C50C-407E-A947-70E740481C1C}">
                <a14:useLocalDpi xmlns="" xmlns:a14="http://schemas.microsoft.com/office/drawing/2010/main" val="0"/>
              </a:ext>
            </a:extLst>
          </a:blip>
          <a:stretch>
            <a:fillRect/>
          </a:stretch>
        </p:blipFill>
        <p:spPr>
          <a:xfrm>
            <a:off x="2987824" y="3446532"/>
            <a:ext cx="3456384" cy="652463"/>
          </a:xfrm>
          <a:prstGeom prst="rect">
            <a:avLst/>
          </a:prstGeom>
          <a:ln>
            <a:noFill/>
          </a:ln>
          <a:effectLst>
            <a:outerShdw blurRad="292100" dist="139700" dir="2700000" algn="tl" rotWithShape="0">
              <a:srgbClr val="333333">
                <a:alpha val="65000"/>
              </a:srgbClr>
            </a:outerShdw>
          </a:effectLst>
        </p:spPr>
      </p:pic>
      <p:pic>
        <p:nvPicPr>
          <p:cNvPr id="8" name="Рисунок 7"/>
          <p:cNvPicPr/>
          <p:nvPr/>
        </p:nvPicPr>
        <p:blipFill>
          <a:blip r:embed="rId6" cstate="print">
            <a:extLst>
              <a:ext uri="{28A0092B-C50C-407E-A947-70E740481C1C}">
                <a14:useLocalDpi xmlns="" xmlns:a14="http://schemas.microsoft.com/office/drawing/2010/main" val="0"/>
              </a:ext>
            </a:extLst>
          </a:blip>
          <a:stretch>
            <a:fillRect/>
          </a:stretch>
        </p:blipFill>
        <p:spPr>
          <a:xfrm>
            <a:off x="2159732" y="6040555"/>
            <a:ext cx="4824536" cy="6480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15878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5721499"/>
          </a:xfrm>
        </p:spPr>
        <p:txBody>
          <a:bodyPr>
            <a:normAutofit/>
          </a:bodyPr>
          <a:lstStyle/>
          <a:p>
            <a:pPr marL="0" indent="0">
              <a:buNone/>
            </a:pPr>
            <a:r>
              <a:rPr lang="uk-UA" sz="2400" dirty="0"/>
              <a:t>Основними показниками транзисторного підсилювача при будь-якій схемі вві­мкнення транзистора являється</a:t>
            </a:r>
            <a:r>
              <a:rPr lang="uk-UA" sz="2400" dirty="0" smtClean="0"/>
              <a:t>:</a:t>
            </a:r>
            <a:endParaRPr lang="uk-UA" sz="2400" b="1" i="1" dirty="0" smtClean="0"/>
          </a:p>
          <a:p>
            <a:pPr marL="0" indent="0">
              <a:buNone/>
            </a:pPr>
            <a:r>
              <a:rPr lang="uk-UA" sz="2400" b="1" i="1" dirty="0" smtClean="0"/>
              <a:t>Коефіцієнт </a:t>
            </a:r>
            <a:r>
              <a:rPr lang="uk-UA" sz="2400" b="1" i="1" dirty="0"/>
              <a:t>підсилення за струмом</a:t>
            </a:r>
            <a:endParaRPr lang="ru-RU" sz="2400" b="1" i="1" dirty="0"/>
          </a:p>
          <a:p>
            <a:pPr marL="0" indent="0">
              <a:buNone/>
            </a:pPr>
            <a:r>
              <a:rPr lang="uk-UA" sz="2400" dirty="0"/>
              <a:t> </a:t>
            </a:r>
            <a:endParaRPr lang="ru-RU" sz="2400" b="1" dirty="0"/>
          </a:p>
          <a:p>
            <a:pPr marL="0" indent="0">
              <a:buNone/>
            </a:pPr>
            <a:endParaRPr lang="uk-UA" sz="2400" b="1" i="1" dirty="0" smtClean="0"/>
          </a:p>
          <a:p>
            <a:pPr marL="0" indent="0">
              <a:buNone/>
            </a:pPr>
            <a:r>
              <a:rPr lang="uk-UA" sz="2400" b="1" i="1" dirty="0" smtClean="0"/>
              <a:t>Коефіцієнт </a:t>
            </a:r>
            <a:r>
              <a:rPr lang="uk-UA" sz="2400" b="1" i="1" dirty="0"/>
              <a:t>підсилення за напругою</a:t>
            </a:r>
            <a:endParaRPr lang="ru-RU" sz="2400" b="1" i="1" dirty="0"/>
          </a:p>
          <a:p>
            <a:pPr marL="0" indent="0">
              <a:buNone/>
            </a:pPr>
            <a:endParaRPr lang="uk-UA" sz="2400" b="1" i="1" dirty="0" smtClean="0"/>
          </a:p>
          <a:p>
            <a:pPr marL="0" indent="0">
              <a:buNone/>
            </a:pPr>
            <a:endParaRPr lang="uk-UA" sz="2400" b="1" i="1" dirty="0" smtClean="0"/>
          </a:p>
          <a:p>
            <a:pPr marL="0" indent="0">
              <a:buNone/>
            </a:pPr>
            <a:r>
              <a:rPr lang="uk-UA" sz="2400" b="1" i="1" dirty="0" smtClean="0"/>
              <a:t>Коефіцієнт </a:t>
            </a:r>
            <a:r>
              <a:rPr lang="uk-UA" sz="2400" b="1" i="1" dirty="0"/>
              <a:t>підсилення за </a:t>
            </a:r>
            <a:r>
              <a:rPr lang="uk-UA" sz="2400" b="1" i="1" dirty="0" smtClean="0"/>
              <a:t>потужністю</a:t>
            </a:r>
          </a:p>
          <a:p>
            <a:pPr marL="0" indent="0">
              <a:buNone/>
            </a:pPr>
            <a:endParaRPr lang="uk-UA" sz="2400" b="1" i="1" dirty="0"/>
          </a:p>
          <a:p>
            <a:pPr marL="0" indent="0">
              <a:buNone/>
            </a:pPr>
            <a:endParaRPr lang="ru-RU" sz="2400" b="1" i="1" dirty="0"/>
          </a:p>
          <a:p>
            <a:pPr marL="0" indent="0">
              <a:buNone/>
            </a:pPr>
            <a:r>
              <a:rPr lang="uk-UA" sz="2400" b="1" i="1" dirty="0"/>
              <a:t>Вхідний опір</a:t>
            </a:r>
            <a:endParaRPr lang="ru-RU" sz="2400" i="1" dirty="0"/>
          </a:p>
        </p:txBody>
      </p:sp>
      <p:pic>
        <p:nvPicPr>
          <p:cNvPr id="6" name="Рисунок 5"/>
          <p:cNvPicPr/>
          <p:nvPr/>
        </p:nvPicPr>
        <p:blipFill>
          <a:blip r:embed="rId3" cstate="print">
            <a:extLst>
              <a:ext uri="{28A0092B-C50C-407E-A947-70E740481C1C}">
                <a14:useLocalDpi xmlns="" xmlns:a14="http://schemas.microsoft.com/office/drawing/2010/main" val="0"/>
              </a:ext>
            </a:extLst>
          </a:blip>
          <a:stretch>
            <a:fillRect/>
          </a:stretch>
        </p:blipFill>
        <p:spPr>
          <a:xfrm>
            <a:off x="2716202" y="4379524"/>
            <a:ext cx="4908944" cy="648072"/>
          </a:xfrm>
          <a:prstGeom prst="rect">
            <a:avLst/>
          </a:prstGeom>
          <a:ln>
            <a:noFill/>
          </a:ln>
          <a:effectLst>
            <a:outerShdw blurRad="292100" dist="139700" dir="2700000" algn="tl" rotWithShape="0">
              <a:srgbClr val="333333">
                <a:alpha val="65000"/>
              </a:srgbClr>
            </a:outerShdw>
          </a:effectLst>
        </p:spPr>
      </p:pic>
      <p:pic>
        <p:nvPicPr>
          <p:cNvPr id="7" name="Рисунок 6"/>
          <p:cNvPicPr/>
          <p:nvPr/>
        </p:nvPicPr>
        <p:blipFill>
          <a:blip r:embed="rId4" cstate="print">
            <a:extLst>
              <a:ext uri="{28A0092B-C50C-407E-A947-70E740481C1C}">
                <a14:useLocalDpi xmlns="" xmlns:a14="http://schemas.microsoft.com/office/drawing/2010/main" val="0"/>
              </a:ext>
            </a:extLst>
          </a:blip>
          <a:stretch>
            <a:fillRect/>
          </a:stretch>
        </p:blipFill>
        <p:spPr>
          <a:xfrm>
            <a:off x="2908163" y="5589240"/>
            <a:ext cx="3171261" cy="792088"/>
          </a:xfrm>
          <a:prstGeom prst="rect">
            <a:avLst/>
          </a:prstGeom>
          <a:ln>
            <a:noFill/>
          </a:ln>
          <a:effectLst>
            <a:outerShdw blurRad="292100" dist="139700" dir="2700000" algn="tl" rotWithShape="0">
              <a:srgbClr val="333333">
                <a:alpha val="65000"/>
              </a:srgbClr>
            </a:outerShdw>
          </a:effectLst>
        </p:spPr>
      </p:pic>
      <p:pic>
        <p:nvPicPr>
          <p:cNvPr id="4" name="Рисунок 3"/>
          <p:cNvPicPr/>
          <p:nvPr/>
        </p:nvPicPr>
        <p:blipFill>
          <a:blip r:embed="rId5" cstate="print">
            <a:extLst>
              <a:ext uri="{28A0092B-C50C-407E-A947-70E740481C1C}">
                <a14:useLocalDpi xmlns="" xmlns:a14="http://schemas.microsoft.com/office/drawing/2010/main" val="0"/>
              </a:ext>
            </a:extLst>
          </a:blip>
          <a:stretch>
            <a:fillRect/>
          </a:stretch>
        </p:blipFill>
        <p:spPr>
          <a:xfrm>
            <a:off x="2771800" y="1772816"/>
            <a:ext cx="3875496" cy="648072"/>
          </a:xfrm>
          <a:prstGeom prst="rect">
            <a:avLst/>
          </a:prstGeom>
          <a:ln>
            <a:noFill/>
          </a:ln>
          <a:effectLst>
            <a:outerShdw blurRad="292100" dist="139700" dir="2700000" algn="tl" rotWithShape="0">
              <a:srgbClr val="333333">
                <a:alpha val="65000"/>
              </a:srgbClr>
            </a:outerShdw>
          </a:effectLst>
        </p:spPr>
      </p:pic>
      <p:pic>
        <p:nvPicPr>
          <p:cNvPr id="5" name="Рисунок 4"/>
          <p:cNvPicPr/>
          <p:nvPr/>
        </p:nvPicPr>
        <p:blipFill rotWithShape="1">
          <a:blip r:embed="rId6" cstate="print">
            <a:extLst>
              <a:ext uri="{28A0092B-C50C-407E-A947-70E740481C1C}">
                <a14:useLocalDpi xmlns="" xmlns:a14="http://schemas.microsoft.com/office/drawing/2010/main" val="0"/>
              </a:ext>
            </a:extLst>
          </a:blip>
          <a:srcRect t="11111"/>
          <a:stretch/>
        </p:blipFill>
        <p:spPr bwMode="auto">
          <a:xfrm>
            <a:off x="2716202" y="2924944"/>
            <a:ext cx="3900828" cy="663651"/>
          </a:xfrm>
          <a:prstGeom prst="rect">
            <a:avLst/>
          </a:prstGeom>
          <a:ln>
            <a:noFill/>
          </a:ln>
          <a:effectLst>
            <a:outerShdw blurRad="292100" dist="139700" dir="2700000" algn="tl" rotWithShape="0">
              <a:srgbClr val="333333">
                <a:alpha val="65000"/>
              </a:srgbClr>
            </a:outerShdw>
          </a:effectLst>
          <a:extLst>
            <a:ext uri="{53640926-AAD7-44D8-BBD7-CCE9431645EC}">
              <a14:shadowObscured xmlns="" xmlns:a14="http://schemas.microsoft.com/office/drawing/2010/main"/>
            </a:ext>
          </a:extLst>
        </p:spPr>
      </p:pic>
    </p:spTree>
    <p:extLst>
      <p:ext uri="{BB962C8B-B14F-4D97-AF65-F5344CB8AC3E}">
        <p14:creationId xmlns="" xmlns:p14="http://schemas.microsoft.com/office/powerpoint/2010/main" val="2929021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43808" y="0"/>
            <a:ext cx="3643562" cy="430887"/>
          </a:xfrm>
          <a:prstGeom prst="rect">
            <a:avLst/>
          </a:prstGeom>
        </p:spPr>
        <p:txBody>
          <a:bodyPr wrap="none">
            <a:spAutoFit/>
          </a:bodyPr>
          <a:lstStyle/>
          <a:p>
            <a:r>
              <a:rPr lang="ru-RU" sz="2200" b="1" dirty="0" smtClean="0"/>
              <a:t>1 .</a:t>
            </a:r>
            <a:r>
              <a:rPr lang="ru-RU" sz="2200" b="1" dirty="0" err="1" smtClean="0"/>
              <a:t>Класифікац</a:t>
            </a:r>
            <a:r>
              <a:rPr lang="uk-UA" sz="2200" b="1" dirty="0" err="1" smtClean="0"/>
              <a:t>ія</a:t>
            </a:r>
            <a:r>
              <a:rPr lang="uk-UA" sz="2200" b="1" dirty="0" smtClean="0"/>
              <a:t> і </a:t>
            </a:r>
            <a:r>
              <a:rPr lang="uk-UA" sz="2200" b="1" dirty="0" err="1" smtClean="0"/>
              <a:t>маркувння</a:t>
            </a:r>
            <a:endParaRPr lang="ru-RU" sz="2200" b="1" dirty="0"/>
          </a:p>
        </p:txBody>
      </p:sp>
      <p:sp>
        <p:nvSpPr>
          <p:cNvPr id="6" name="Прямоугольник 5"/>
          <p:cNvSpPr/>
          <p:nvPr/>
        </p:nvSpPr>
        <p:spPr>
          <a:xfrm>
            <a:off x="611560" y="836712"/>
            <a:ext cx="8064896" cy="4893647"/>
          </a:xfrm>
          <a:prstGeom prst="rect">
            <a:avLst/>
          </a:prstGeom>
        </p:spPr>
        <p:txBody>
          <a:bodyPr wrap="square">
            <a:spAutoFit/>
          </a:bodyPr>
          <a:lstStyle/>
          <a:p>
            <a:pPr algn="just"/>
            <a:r>
              <a:rPr lang="uk-UA" sz="2400" b="1" dirty="0" smtClean="0"/>
              <a:t>	</a:t>
            </a:r>
            <a:r>
              <a:rPr lang="vi-VN" sz="2400" b="1" dirty="0" smtClean="0"/>
              <a:t>Транзи́стор</a:t>
            </a:r>
            <a:r>
              <a:rPr lang="vi-VN" sz="2400" dirty="0" smtClean="0"/>
              <a:t> (англ. </a:t>
            </a:r>
            <a:r>
              <a:rPr lang="en-US" sz="2400" i="1" dirty="0" smtClean="0"/>
              <a:t>transfer</a:t>
            </a:r>
            <a:r>
              <a:rPr lang="en-US" sz="2400" dirty="0" smtClean="0"/>
              <a:t> — «</a:t>
            </a:r>
            <a:r>
              <a:rPr lang="vi-VN" sz="2400" dirty="0" smtClean="0"/>
              <a:t>переносити» і англ. </a:t>
            </a:r>
            <a:r>
              <a:rPr lang="en-US" sz="2400" i="1" dirty="0" smtClean="0"/>
              <a:t>resistor</a:t>
            </a:r>
            <a:r>
              <a:rPr lang="en-US" sz="2400" dirty="0" smtClean="0"/>
              <a:t> — «</a:t>
            </a:r>
            <a:r>
              <a:rPr lang="vi-VN" sz="2400" dirty="0" smtClean="0"/>
              <a:t>опір») — напівпровідниковий елемент електронної техніки, який дозволяє керувати струмом, що протікає через нього, за допомогою зміни вхідної напруги або струму, поданих на додатковий електрод. Невелика зміна вхідних величин може приводити до суттєво більшої зміни вихідної напруги та струму.</a:t>
            </a:r>
            <a:r>
              <a:rPr lang="uk-UA" sz="2400" dirty="0" smtClean="0"/>
              <a:t> </a:t>
            </a:r>
          </a:p>
          <a:p>
            <a:pPr algn="just"/>
            <a:r>
              <a:rPr lang="uk-UA" sz="2400" dirty="0" smtClean="0"/>
              <a:t>	</a:t>
            </a:r>
            <a:r>
              <a:rPr lang="vi-VN" sz="2400" dirty="0" smtClean="0"/>
              <a:t>Транзистори є основними елементами сучасної електроніки. Зазвичай вони застосовуються в підсилювачах і логічних електронних схемах. Умікросхемах в єдиний функціональний блок об'єднані тисячі й мільйони окремих транзисторів.</a:t>
            </a:r>
            <a:endParaRPr lang="vi-VN"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76672"/>
            <a:ext cx="8229600" cy="5976664"/>
          </a:xfrm>
        </p:spPr>
        <p:txBody>
          <a:bodyPr/>
          <a:lstStyle/>
          <a:p>
            <a:pPr marL="0" indent="0" algn="just">
              <a:buNone/>
            </a:pPr>
            <a:r>
              <a:rPr lang="uk-UA" sz="1800" dirty="0"/>
              <a:t>Для розглянутих на рис. 2.1; 2.2; 2.3 схем ввімкнення транзистора коефіцієнт підсилення за струмом, напругою і потужністю визначається наступними </a:t>
            </a:r>
            <a:r>
              <a:rPr lang="uk-UA" sz="1800" dirty="0" smtClean="0"/>
              <a:t>виразами</a:t>
            </a:r>
            <a:r>
              <a:rPr lang="uk-UA" sz="1800" dirty="0"/>
              <a:t>.</a:t>
            </a:r>
            <a:endParaRPr lang="ru-RU" sz="1800" b="1" dirty="0"/>
          </a:p>
          <a:p>
            <a:pPr marL="0" indent="0" algn="just">
              <a:buNone/>
            </a:pPr>
            <a:r>
              <a:rPr lang="uk-UA" sz="1800" dirty="0"/>
              <a:t>Схема з спільною базою (СБ</a:t>
            </a:r>
            <a:r>
              <a:rPr lang="uk-UA" sz="1800" dirty="0" smtClean="0"/>
              <a:t>):  		Схема </a:t>
            </a:r>
            <a:r>
              <a:rPr lang="uk-UA" sz="1800" dirty="0"/>
              <a:t>з спільним емітером (СЕ):</a:t>
            </a:r>
            <a:endParaRPr lang="ru-RU" sz="1800" b="1" dirty="0"/>
          </a:p>
          <a:p>
            <a:pPr marL="0" indent="0" algn="just">
              <a:buNone/>
            </a:pPr>
            <a:endParaRPr lang="uk-UA" sz="1800" dirty="0" smtClean="0"/>
          </a:p>
          <a:p>
            <a:pPr marL="0" indent="0" algn="just">
              <a:buNone/>
            </a:pPr>
            <a:endParaRPr lang="uk-UA" sz="1800" b="1" dirty="0"/>
          </a:p>
          <a:p>
            <a:pPr marL="0" indent="0" algn="just">
              <a:buNone/>
            </a:pPr>
            <a:endParaRPr lang="uk-UA" sz="1800" b="1" dirty="0" smtClean="0"/>
          </a:p>
          <a:p>
            <a:pPr marL="0" indent="0" algn="just">
              <a:buNone/>
            </a:pPr>
            <a:endParaRPr lang="uk-UA" sz="1800" b="1" dirty="0"/>
          </a:p>
          <a:p>
            <a:pPr marL="0" indent="0" algn="just">
              <a:buNone/>
            </a:pPr>
            <a:endParaRPr lang="ru-RU" sz="1800" b="1" dirty="0"/>
          </a:p>
          <a:p>
            <a:pPr marL="0" indent="0" algn="just">
              <a:buNone/>
            </a:pPr>
            <a:endParaRPr lang="uk-UA" sz="1800" dirty="0" smtClean="0"/>
          </a:p>
          <a:p>
            <a:pPr marL="0" indent="0" algn="just">
              <a:buNone/>
            </a:pPr>
            <a:endParaRPr lang="uk-UA" sz="1800" dirty="0"/>
          </a:p>
          <a:p>
            <a:pPr marL="0" indent="0" algn="ctr">
              <a:buNone/>
            </a:pPr>
            <a:r>
              <a:rPr lang="uk-UA" sz="1800" dirty="0" smtClean="0"/>
              <a:t>Схема </a:t>
            </a:r>
            <a:r>
              <a:rPr lang="uk-UA" sz="1800" dirty="0"/>
              <a:t>зі спільним колектором (СК):</a:t>
            </a:r>
            <a:endParaRPr lang="ru-RU" sz="1800" b="1" dirty="0"/>
          </a:p>
          <a:p>
            <a:endParaRPr lang="ru-RU" dirty="0"/>
          </a:p>
        </p:txBody>
      </p:sp>
      <p:pic>
        <p:nvPicPr>
          <p:cNvPr id="5" name="Рисунок 4"/>
          <p:cNvPicPr/>
          <p:nvPr/>
        </p:nvPicPr>
        <p:blipFill>
          <a:blip r:embed="rId3" cstate="print">
            <a:extLst>
              <a:ext uri="{28A0092B-C50C-407E-A947-70E740481C1C}">
                <a14:useLocalDpi xmlns="" xmlns:a14="http://schemas.microsoft.com/office/drawing/2010/main" val="0"/>
              </a:ext>
            </a:extLst>
          </a:blip>
          <a:stretch>
            <a:fillRect/>
          </a:stretch>
        </p:blipFill>
        <p:spPr>
          <a:xfrm>
            <a:off x="251520" y="1772816"/>
            <a:ext cx="4824536" cy="2088232"/>
          </a:xfrm>
          <a:prstGeom prst="rect">
            <a:avLst/>
          </a:prstGeom>
          <a:ln>
            <a:noFill/>
          </a:ln>
          <a:effectLst>
            <a:outerShdw blurRad="292100" dist="139700" dir="2700000" algn="tl" rotWithShape="0">
              <a:srgbClr val="333333">
                <a:alpha val="65000"/>
              </a:srgbClr>
            </a:outerShdw>
          </a:effectLst>
        </p:spPr>
      </p:pic>
      <p:pic>
        <p:nvPicPr>
          <p:cNvPr id="6" name="Рисунок 5"/>
          <p:cNvPicPr/>
          <p:nvPr/>
        </p:nvPicPr>
        <p:blipFill rotWithShape="1">
          <a:blip r:embed="rId4" cstate="print">
            <a:extLst>
              <a:ext uri="{28A0092B-C50C-407E-A947-70E740481C1C}">
                <a14:useLocalDpi xmlns="" xmlns:a14="http://schemas.microsoft.com/office/drawing/2010/main" val="0"/>
              </a:ext>
            </a:extLst>
          </a:blip>
          <a:srcRect t="3165"/>
          <a:stretch/>
        </p:blipFill>
        <p:spPr bwMode="auto">
          <a:xfrm>
            <a:off x="4865779" y="1772816"/>
            <a:ext cx="3888432" cy="2088232"/>
          </a:xfrm>
          <a:prstGeom prst="rect">
            <a:avLst/>
          </a:prstGeom>
          <a:ln>
            <a:noFill/>
          </a:ln>
          <a:effectLst>
            <a:outerShdw blurRad="292100" dist="139700" dir="2700000" algn="tl" rotWithShape="0">
              <a:srgbClr val="333333">
                <a:alpha val="65000"/>
              </a:srgbClr>
            </a:outerShdw>
          </a:effectLst>
          <a:extLst>
            <a:ext uri="{53640926-AAD7-44D8-BBD7-CCE9431645EC}">
              <a14:shadowObscured xmlns="" xmlns:a14="http://schemas.microsoft.com/office/drawing/2010/main"/>
            </a:ext>
          </a:extLst>
        </p:spPr>
      </p:pic>
      <p:pic>
        <p:nvPicPr>
          <p:cNvPr id="7" name="Рисунок 6"/>
          <p:cNvPicPr/>
          <p:nvPr/>
        </p:nvPicPr>
        <p:blipFill>
          <a:blip r:embed="rId5" cstate="print">
            <a:extLst>
              <a:ext uri="{28A0092B-C50C-407E-A947-70E740481C1C}">
                <a14:useLocalDpi xmlns="" xmlns:a14="http://schemas.microsoft.com/office/drawing/2010/main" val="0"/>
              </a:ext>
            </a:extLst>
          </a:blip>
          <a:stretch>
            <a:fillRect/>
          </a:stretch>
        </p:blipFill>
        <p:spPr>
          <a:xfrm>
            <a:off x="2616407" y="4293096"/>
            <a:ext cx="4176464" cy="223224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856917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tvoyrebenok.ru/images/presentation/math/m/01.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7662"/>
          <a:stretch/>
        </p:blipFill>
        <p:spPr bwMode="auto">
          <a:xfrm>
            <a:off x="0" y="428"/>
            <a:ext cx="9144000" cy="6857572"/>
          </a:xfrm>
          <a:prstGeom prst="rect">
            <a:avLst/>
          </a:prstGeom>
          <a:noFill/>
          <a:extLst>
            <a:ext uri="{909E8E84-426E-40DD-AFC4-6F175D3DCCD1}">
              <a14:hiddenFill xmlns="" xmlns:a14="http://schemas.microsoft.com/office/drawing/2010/main">
                <a:solidFill>
                  <a:srgbClr val="FFFFFF"/>
                </a:solidFill>
              </a14:hiddenFill>
            </a:ext>
          </a:extLst>
        </p:spPr>
      </p:pic>
      <p:sp>
        <p:nvSpPr>
          <p:cNvPr id="2" name="Заголовок 1"/>
          <p:cNvSpPr>
            <a:spLocks noGrp="1"/>
          </p:cNvSpPr>
          <p:nvPr>
            <p:ph type="title"/>
          </p:nvPr>
        </p:nvSpPr>
        <p:spPr>
          <a:xfrm>
            <a:off x="467544" y="0"/>
            <a:ext cx="8229600" cy="1143000"/>
          </a:xfrm>
        </p:spPr>
        <p:txBody>
          <a:bodyPr>
            <a:normAutofit/>
          </a:bodyPr>
          <a:lstStyle/>
          <a:p>
            <a:r>
              <a:rPr lang="uk-UA" sz="3200" b="1" dirty="0"/>
              <a:t>7. Емітерний </a:t>
            </a:r>
            <a:r>
              <a:rPr lang="uk-UA" sz="3200" b="1" dirty="0" smtClean="0"/>
              <a:t>повторювач</a:t>
            </a:r>
            <a:endParaRPr lang="ru-RU" sz="3200" dirty="0"/>
          </a:p>
        </p:txBody>
      </p:sp>
      <p:sp>
        <p:nvSpPr>
          <p:cNvPr id="3" name="Объект 2"/>
          <p:cNvSpPr>
            <a:spLocks noGrp="1"/>
          </p:cNvSpPr>
          <p:nvPr>
            <p:ph idx="1"/>
          </p:nvPr>
        </p:nvSpPr>
        <p:spPr>
          <a:xfrm>
            <a:off x="323528" y="980728"/>
            <a:ext cx="6840760" cy="5145435"/>
          </a:xfrm>
        </p:spPr>
        <p:txBody>
          <a:bodyPr/>
          <a:lstStyle/>
          <a:p>
            <a:pPr marL="0" indent="0" algn="just">
              <a:buNone/>
            </a:pPr>
            <a:r>
              <a:rPr lang="uk-UA" b="1" i="1" dirty="0"/>
              <a:t>Емітерний повторювач</a:t>
            </a:r>
            <a:r>
              <a:rPr lang="uk-UA" dirty="0"/>
              <a:t> - окремий випадок повторювачів напруги на основі </a:t>
            </a:r>
            <a:r>
              <a:rPr lang="uk-UA" dirty="0" smtClean="0"/>
              <a:t>біполярного транзистора. </a:t>
            </a:r>
            <a:r>
              <a:rPr lang="uk-UA" dirty="0"/>
              <a:t>Характеризується високим підсиленням по струму і коефіцієнтом передачі по напрузі, близьким до одиниці. При цьому вхідний опір відносно великий (проте він менший, ніж вхідний опір </a:t>
            </a:r>
            <a:r>
              <a:rPr lang="uk-UA" dirty="0" smtClean="0"/>
              <a:t>стокового повторювача), </a:t>
            </a:r>
            <a:r>
              <a:rPr lang="uk-UA" dirty="0"/>
              <a:t>а вихідний — малий.</a:t>
            </a:r>
            <a:endParaRPr lang="ru-RU" dirty="0"/>
          </a:p>
          <a:p>
            <a:pPr algn="just"/>
            <a:endParaRPr lang="ru-RU" dirty="0"/>
          </a:p>
        </p:txBody>
      </p:sp>
      <p:pic>
        <p:nvPicPr>
          <p:cNvPr id="4" name="Рисунок 3" descr="https://upload.wikimedia.org/wikipedia/commons/thumb/b/b8/NPN_emitter_follower.svg/150px-NPN_emitter_follower.svg.png">
            <a:hlinkClick r:id="rId3"/>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92280" y="836712"/>
            <a:ext cx="2160240" cy="5184576"/>
          </a:xfrm>
          <a:prstGeom prst="rect">
            <a:avLst/>
          </a:prstGeom>
          <a:noFill/>
          <a:ln>
            <a:noFill/>
          </a:ln>
        </p:spPr>
      </p:pic>
    </p:spTree>
    <p:extLst>
      <p:ext uri="{BB962C8B-B14F-4D97-AF65-F5344CB8AC3E}">
        <p14:creationId xmlns="" xmlns:p14="http://schemas.microsoft.com/office/powerpoint/2010/main" val="276786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pedsovet.su/_ld/420/9036098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198"/>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5721499"/>
          </a:xfrm>
        </p:spPr>
        <p:txBody>
          <a:bodyPr>
            <a:normAutofit/>
          </a:bodyPr>
          <a:lstStyle/>
          <a:p>
            <a:pPr marL="0" indent="0" algn="just">
              <a:buNone/>
            </a:pPr>
            <a:r>
              <a:rPr lang="uk-UA" sz="2800" dirty="0" smtClean="0"/>
              <a:t>	У </a:t>
            </a:r>
            <a:r>
              <a:rPr lang="uk-UA" sz="2800" dirty="0"/>
              <a:t>емітерному повторювачі використовується схема підключення транзистора зі спільним колектором (СК). Тобто напруга живлення подається на колектор, а вихідний сигнал знімається з емітера. Внаслідок чого утворюється 100 % від'ємний </a:t>
            </a:r>
            <a:r>
              <a:rPr lang="uk-UA" sz="2800" dirty="0" smtClean="0"/>
              <a:t>зворотній зв</a:t>
            </a:r>
            <a:r>
              <a:rPr lang="en-US" sz="2800" dirty="0" smtClean="0"/>
              <a:t>’</a:t>
            </a:r>
            <a:r>
              <a:rPr lang="uk-UA" sz="2800" dirty="0" err="1" smtClean="0"/>
              <a:t>язок</a:t>
            </a:r>
            <a:r>
              <a:rPr lang="uk-UA" sz="2800" dirty="0"/>
              <a:t> по напрузі, що дозволяє значно зменшити нелінійні спотворення, що виникають при роботі. Слід також відзначити, що фази вхідного і вихідного сигналу збігаються. Така схема включення використовується для побудови вхідних підсилювачів, у випадку якщо вихідний опір джерела великий, а також як вихідні каскади підсилювачів </a:t>
            </a:r>
            <a:r>
              <a:rPr lang="uk-UA" sz="2800" dirty="0" smtClean="0"/>
              <a:t>потужності.</a:t>
            </a:r>
            <a:endParaRPr lang="ru-RU" sz="2800" dirty="0"/>
          </a:p>
        </p:txBody>
      </p:sp>
    </p:spTree>
    <p:extLst>
      <p:ext uri="{BB962C8B-B14F-4D97-AF65-F5344CB8AC3E}">
        <p14:creationId xmlns="" xmlns:p14="http://schemas.microsoft.com/office/powerpoint/2010/main" val="1919864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propowerpoint.ru/wp-content/uploads/2013/01/DarkMini.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4732" b="3110"/>
          <a:stretch/>
        </p:blipFill>
        <p:spPr bwMode="auto">
          <a:xfrm>
            <a:off x="0" y="0"/>
            <a:ext cx="9144000" cy="6857999"/>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620688"/>
            <a:ext cx="8229600" cy="5505475"/>
          </a:xfrm>
        </p:spPr>
        <p:txBody>
          <a:bodyPr>
            <a:normAutofit/>
          </a:bodyPr>
          <a:lstStyle/>
          <a:p>
            <a:pPr marL="0" lvl="0" indent="0">
              <a:buNone/>
            </a:pPr>
            <a:r>
              <a:rPr lang="uk-UA" sz="2400" dirty="0" err="1"/>
              <a:t>Коефіцінт</a:t>
            </a:r>
            <a:r>
              <a:rPr lang="uk-UA" sz="2400" dirty="0"/>
              <a:t> підсилення по струму: </a:t>
            </a:r>
            <a:endParaRPr lang="uk-UA" sz="2400" dirty="0" smtClean="0"/>
          </a:p>
          <a:p>
            <a:pPr marL="0" lvl="0" indent="0">
              <a:buNone/>
            </a:pPr>
            <a:endParaRPr lang="uk-UA" sz="2400" dirty="0"/>
          </a:p>
          <a:p>
            <a:pPr marL="0" lvl="0" indent="0" algn="ctr">
              <a:buNone/>
            </a:pPr>
            <a:r>
              <a:rPr lang="uk-UA" sz="2400" dirty="0" smtClean="0"/>
              <a:t>	</a:t>
            </a:r>
            <a:r>
              <a:rPr lang="uk-UA" sz="2400" dirty="0" err="1" smtClean="0"/>
              <a:t>I</a:t>
            </a:r>
            <a:r>
              <a:rPr lang="uk-UA" sz="2400" baseline="-25000" dirty="0" err="1" smtClean="0"/>
              <a:t>вих</a:t>
            </a:r>
            <a:r>
              <a:rPr lang="uk-UA" sz="2400" dirty="0" smtClean="0"/>
              <a:t>/</a:t>
            </a:r>
            <a:r>
              <a:rPr lang="uk-UA" sz="2400" dirty="0" err="1" smtClean="0"/>
              <a:t>I</a:t>
            </a:r>
            <a:r>
              <a:rPr lang="uk-UA" sz="2400" baseline="-25000" dirty="0" err="1" smtClean="0"/>
              <a:t>вх</a:t>
            </a:r>
            <a:r>
              <a:rPr lang="uk-UA" sz="2400" dirty="0" smtClean="0"/>
              <a:t>=</a:t>
            </a:r>
            <a:r>
              <a:rPr lang="uk-UA" sz="2400" dirty="0" err="1" smtClean="0"/>
              <a:t>I</a:t>
            </a:r>
            <a:r>
              <a:rPr lang="uk-UA" sz="2400" baseline="-25000" dirty="0" err="1" smtClean="0"/>
              <a:t>е</a:t>
            </a:r>
            <a:r>
              <a:rPr lang="uk-UA" sz="2400" dirty="0" smtClean="0"/>
              <a:t>/</a:t>
            </a:r>
            <a:r>
              <a:rPr lang="uk-UA" sz="2400" dirty="0" err="1" smtClean="0"/>
              <a:t>I</a:t>
            </a:r>
            <a:r>
              <a:rPr lang="uk-UA" sz="2400" baseline="-25000" dirty="0" err="1" smtClean="0"/>
              <a:t>б</a:t>
            </a:r>
            <a:r>
              <a:rPr lang="uk-UA" sz="2400" dirty="0" smtClean="0"/>
              <a:t>=</a:t>
            </a:r>
            <a:r>
              <a:rPr lang="uk-UA" sz="2400" dirty="0" err="1" smtClean="0"/>
              <a:t>I</a:t>
            </a:r>
            <a:r>
              <a:rPr lang="uk-UA" sz="2400" baseline="-25000" dirty="0" err="1" smtClean="0"/>
              <a:t>е</a:t>
            </a:r>
            <a:r>
              <a:rPr lang="uk-UA" sz="2400" dirty="0"/>
              <a:t>/(</a:t>
            </a:r>
            <a:r>
              <a:rPr lang="uk-UA" sz="2400" dirty="0" err="1"/>
              <a:t>I</a:t>
            </a:r>
            <a:r>
              <a:rPr lang="uk-UA" sz="2400" baseline="-25000" dirty="0" err="1"/>
              <a:t>е</a:t>
            </a:r>
            <a:r>
              <a:rPr lang="uk-UA" sz="2400" dirty="0" err="1"/>
              <a:t>-I</a:t>
            </a:r>
            <a:r>
              <a:rPr lang="uk-UA" sz="2400" baseline="-25000" dirty="0" err="1"/>
              <a:t>к</a:t>
            </a:r>
            <a:r>
              <a:rPr lang="uk-UA" sz="2400" dirty="0"/>
              <a:t>) = 1/(1-α) = β [β&gt;&gt;1]</a:t>
            </a:r>
            <a:endParaRPr lang="ru-RU" sz="2400" dirty="0"/>
          </a:p>
          <a:p>
            <a:pPr marL="0" lvl="0" indent="0">
              <a:buNone/>
            </a:pPr>
            <a:endParaRPr lang="uk-UA" sz="2400" dirty="0" smtClean="0"/>
          </a:p>
          <a:p>
            <a:pPr marL="0" lvl="0" indent="0">
              <a:buNone/>
            </a:pPr>
            <a:r>
              <a:rPr lang="uk-UA" sz="2400" dirty="0" smtClean="0"/>
              <a:t>Вхідний </a:t>
            </a:r>
            <a:r>
              <a:rPr lang="uk-UA" sz="2400" dirty="0"/>
              <a:t>опір: </a:t>
            </a:r>
            <a:endParaRPr lang="uk-UA" sz="2400" dirty="0" smtClean="0"/>
          </a:p>
          <a:p>
            <a:pPr marL="0" lvl="0" indent="0" algn="ctr">
              <a:buNone/>
            </a:pPr>
            <a:r>
              <a:rPr lang="uk-UA" sz="2400" dirty="0" err="1" smtClean="0"/>
              <a:t>R</a:t>
            </a:r>
            <a:r>
              <a:rPr lang="uk-UA" sz="2400" baseline="-25000" dirty="0" err="1" smtClean="0"/>
              <a:t>вх</a:t>
            </a:r>
            <a:r>
              <a:rPr lang="uk-UA" sz="2400" dirty="0" smtClean="0"/>
              <a:t>=</a:t>
            </a:r>
            <a:r>
              <a:rPr lang="uk-UA" sz="2400" dirty="0" err="1" smtClean="0"/>
              <a:t>U</a:t>
            </a:r>
            <a:r>
              <a:rPr lang="uk-UA" sz="2400" baseline="-25000" dirty="0" err="1" smtClean="0"/>
              <a:t>вх</a:t>
            </a:r>
            <a:r>
              <a:rPr lang="uk-UA" sz="2400" dirty="0" smtClean="0"/>
              <a:t>/</a:t>
            </a:r>
            <a:r>
              <a:rPr lang="uk-UA" sz="2400" dirty="0" err="1" smtClean="0"/>
              <a:t>I</a:t>
            </a:r>
            <a:r>
              <a:rPr lang="uk-UA" sz="2400" baseline="-25000" dirty="0" err="1" smtClean="0"/>
              <a:t>вх</a:t>
            </a:r>
            <a:r>
              <a:rPr lang="uk-UA" sz="2400" dirty="0"/>
              <a:t>=(</a:t>
            </a:r>
            <a:r>
              <a:rPr lang="uk-UA" sz="2400" dirty="0" err="1"/>
              <a:t>U</a:t>
            </a:r>
            <a:r>
              <a:rPr lang="uk-UA" sz="2400" baseline="-25000" dirty="0" err="1"/>
              <a:t>бе</a:t>
            </a:r>
            <a:r>
              <a:rPr lang="uk-UA" sz="2400" dirty="0" err="1"/>
              <a:t>+U</a:t>
            </a:r>
            <a:r>
              <a:rPr lang="uk-UA" sz="2400" baseline="-25000" dirty="0" err="1"/>
              <a:t>ке</a:t>
            </a:r>
            <a:r>
              <a:rPr lang="uk-UA" sz="2400" dirty="0"/>
              <a:t>)/</a:t>
            </a:r>
            <a:r>
              <a:rPr lang="uk-UA" sz="2400" dirty="0" err="1"/>
              <a:t>I</a:t>
            </a:r>
            <a:r>
              <a:rPr lang="uk-UA" sz="2400" baseline="-25000" dirty="0" err="1"/>
              <a:t>б</a:t>
            </a:r>
            <a:endParaRPr lang="ru-RU" sz="2400" dirty="0"/>
          </a:p>
          <a:p>
            <a:pPr marL="0" indent="0">
              <a:buNone/>
            </a:pPr>
            <a:r>
              <a:rPr lang="uk-UA" sz="2400" i="1" dirty="0"/>
              <a:t>Переваги</a:t>
            </a:r>
            <a:endParaRPr lang="ru-RU" sz="2400" dirty="0"/>
          </a:p>
          <a:p>
            <a:pPr lvl="0"/>
            <a:r>
              <a:rPr lang="uk-UA" sz="2400" dirty="0"/>
              <a:t>Великий вхідний опір</a:t>
            </a:r>
            <a:endParaRPr lang="ru-RU" sz="2400" dirty="0"/>
          </a:p>
          <a:p>
            <a:pPr lvl="0"/>
            <a:r>
              <a:rPr lang="uk-UA" sz="2400" dirty="0"/>
              <a:t>Малий вихідний опір</a:t>
            </a:r>
            <a:endParaRPr lang="ru-RU" sz="2400" dirty="0"/>
          </a:p>
          <a:p>
            <a:pPr marL="0" indent="0">
              <a:buNone/>
            </a:pPr>
            <a:r>
              <a:rPr lang="uk-UA" sz="2400" i="1" dirty="0"/>
              <a:t>Недоліки</a:t>
            </a:r>
            <a:endParaRPr lang="ru-RU" sz="2400" dirty="0"/>
          </a:p>
          <a:p>
            <a:pPr lvl="0"/>
            <a:r>
              <a:rPr lang="uk-UA" sz="2400" dirty="0"/>
              <a:t>Коефіцієнт підсилення по напрузі менше 1</a:t>
            </a:r>
            <a:endParaRPr lang="ru-RU" sz="2400" dirty="0"/>
          </a:p>
          <a:p>
            <a:pPr marL="0" indent="0">
              <a:buNone/>
            </a:pPr>
            <a:r>
              <a:rPr lang="uk-UA" sz="2400" b="1" dirty="0"/>
              <a:t> </a:t>
            </a:r>
            <a:endParaRPr lang="ru-RU" sz="2400" dirty="0"/>
          </a:p>
          <a:p>
            <a:endParaRPr lang="ru-RU" sz="2400" dirty="0"/>
          </a:p>
        </p:txBody>
      </p:sp>
    </p:spTree>
    <p:extLst>
      <p:ext uri="{BB962C8B-B14F-4D97-AF65-F5344CB8AC3E}">
        <p14:creationId xmlns="" xmlns:p14="http://schemas.microsoft.com/office/powerpoint/2010/main" val="312948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1763688" y="980728"/>
            <a:ext cx="6255395" cy="450589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79511" y="404664"/>
            <a:ext cx="9000203" cy="460851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79512" y="0"/>
            <a:ext cx="8833159" cy="4098949"/>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5497" y="4077072"/>
            <a:ext cx="8496944" cy="160994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title"/>
          </p:nvPr>
        </p:nvSpPr>
        <p:spPr>
          <a:xfrm>
            <a:off x="1066800" y="304800"/>
            <a:ext cx="7543800" cy="1431925"/>
          </a:xfrm>
        </p:spPr>
        <p:txBody>
          <a:bodyPr/>
          <a:lstStyle/>
          <a:p>
            <a:pPr algn="ctr" eaLnBrk="1" hangingPunct="1">
              <a:defRPr/>
            </a:pPr>
            <a:r>
              <a:rPr lang="ru-RU" sz="4000" dirty="0" err="1" smtClean="0">
                <a:effectLst/>
                <a:latin typeface="Arial" charset="0"/>
              </a:rPr>
              <a:t>Схематичне</a:t>
            </a:r>
            <a:r>
              <a:rPr lang="ru-RU" sz="4000" dirty="0" smtClean="0">
                <a:effectLst/>
                <a:latin typeface="Arial" charset="0"/>
              </a:rPr>
              <a:t> </a:t>
            </a:r>
            <a:r>
              <a:rPr lang="ru-RU" sz="4000" dirty="0" err="1" smtClean="0">
                <a:effectLst/>
                <a:latin typeface="Arial" charset="0"/>
              </a:rPr>
              <a:t>зображення</a:t>
            </a:r>
            <a:r>
              <a:rPr lang="ru-RU" sz="4000" dirty="0" smtClean="0">
                <a:effectLst/>
                <a:latin typeface="Arial" charset="0"/>
              </a:rPr>
              <a:t> транзистора типа </a:t>
            </a:r>
            <a:r>
              <a:rPr lang="ru-RU" sz="4000" dirty="0" err="1" smtClean="0">
                <a:effectLst/>
                <a:latin typeface="Arial" charset="0"/>
              </a:rPr>
              <a:t>p-n-p</a:t>
            </a:r>
            <a:r>
              <a:rPr lang="ru-RU" sz="4000" dirty="0" smtClean="0">
                <a:effectLst/>
                <a:latin typeface="Arial" charset="0"/>
              </a:rPr>
              <a:t>:</a:t>
            </a:r>
            <a:r>
              <a:rPr lang="ru-RU" sz="4000" dirty="0" smtClean="0"/>
              <a:t> </a:t>
            </a:r>
          </a:p>
        </p:txBody>
      </p:sp>
      <p:pic>
        <p:nvPicPr>
          <p:cNvPr id="5" name="Picture 11" descr="http://dssp.petrsu.ru/book/chapter5/imgs/content/501.gif"/>
          <p:cNvPicPr>
            <a:picLocks noGrp="1" noChangeAspect="1" noChangeArrowheads="1"/>
          </p:cNvPicPr>
          <p:nvPr>
            <p:ph idx="1"/>
          </p:nvPr>
        </p:nvPicPr>
        <p:blipFill>
          <a:blip r:embed="rId2" r:link="rId3" cstate="print">
            <a:clrChange>
              <a:clrFrom>
                <a:srgbClr val="FCFEFC"/>
              </a:clrFrom>
              <a:clrTo>
                <a:srgbClr val="FCFEFC">
                  <a:alpha val="0"/>
                </a:srgbClr>
              </a:clrTo>
            </a:clrChange>
            <a:lum bright="30000" contrast="20000"/>
          </a:blip>
          <a:srcRect/>
          <a:stretch>
            <a:fillRect/>
          </a:stretch>
        </p:blipFill>
        <p:spPr>
          <a:xfrm>
            <a:off x="611188" y="2420938"/>
            <a:ext cx="8532812" cy="35941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dirty="0" smtClean="0"/>
              <a:t>Область транзистора, </a:t>
            </a:r>
            <a:r>
              <a:rPr lang="ru-RU" dirty="0" err="1" smtClean="0"/>
              <a:t>розташована</a:t>
            </a:r>
            <a:r>
              <a:rPr lang="ru-RU" dirty="0" smtClean="0"/>
              <a:t> </a:t>
            </a:r>
            <a:r>
              <a:rPr lang="ru-RU" dirty="0" err="1" smtClean="0"/>
              <a:t>між</a:t>
            </a:r>
            <a:r>
              <a:rPr lang="ru-RU" dirty="0" smtClean="0"/>
              <a:t> переходами </a:t>
            </a:r>
            <a:r>
              <a:rPr lang="ru-RU" dirty="0" err="1" smtClean="0"/>
              <a:t>називається</a:t>
            </a:r>
            <a:r>
              <a:rPr lang="ru-RU" dirty="0" smtClean="0"/>
              <a:t> </a:t>
            </a:r>
            <a:r>
              <a:rPr lang="ru-RU" b="1" dirty="0" smtClean="0"/>
              <a:t>базою</a:t>
            </a:r>
            <a:r>
              <a:rPr lang="ru-RU" dirty="0" smtClean="0"/>
              <a:t> (Б). </a:t>
            </a:r>
            <a:r>
              <a:rPr lang="ru-RU" dirty="0" err="1" smtClean="0"/>
              <a:t>Примикають</a:t>
            </a:r>
            <a:r>
              <a:rPr lang="ru-RU" dirty="0" smtClean="0"/>
              <a:t> до </a:t>
            </a:r>
            <a:r>
              <a:rPr lang="ru-RU" dirty="0" err="1" smtClean="0"/>
              <a:t>бази</a:t>
            </a:r>
            <a:r>
              <a:rPr lang="ru-RU" dirty="0" smtClean="0"/>
              <a:t> </a:t>
            </a:r>
            <a:r>
              <a:rPr lang="ru-RU" dirty="0" err="1" smtClean="0"/>
              <a:t>області</a:t>
            </a:r>
            <a:r>
              <a:rPr lang="ru-RU" dirty="0" smtClean="0"/>
              <a:t> </a:t>
            </a:r>
            <a:r>
              <a:rPr lang="ru-RU" dirty="0" err="1" smtClean="0"/>
              <a:t>найчастіше</a:t>
            </a:r>
            <a:r>
              <a:rPr lang="ru-RU" dirty="0" smtClean="0"/>
              <a:t> </a:t>
            </a:r>
            <a:r>
              <a:rPr lang="ru-RU" dirty="0" err="1" smtClean="0"/>
              <a:t>роблять</a:t>
            </a:r>
            <a:r>
              <a:rPr lang="ru-RU" dirty="0" smtClean="0"/>
              <a:t> </a:t>
            </a:r>
            <a:r>
              <a:rPr lang="ru-RU" dirty="0" err="1" smtClean="0"/>
              <a:t>неоднаковими</a:t>
            </a:r>
            <a:r>
              <a:rPr lang="ru-RU" dirty="0" smtClean="0"/>
              <a:t>. Одну </a:t>
            </a:r>
            <a:r>
              <a:rPr lang="ru-RU" dirty="0" err="1" smtClean="0"/>
              <a:t>з</a:t>
            </a:r>
            <a:r>
              <a:rPr lang="ru-RU" dirty="0" smtClean="0"/>
              <a:t> них </a:t>
            </a:r>
            <a:r>
              <a:rPr lang="ru-RU" dirty="0" err="1" smtClean="0"/>
              <a:t>виготовляють</a:t>
            </a:r>
            <a:r>
              <a:rPr lang="ru-RU" dirty="0" smtClean="0"/>
              <a:t> так, </a:t>
            </a:r>
            <a:r>
              <a:rPr lang="ru-RU" dirty="0" err="1" smtClean="0"/>
              <a:t>щоб</a:t>
            </a:r>
            <a:r>
              <a:rPr lang="ru-RU" dirty="0" smtClean="0"/>
              <a:t> </a:t>
            </a:r>
            <a:r>
              <a:rPr lang="ru-RU" dirty="0" err="1" smtClean="0"/>
              <a:t>з</a:t>
            </a:r>
            <a:r>
              <a:rPr lang="ru-RU" dirty="0" smtClean="0"/>
              <a:t> </a:t>
            </a:r>
            <a:r>
              <a:rPr lang="ru-RU" dirty="0" err="1" smtClean="0"/>
              <a:t>неї</a:t>
            </a:r>
            <a:r>
              <a:rPr lang="ru-RU" dirty="0" smtClean="0"/>
              <a:t> </a:t>
            </a:r>
            <a:r>
              <a:rPr lang="ru-RU" dirty="0" err="1" smtClean="0"/>
              <a:t>найбільш</a:t>
            </a:r>
            <a:r>
              <a:rPr lang="ru-RU" dirty="0" smtClean="0"/>
              <a:t> </a:t>
            </a:r>
            <a:r>
              <a:rPr lang="ru-RU" dirty="0" err="1" smtClean="0"/>
              <a:t>ефективно</a:t>
            </a:r>
            <a:r>
              <a:rPr lang="ru-RU" dirty="0" smtClean="0"/>
              <a:t> </a:t>
            </a:r>
            <a:r>
              <a:rPr lang="ru-RU" dirty="0" err="1" smtClean="0"/>
              <a:t>відбувалася</a:t>
            </a:r>
            <a:r>
              <a:rPr lang="ru-RU" dirty="0" smtClean="0"/>
              <a:t> </a:t>
            </a:r>
            <a:r>
              <a:rPr lang="ru-RU" dirty="0" err="1" smtClean="0"/>
              <a:t>інжекція</a:t>
            </a:r>
            <a:r>
              <a:rPr lang="ru-RU" dirty="0" smtClean="0"/>
              <a:t> в базу, а </a:t>
            </a:r>
            <a:r>
              <a:rPr lang="ru-RU" dirty="0" err="1" smtClean="0"/>
              <a:t>іншу</a:t>
            </a:r>
            <a:r>
              <a:rPr lang="ru-RU" dirty="0" smtClean="0"/>
              <a:t> - так, </a:t>
            </a:r>
            <a:r>
              <a:rPr lang="ru-RU" dirty="0" err="1" smtClean="0"/>
              <a:t>щоб</a:t>
            </a:r>
            <a:r>
              <a:rPr lang="ru-RU" dirty="0" smtClean="0"/>
              <a:t> </a:t>
            </a:r>
            <a:r>
              <a:rPr lang="ru-RU" dirty="0" err="1" smtClean="0"/>
              <a:t>відповідний</a:t>
            </a:r>
            <a:r>
              <a:rPr lang="ru-RU" dirty="0" smtClean="0"/>
              <a:t> </a:t>
            </a:r>
            <a:r>
              <a:rPr lang="ru-RU" dirty="0" err="1" smtClean="0"/>
              <a:t>перехід</a:t>
            </a:r>
            <a:r>
              <a:rPr lang="ru-RU" dirty="0" smtClean="0"/>
              <a:t> </a:t>
            </a:r>
            <a:r>
              <a:rPr lang="ru-RU" dirty="0" err="1" smtClean="0"/>
              <a:t>найкращим</a:t>
            </a:r>
            <a:r>
              <a:rPr lang="ru-RU" dirty="0" smtClean="0"/>
              <a:t> чином </a:t>
            </a:r>
            <a:r>
              <a:rPr lang="ru-RU" dirty="0" err="1" smtClean="0"/>
              <a:t>здійснював</a:t>
            </a:r>
            <a:r>
              <a:rPr lang="ru-RU" dirty="0" smtClean="0"/>
              <a:t> </a:t>
            </a:r>
            <a:r>
              <a:rPr lang="ru-RU" dirty="0" err="1" smtClean="0"/>
              <a:t>екстракцію</a:t>
            </a:r>
            <a:r>
              <a:rPr lang="ru-RU" dirty="0" smtClean="0"/>
              <a:t> </a:t>
            </a:r>
            <a:r>
              <a:rPr lang="ru-RU" dirty="0" err="1" smtClean="0"/>
              <a:t>інжектованих</a:t>
            </a:r>
            <a:r>
              <a:rPr lang="ru-RU" dirty="0" smtClean="0"/>
              <a:t> </a:t>
            </a:r>
            <a:r>
              <a:rPr lang="ru-RU" dirty="0" err="1" smtClean="0"/>
              <a:t>носіїв</a:t>
            </a:r>
            <a:r>
              <a:rPr lang="ru-RU" dirty="0" smtClean="0"/>
              <a:t> </a:t>
            </a:r>
            <a:r>
              <a:rPr lang="ru-RU" dirty="0" err="1" smtClean="0"/>
              <a:t>з</a:t>
            </a:r>
            <a:r>
              <a:rPr lang="ru-RU" dirty="0" smtClean="0"/>
              <a:t> </a:t>
            </a:r>
            <a:r>
              <a:rPr lang="ru-RU" dirty="0" err="1" smtClean="0"/>
              <a:t>бази</a:t>
            </a:r>
            <a:r>
              <a:rPr lang="ru-RU" dirty="0" smtClean="0"/>
              <a:t>.</a:t>
            </a:r>
          </a:p>
          <a:p>
            <a:r>
              <a:rPr lang="ru-RU" dirty="0" smtClean="0"/>
              <a:t>          Область транзистора, </a:t>
            </a:r>
            <a:r>
              <a:rPr lang="ru-RU" dirty="0" err="1" smtClean="0"/>
              <a:t>основним</a:t>
            </a:r>
            <a:r>
              <a:rPr lang="ru-RU" dirty="0" smtClean="0"/>
              <a:t> </a:t>
            </a:r>
            <a:r>
              <a:rPr lang="ru-RU" dirty="0" err="1" smtClean="0"/>
              <a:t>призначенням</a:t>
            </a:r>
            <a:r>
              <a:rPr lang="ru-RU" dirty="0" smtClean="0"/>
              <a:t> </a:t>
            </a:r>
            <a:r>
              <a:rPr lang="ru-RU" dirty="0" err="1" smtClean="0"/>
              <a:t>якої</a:t>
            </a:r>
            <a:r>
              <a:rPr lang="ru-RU" dirty="0" smtClean="0"/>
              <a:t> </a:t>
            </a:r>
            <a:r>
              <a:rPr lang="ru-RU" dirty="0" err="1" smtClean="0"/>
              <a:t>є</a:t>
            </a:r>
            <a:r>
              <a:rPr lang="ru-RU" dirty="0" smtClean="0"/>
              <a:t> </a:t>
            </a:r>
            <a:r>
              <a:rPr lang="ru-RU" dirty="0" err="1" smtClean="0"/>
              <a:t>інжекція</a:t>
            </a:r>
            <a:r>
              <a:rPr lang="ru-RU" dirty="0" smtClean="0"/>
              <a:t> </a:t>
            </a:r>
            <a:r>
              <a:rPr lang="ru-RU" dirty="0" err="1" smtClean="0"/>
              <a:t>носіїв</a:t>
            </a:r>
            <a:r>
              <a:rPr lang="ru-RU" dirty="0" smtClean="0"/>
              <a:t> в базу, </a:t>
            </a:r>
            <a:r>
              <a:rPr lang="ru-RU" dirty="0" err="1" smtClean="0"/>
              <a:t>називають</a:t>
            </a:r>
            <a:r>
              <a:rPr lang="ru-RU" dirty="0" smtClean="0"/>
              <a:t> </a:t>
            </a:r>
            <a:r>
              <a:rPr lang="ru-RU" b="1" dirty="0" err="1" smtClean="0"/>
              <a:t>емітером</a:t>
            </a:r>
            <a:r>
              <a:rPr lang="ru-RU" dirty="0" smtClean="0"/>
              <a:t> (Е), а </a:t>
            </a:r>
            <a:r>
              <a:rPr lang="ru-RU" dirty="0" err="1" smtClean="0"/>
              <a:t>відповідний</a:t>
            </a:r>
            <a:r>
              <a:rPr lang="ru-RU" dirty="0" smtClean="0"/>
              <a:t> </a:t>
            </a:r>
            <a:r>
              <a:rPr lang="ru-RU" dirty="0" err="1" smtClean="0"/>
              <a:t>перехід</a:t>
            </a:r>
            <a:r>
              <a:rPr lang="ru-RU" dirty="0" smtClean="0"/>
              <a:t> </a:t>
            </a:r>
            <a:r>
              <a:rPr lang="ru-RU" dirty="0" err="1" smtClean="0"/>
              <a:t>емітерним</a:t>
            </a:r>
            <a:r>
              <a:rPr lang="ru-RU" dirty="0" smtClean="0"/>
              <a:t>.</a:t>
            </a:r>
          </a:p>
          <a:p>
            <a:r>
              <a:rPr lang="ru-RU" dirty="0" smtClean="0"/>
              <a:t>          Область, </a:t>
            </a:r>
            <a:r>
              <a:rPr lang="ru-RU" dirty="0" err="1" smtClean="0"/>
              <a:t>основним</a:t>
            </a:r>
            <a:r>
              <a:rPr lang="ru-RU" dirty="0" smtClean="0"/>
              <a:t> </a:t>
            </a:r>
            <a:r>
              <a:rPr lang="ru-RU" dirty="0" err="1" smtClean="0"/>
              <a:t>призначенням</a:t>
            </a:r>
            <a:r>
              <a:rPr lang="ru-RU" dirty="0" smtClean="0"/>
              <a:t> </a:t>
            </a:r>
            <a:r>
              <a:rPr lang="ru-RU" dirty="0" err="1" smtClean="0"/>
              <a:t>якої</a:t>
            </a:r>
            <a:r>
              <a:rPr lang="ru-RU" dirty="0" smtClean="0"/>
              <a:t> </a:t>
            </a:r>
            <a:r>
              <a:rPr lang="ru-RU" dirty="0" err="1" smtClean="0"/>
              <a:t>є</a:t>
            </a:r>
            <a:r>
              <a:rPr lang="ru-RU" dirty="0" smtClean="0"/>
              <a:t> </a:t>
            </a:r>
            <a:r>
              <a:rPr lang="ru-RU" dirty="0" err="1" smtClean="0"/>
              <a:t>екстракція</a:t>
            </a:r>
            <a:r>
              <a:rPr lang="ru-RU" dirty="0" smtClean="0"/>
              <a:t> </a:t>
            </a:r>
            <a:r>
              <a:rPr lang="ru-RU" dirty="0" err="1" smtClean="0"/>
              <a:t>носіїв</a:t>
            </a:r>
            <a:r>
              <a:rPr lang="ru-RU" dirty="0" smtClean="0"/>
              <a:t> </a:t>
            </a:r>
            <a:r>
              <a:rPr lang="ru-RU" dirty="0" err="1" smtClean="0"/>
              <a:t>з</a:t>
            </a:r>
            <a:r>
              <a:rPr lang="ru-RU" dirty="0" smtClean="0"/>
              <a:t> </a:t>
            </a:r>
            <a:r>
              <a:rPr lang="ru-RU" dirty="0" err="1" smtClean="0"/>
              <a:t>бази</a:t>
            </a:r>
            <a:r>
              <a:rPr lang="ru-RU" dirty="0" smtClean="0"/>
              <a:t> - </a:t>
            </a:r>
            <a:r>
              <a:rPr lang="ru-RU" b="1" dirty="0" err="1" smtClean="0"/>
              <a:t>колектор</a:t>
            </a:r>
            <a:r>
              <a:rPr lang="ru-RU" dirty="0" smtClean="0"/>
              <a:t> (К), а </a:t>
            </a:r>
            <a:r>
              <a:rPr lang="ru-RU" dirty="0" err="1" smtClean="0"/>
              <a:t>перехід</a:t>
            </a:r>
            <a:r>
              <a:rPr lang="ru-RU" dirty="0" smtClean="0"/>
              <a:t> </a:t>
            </a:r>
            <a:r>
              <a:rPr lang="ru-RU" dirty="0" err="1" smtClean="0"/>
              <a:t>колекторним</a:t>
            </a:r>
            <a:r>
              <a:rPr lang="ru-RU" dirty="0" smtClean="0"/>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889844"/>
            <a:ext cx="8280920" cy="4893647"/>
          </a:xfrm>
          <a:prstGeom prst="rect">
            <a:avLst/>
          </a:prstGeom>
        </p:spPr>
        <p:txBody>
          <a:bodyPr wrap="square">
            <a:spAutoFit/>
          </a:bodyPr>
          <a:lstStyle/>
          <a:p>
            <a:r>
              <a:rPr lang="ru-RU" sz="2400" dirty="0" err="1" smtClean="0"/>
              <a:t>Якщо</a:t>
            </a:r>
            <a:r>
              <a:rPr lang="ru-RU" sz="2400" dirty="0" smtClean="0"/>
              <a:t> на </a:t>
            </a:r>
            <a:r>
              <a:rPr lang="ru-RU" sz="2400" dirty="0" err="1" smtClean="0"/>
              <a:t>емітерний</a:t>
            </a:r>
            <a:r>
              <a:rPr lang="ru-RU" sz="2400" dirty="0" smtClean="0"/>
              <a:t> </a:t>
            </a:r>
            <a:r>
              <a:rPr lang="ru-RU" sz="2400" dirty="0" err="1" smtClean="0"/>
              <a:t>перехід</a:t>
            </a:r>
            <a:r>
              <a:rPr lang="ru-RU" sz="2400" dirty="0" smtClean="0"/>
              <a:t> </a:t>
            </a:r>
            <a:r>
              <a:rPr lang="ru-RU" sz="2400" dirty="0" err="1" smtClean="0"/>
              <a:t>напруга</a:t>
            </a:r>
            <a:r>
              <a:rPr lang="ru-RU" sz="2400" dirty="0" smtClean="0"/>
              <a:t> </a:t>
            </a:r>
            <a:r>
              <a:rPr lang="ru-RU" sz="2400" dirty="0" err="1" smtClean="0"/>
              <a:t>пряме</a:t>
            </a:r>
            <a:r>
              <a:rPr lang="ru-RU" sz="2400" dirty="0" smtClean="0"/>
              <a:t>, а на </a:t>
            </a:r>
            <a:r>
              <a:rPr lang="ru-RU" sz="2400" dirty="0" err="1" smtClean="0"/>
              <a:t>колекторному</a:t>
            </a:r>
            <a:r>
              <a:rPr lang="ru-RU" sz="2400" dirty="0" smtClean="0"/>
              <a:t> </a:t>
            </a:r>
            <a:r>
              <a:rPr lang="ru-RU" sz="2400" dirty="0" err="1" smtClean="0"/>
              <a:t>переході</a:t>
            </a:r>
            <a:r>
              <a:rPr lang="ru-RU" sz="2400" dirty="0" smtClean="0"/>
              <a:t> - </a:t>
            </a:r>
            <a:r>
              <a:rPr lang="ru-RU" sz="2400" dirty="0" err="1" smtClean="0"/>
              <a:t>зворотне</a:t>
            </a:r>
            <a:r>
              <a:rPr lang="ru-RU" sz="2400" dirty="0" smtClean="0"/>
              <a:t>, то </a:t>
            </a:r>
            <a:r>
              <a:rPr lang="ru-RU" sz="2400" dirty="0" err="1" smtClean="0"/>
              <a:t>включення</a:t>
            </a:r>
            <a:r>
              <a:rPr lang="ru-RU" sz="2400" dirty="0" smtClean="0"/>
              <a:t> транзистора </a:t>
            </a:r>
            <a:r>
              <a:rPr lang="ru-RU" sz="2400" dirty="0" err="1" smtClean="0"/>
              <a:t>вважають</a:t>
            </a:r>
            <a:r>
              <a:rPr lang="ru-RU" sz="2400" dirty="0" smtClean="0"/>
              <a:t> </a:t>
            </a:r>
            <a:r>
              <a:rPr lang="ru-RU" sz="2400" dirty="0" err="1" smtClean="0"/>
              <a:t>нормальним</a:t>
            </a:r>
            <a:r>
              <a:rPr lang="ru-RU" sz="2400" dirty="0" smtClean="0"/>
              <a:t>, при </a:t>
            </a:r>
            <a:r>
              <a:rPr lang="ru-RU" sz="2400" dirty="0" err="1" smtClean="0"/>
              <a:t>протилежної</a:t>
            </a:r>
            <a:r>
              <a:rPr lang="ru-RU" sz="2400" dirty="0" smtClean="0"/>
              <a:t> </a:t>
            </a:r>
            <a:r>
              <a:rPr lang="ru-RU" sz="2400" dirty="0" err="1" smtClean="0"/>
              <a:t>полярності</a:t>
            </a:r>
            <a:r>
              <a:rPr lang="ru-RU" sz="2400" dirty="0" smtClean="0"/>
              <a:t> - </a:t>
            </a:r>
            <a:r>
              <a:rPr lang="ru-RU" sz="2400" dirty="0" err="1" smtClean="0"/>
              <a:t>інверсним</a:t>
            </a:r>
            <a:r>
              <a:rPr lang="ru-RU" sz="2400" dirty="0" smtClean="0"/>
              <a:t>. За характером </a:t>
            </a:r>
            <a:r>
              <a:rPr lang="ru-RU" sz="2400" dirty="0" err="1" smtClean="0"/>
              <a:t>руху</a:t>
            </a:r>
            <a:r>
              <a:rPr lang="ru-RU" sz="2400" dirty="0" smtClean="0"/>
              <a:t> </a:t>
            </a:r>
            <a:r>
              <a:rPr lang="ru-RU" sz="2400" dirty="0" err="1" smtClean="0"/>
              <a:t>носіїв</a:t>
            </a:r>
            <a:r>
              <a:rPr lang="ru-RU" sz="2400" dirty="0" smtClean="0"/>
              <a:t> струму в </a:t>
            </a:r>
            <a:r>
              <a:rPr lang="ru-RU" sz="2400" dirty="0" err="1" smtClean="0"/>
              <a:t>базі</a:t>
            </a:r>
            <a:r>
              <a:rPr lang="ru-RU" sz="2400" dirty="0" smtClean="0"/>
              <a:t> </a:t>
            </a:r>
            <a:r>
              <a:rPr lang="ru-RU" sz="2400" dirty="0" err="1" smtClean="0"/>
              <a:t>розрізняють</a:t>
            </a:r>
            <a:r>
              <a:rPr lang="ru-RU" sz="2400" dirty="0" smtClean="0"/>
              <a:t> </a:t>
            </a:r>
            <a:r>
              <a:rPr lang="ru-RU" sz="2400" b="1" dirty="0" err="1" smtClean="0"/>
              <a:t>дифузійні</a:t>
            </a:r>
            <a:r>
              <a:rPr lang="ru-RU" sz="2400" b="1" dirty="0" smtClean="0"/>
              <a:t> </a:t>
            </a:r>
            <a:r>
              <a:rPr lang="ru-RU" sz="2400" b="1" dirty="0" err="1" smtClean="0"/>
              <a:t>і</a:t>
            </a:r>
            <a:r>
              <a:rPr lang="ru-RU" sz="2400" b="1" dirty="0" smtClean="0"/>
              <a:t> </a:t>
            </a:r>
            <a:r>
              <a:rPr lang="ru-RU" sz="2400" b="1" dirty="0" err="1" smtClean="0"/>
              <a:t>дрейфові</a:t>
            </a:r>
            <a:r>
              <a:rPr lang="ru-RU" sz="2400" b="1" dirty="0" smtClean="0"/>
              <a:t> </a:t>
            </a:r>
            <a:r>
              <a:rPr lang="ru-RU" sz="2400" b="1" dirty="0" err="1" smtClean="0"/>
              <a:t>біполярні</a:t>
            </a:r>
            <a:r>
              <a:rPr lang="ru-RU" sz="2400" b="1" dirty="0" smtClean="0"/>
              <a:t> </a:t>
            </a:r>
            <a:r>
              <a:rPr lang="ru-RU" sz="2400" dirty="0" err="1" smtClean="0"/>
              <a:t>транзистори</a:t>
            </a:r>
            <a:r>
              <a:rPr lang="ru-RU" sz="2400" dirty="0" smtClean="0"/>
              <a:t>.</a:t>
            </a:r>
          </a:p>
          <a:p>
            <a:r>
              <a:rPr lang="ru-RU" sz="2400" dirty="0" smtClean="0"/>
              <a:t>         </a:t>
            </a:r>
            <a:r>
              <a:rPr lang="ru-RU" sz="2400" dirty="0" err="1" smtClean="0"/>
              <a:t>Основні</a:t>
            </a:r>
            <a:r>
              <a:rPr lang="ru-RU" sz="2400" dirty="0" smtClean="0"/>
              <a:t> характеристики транзистора </a:t>
            </a:r>
            <a:r>
              <a:rPr lang="ru-RU" sz="2400" dirty="0" err="1" smtClean="0"/>
              <a:t>визначаються</a:t>
            </a:r>
            <a:r>
              <a:rPr lang="ru-RU" sz="2400" dirty="0" smtClean="0"/>
              <a:t> в першу </a:t>
            </a:r>
            <a:r>
              <a:rPr lang="ru-RU" sz="2400" dirty="0" err="1" smtClean="0"/>
              <a:t>чергу</a:t>
            </a:r>
            <a:r>
              <a:rPr lang="ru-RU" sz="2400" dirty="0" smtClean="0"/>
              <a:t> </a:t>
            </a:r>
            <a:r>
              <a:rPr lang="ru-RU" sz="2400" dirty="0" err="1" smtClean="0"/>
              <a:t>процесами</a:t>
            </a:r>
            <a:r>
              <a:rPr lang="ru-RU" sz="2400" dirty="0" smtClean="0"/>
              <a:t>, </a:t>
            </a:r>
            <a:r>
              <a:rPr lang="ru-RU" sz="2400" dirty="0" err="1" smtClean="0"/>
              <a:t>що</a:t>
            </a:r>
            <a:r>
              <a:rPr lang="ru-RU" sz="2400" dirty="0" smtClean="0"/>
              <a:t> </a:t>
            </a:r>
            <a:r>
              <a:rPr lang="ru-RU" sz="2400" dirty="0" err="1" smtClean="0"/>
              <a:t>відбуваються</a:t>
            </a:r>
            <a:r>
              <a:rPr lang="ru-RU" sz="2400" dirty="0" smtClean="0"/>
              <a:t> в </a:t>
            </a:r>
            <a:r>
              <a:rPr lang="ru-RU" sz="2400" dirty="0" err="1" smtClean="0"/>
              <a:t>базі</a:t>
            </a:r>
            <a:r>
              <a:rPr lang="ru-RU" sz="2400" dirty="0" smtClean="0"/>
              <a:t>. </a:t>
            </a:r>
            <a:r>
              <a:rPr lang="ru-RU" sz="2400" dirty="0" err="1" smtClean="0"/>
              <a:t>Залежно</a:t>
            </a:r>
            <a:r>
              <a:rPr lang="ru-RU" sz="2400" dirty="0" smtClean="0"/>
              <a:t> </a:t>
            </a:r>
            <a:r>
              <a:rPr lang="ru-RU" sz="2400" dirty="0" err="1" smtClean="0"/>
              <a:t>від</a:t>
            </a:r>
            <a:r>
              <a:rPr lang="ru-RU" sz="2400" dirty="0" smtClean="0"/>
              <a:t> </a:t>
            </a:r>
            <a:r>
              <a:rPr lang="ru-RU" sz="2400" dirty="0" err="1" smtClean="0"/>
              <a:t>розподілу</a:t>
            </a:r>
            <a:r>
              <a:rPr lang="ru-RU" sz="2400" dirty="0" smtClean="0"/>
              <a:t> </a:t>
            </a:r>
            <a:r>
              <a:rPr lang="ru-RU" sz="2400" dirty="0" err="1" smtClean="0"/>
              <a:t>домішок</a:t>
            </a:r>
            <a:r>
              <a:rPr lang="ru-RU" sz="2400" dirty="0" smtClean="0"/>
              <a:t> в </a:t>
            </a:r>
            <a:r>
              <a:rPr lang="ru-RU" sz="2400" dirty="0" err="1" smtClean="0"/>
              <a:t>базі</a:t>
            </a:r>
            <a:r>
              <a:rPr lang="ru-RU" sz="2400" dirty="0" smtClean="0"/>
              <a:t> </a:t>
            </a:r>
            <a:r>
              <a:rPr lang="ru-RU" sz="2400" dirty="0" err="1" smtClean="0"/>
              <a:t>може</a:t>
            </a:r>
            <a:r>
              <a:rPr lang="ru-RU" sz="2400" dirty="0" smtClean="0"/>
              <a:t> бути </a:t>
            </a:r>
            <a:r>
              <a:rPr lang="ru-RU" sz="2400" dirty="0" err="1" smtClean="0"/>
              <a:t>присутнім</a:t>
            </a:r>
            <a:r>
              <a:rPr lang="ru-RU" sz="2400" dirty="0" smtClean="0"/>
              <a:t> </a:t>
            </a:r>
            <a:r>
              <a:rPr lang="ru-RU" sz="2400" dirty="0" err="1" smtClean="0"/>
              <a:t>або</a:t>
            </a:r>
            <a:r>
              <a:rPr lang="ru-RU" sz="2400" dirty="0" smtClean="0"/>
              <a:t> </a:t>
            </a:r>
            <a:r>
              <a:rPr lang="ru-RU" sz="2400" dirty="0" err="1" smtClean="0"/>
              <a:t>відсутнім</a:t>
            </a:r>
            <a:r>
              <a:rPr lang="ru-RU" sz="2400" dirty="0" smtClean="0"/>
              <a:t> </a:t>
            </a:r>
            <a:r>
              <a:rPr lang="ru-RU" sz="2400" dirty="0" err="1" smtClean="0"/>
              <a:t>електричне</a:t>
            </a:r>
            <a:r>
              <a:rPr lang="ru-RU" sz="2400" dirty="0" smtClean="0"/>
              <a:t> поле. </a:t>
            </a:r>
            <a:r>
              <a:rPr lang="ru-RU" sz="2400" dirty="0" err="1" smtClean="0"/>
              <a:t>Якщо</a:t>
            </a:r>
            <a:r>
              <a:rPr lang="ru-RU" sz="2400" dirty="0" smtClean="0"/>
              <a:t> при </a:t>
            </a:r>
            <a:r>
              <a:rPr lang="ru-RU" sz="2400" dirty="0" err="1" smtClean="0"/>
              <a:t>відсутності</a:t>
            </a:r>
            <a:r>
              <a:rPr lang="ru-RU" sz="2400" dirty="0" smtClean="0"/>
              <a:t> </a:t>
            </a:r>
            <a:r>
              <a:rPr lang="ru-RU" sz="2400" dirty="0" err="1" smtClean="0"/>
              <a:t>струмів</a:t>
            </a:r>
            <a:r>
              <a:rPr lang="ru-RU" sz="2400" dirty="0" smtClean="0"/>
              <a:t> в </a:t>
            </a:r>
            <a:r>
              <a:rPr lang="ru-RU" sz="2400" dirty="0" err="1" smtClean="0"/>
              <a:t>базі</a:t>
            </a:r>
            <a:r>
              <a:rPr lang="ru-RU" sz="2400" dirty="0" smtClean="0"/>
              <a:t> </a:t>
            </a:r>
            <a:r>
              <a:rPr lang="ru-RU" sz="2400" dirty="0" err="1" smtClean="0"/>
              <a:t>існує</a:t>
            </a:r>
            <a:r>
              <a:rPr lang="ru-RU" sz="2400" dirty="0" smtClean="0"/>
              <a:t> </a:t>
            </a:r>
            <a:r>
              <a:rPr lang="ru-RU" sz="2400" dirty="0" err="1" smtClean="0"/>
              <a:t>електричне</a:t>
            </a:r>
            <a:r>
              <a:rPr lang="ru-RU" sz="2400" dirty="0" smtClean="0"/>
              <a:t> поле, яке </a:t>
            </a:r>
            <a:r>
              <a:rPr lang="ru-RU" sz="2400" dirty="0" err="1" smtClean="0"/>
              <a:t>сприяє</a:t>
            </a:r>
            <a:r>
              <a:rPr lang="ru-RU" sz="2400" dirty="0" smtClean="0"/>
              <a:t> </a:t>
            </a:r>
            <a:r>
              <a:rPr lang="ru-RU" sz="2400" dirty="0" err="1" smtClean="0"/>
              <a:t>руху</a:t>
            </a:r>
            <a:r>
              <a:rPr lang="ru-RU" sz="2400" dirty="0" smtClean="0"/>
              <a:t> </a:t>
            </a:r>
            <a:r>
              <a:rPr lang="ru-RU" sz="2400" dirty="0" err="1" smtClean="0"/>
              <a:t>неосновних</a:t>
            </a:r>
            <a:r>
              <a:rPr lang="ru-RU" sz="2400" dirty="0" smtClean="0"/>
              <a:t> </a:t>
            </a:r>
            <a:r>
              <a:rPr lang="ru-RU" sz="2400" dirty="0" err="1" smtClean="0"/>
              <a:t>носіїв</a:t>
            </a:r>
            <a:r>
              <a:rPr lang="ru-RU" sz="2400" dirty="0" smtClean="0"/>
              <a:t> заряду </a:t>
            </a:r>
            <a:r>
              <a:rPr lang="ru-RU" sz="2400" dirty="0" err="1" smtClean="0"/>
              <a:t>від</a:t>
            </a:r>
            <a:r>
              <a:rPr lang="ru-RU" sz="2400" dirty="0" smtClean="0"/>
              <a:t> </a:t>
            </a:r>
            <a:r>
              <a:rPr lang="ru-RU" sz="2400" dirty="0" err="1" smtClean="0"/>
              <a:t>емітера</a:t>
            </a:r>
            <a:r>
              <a:rPr lang="ru-RU" sz="2400" dirty="0" smtClean="0"/>
              <a:t> до </a:t>
            </a:r>
            <a:r>
              <a:rPr lang="ru-RU" sz="2400" dirty="0" err="1" smtClean="0"/>
              <a:t>колектора</a:t>
            </a:r>
            <a:r>
              <a:rPr lang="ru-RU" sz="2400" dirty="0" smtClean="0"/>
              <a:t>, то транзистор </a:t>
            </a:r>
            <a:r>
              <a:rPr lang="ru-RU" sz="2400" dirty="0" err="1" smtClean="0"/>
              <a:t>називають</a:t>
            </a:r>
            <a:r>
              <a:rPr lang="ru-RU" sz="2400" dirty="0" smtClean="0"/>
              <a:t> </a:t>
            </a:r>
            <a:r>
              <a:rPr lang="ru-RU" sz="2400" b="1" dirty="0" err="1" smtClean="0"/>
              <a:t>дрейфовим</a:t>
            </a:r>
            <a:r>
              <a:rPr lang="ru-RU" sz="2400" dirty="0" smtClean="0"/>
              <a:t>, </a:t>
            </a:r>
            <a:r>
              <a:rPr lang="ru-RU" sz="2400" dirty="0" err="1" smtClean="0"/>
              <a:t>якщо</a:t>
            </a:r>
            <a:r>
              <a:rPr lang="ru-RU" sz="2400" dirty="0" smtClean="0"/>
              <a:t> ж поле в </a:t>
            </a:r>
            <a:r>
              <a:rPr lang="ru-RU" sz="2400" dirty="0" err="1" smtClean="0"/>
              <a:t>базі</a:t>
            </a:r>
            <a:r>
              <a:rPr lang="ru-RU" sz="2400" dirty="0" smtClean="0"/>
              <a:t> </a:t>
            </a:r>
            <a:r>
              <a:rPr lang="ru-RU" sz="2400" dirty="0" err="1" smtClean="0"/>
              <a:t>відсутня</a:t>
            </a:r>
            <a:r>
              <a:rPr lang="ru-RU" sz="2400" dirty="0" smtClean="0"/>
              <a:t> - </a:t>
            </a:r>
            <a:r>
              <a:rPr lang="ru-RU" sz="2400" b="1" dirty="0" err="1" smtClean="0"/>
              <a:t>бездрейфовим</a:t>
            </a:r>
            <a:r>
              <a:rPr lang="ru-RU" sz="2400" dirty="0" smtClean="0"/>
              <a:t> (</a:t>
            </a:r>
            <a:r>
              <a:rPr lang="ru-RU" sz="2400" dirty="0" err="1" smtClean="0"/>
              <a:t>дифузійним</a:t>
            </a:r>
            <a:r>
              <a:rPr lang="ru-RU" sz="2400" dirty="0" smtClean="0"/>
              <a:t>).</a:t>
            </a:r>
            <a:endParaRPr lang="ru-RU" sz="2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1763</TotalTime>
  <Words>1223</Words>
  <Application>Microsoft Office PowerPoint</Application>
  <PresentationFormat>Экран (4:3)</PresentationFormat>
  <Paragraphs>146</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Тема : Біполярні транзистори</vt:lpstr>
      <vt:lpstr>Слайд 2</vt:lpstr>
      <vt:lpstr>Слайд 3</vt:lpstr>
      <vt:lpstr>Слайд 4</vt:lpstr>
      <vt:lpstr>Слайд 5</vt:lpstr>
      <vt:lpstr>Слайд 6</vt:lpstr>
      <vt:lpstr>Схематичне зображення транзистора типа p-n-p: </vt:lpstr>
      <vt:lpstr>Слайд 8</vt:lpstr>
      <vt:lpstr>Слайд 9</vt:lpstr>
      <vt:lpstr>1. Принцип дії біполярного транзстора</vt:lpstr>
      <vt:lpstr>Слайд 11</vt:lpstr>
      <vt:lpstr>Слайд 12</vt:lpstr>
      <vt:lpstr>2. Основні схеми включення БТ. </vt:lpstr>
      <vt:lpstr>2.1 Схема з загальною базою. </vt:lpstr>
      <vt:lpstr>Слайд 15</vt:lpstr>
      <vt:lpstr>Слайд 16</vt:lpstr>
      <vt:lpstr>2.2 Схема з загальним емітером.  </vt:lpstr>
      <vt:lpstr>Слайд 18</vt:lpstr>
      <vt:lpstr>2.3 Схема з загальним колектором. </vt:lpstr>
      <vt:lpstr>3. Режим роботи БТ за постійним струмом. </vt:lpstr>
      <vt:lpstr>4. Співвідношення між струмами в БТ. </vt:lpstr>
      <vt:lpstr>Слайд 22</vt:lpstr>
      <vt:lpstr>5. Вхідна та вихідна вольт-амперні характеристики БТ. </vt:lpstr>
      <vt:lpstr>Слайд 24</vt:lpstr>
      <vt:lpstr>Слайд 25</vt:lpstr>
      <vt:lpstr>Слайд 26</vt:lpstr>
      <vt:lpstr>6. Підсилення сигналів.  </vt:lpstr>
      <vt:lpstr>Слайд 28</vt:lpstr>
      <vt:lpstr>Слайд 29</vt:lpstr>
      <vt:lpstr>Слайд 30</vt:lpstr>
      <vt:lpstr>7. Емітерний повторювач</vt:lpstr>
      <vt:lpstr>Слайд 32</vt:lpstr>
      <vt:lpstr>Слайд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 Біполярні транзистори </dc:title>
  <dc:creator>Dmitriy Grin</dc:creator>
  <cp:lastModifiedBy>user</cp:lastModifiedBy>
  <cp:revision>31</cp:revision>
  <dcterms:created xsi:type="dcterms:W3CDTF">2016-02-06T19:21:41Z</dcterms:created>
  <dcterms:modified xsi:type="dcterms:W3CDTF">2021-10-11T11:26:24Z</dcterms:modified>
</cp:coreProperties>
</file>