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339" r:id="rId4"/>
    <p:sldId id="340" r:id="rId5"/>
    <p:sldId id="367" r:id="rId6"/>
    <p:sldId id="366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1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3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3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3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3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AA2BCD9-43CC-4422-B840-260FC43DE976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864000" y="292680"/>
            <a:ext cx="7771680" cy="4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pc="-1" dirty="0" smtClean="0">
                <a:solidFill>
                  <a:srgbClr val="000000"/>
                </a:solidFill>
                <a:latin typeface="Calibri"/>
              </a:rPr>
              <a:t>Методологія досліджень імунної системи</a:t>
            </a:r>
            <a:endParaRPr lang="ru-RU" sz="2800" spc="-1" dirty="0"/>
          </a:p>
        </p:txBody>
      </p:sp>
      <p:sp>
        <p:nvSpPr>
          <p:cNvPr id="235" name="CustomShape 2"/>
          <p:cNvSpPr/>
          <p:nvPr/>
        </p:nvSpPr>
        <p:spPr>
          <a:xfrm>
            <a:off x="360000" y="864000"/>
            <a:ext cx="8500320" cy="492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0500" lnSpcReduction="20000"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 dirty="0" err="1" smtClean="0">
                <a:solidFill>
                  <a:srgbClr val="0070C0"/>
                </a:solidFill>
                <a:latin typeface="Calibri"/>
              </a:rPr>
              <a:t>Лекція</a:t>
            </a:r>
            <a:r>
              <a:rPr lang="ru-RU" sz="4000" b="1" strike="noStrike" spc="-1" dirty="0" smtClean="0">
                <a:solidFill>
                  <a:srgbClr val="0070C0"/>
                </a:solidFill>
                <a:latin typeface="Calibri"/>
              </a:rPr>
              <a:t> № </a:t>
            </a:r>
            <a:r>
              <a:rPr lang="ru-RU" sz="4000" b="1" strike="noStrike" spc="-1" dirty="0">
                <a:solidFill>
                  <a:srgbClr val="0070C0"/>
                </a:solidFill>
                <a:latin typeface="Calibri"/>
              </a:rPr>
              <a:t>4</a:t>
            </a:r>
            <a:endParaRPr lang="ru-RU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 dirty="0">
                <a:solidFill>
                  <a:srgbClr val="FF0000"/>
                </a:solidFill>
                <a:latin typeface="Calibri"/>
              </a:rPr>
              <a:t>МЕТОДИ СЕПАРАЦІЇ КЛІТИН ДЛЯ ІМУНОЛОГІЧНИХ ДОСЛІДЖЕНЬ. ОТРИМАННЯ ЛЕЙКО- ТА ЛІМФОКОНЦЕНТРАТУ ДЛЯ ВИВЧЕННЯ ІМУНОКОМПЕТЕНТНИХ КЛІТИН</a:t>
            </a:r>
            <a:endParaRPr lang="ru-RU" sz="4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endParaRPr lang="ru-RU" sz="4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МЕТА: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ознайомитись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із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методами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сепарації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імунних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клітин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вивчити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фізико-хімічні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біологічні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аспекти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одержання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лейко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- та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лімфоконцентратів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обов'язкової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умови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аналізу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імунокомпетентних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клітин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/>
          <p:cNvPicPr/>
          <p:nvPr/>
        </p:nvPicPr>
        <p:blipFill>
          <a:blip r:embed="rId2" cstate="print"/>
          <a:srcRect l="14516" t="18923" r="4031" b="6451"/>
          <a:stretch/>
        </p:blipFill>
        <p:spPr>
          <a:xfrm>
            <a:off x="285840" y="1224000"/>
            <a:ext cx="8642520" cy="520416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3528000" y="792000"/>
            <a:ext cx="23698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Різні види сироваток</a:t>
            </a:r>
            <a:endParaRPr lang="ru-RU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15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387196" y="347640"/>
            <a:ext cx="8356320" cy="63695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При </a:t>
            </a:r>
            <a:r>
              <a:rPr lang="ru-RU" sz="24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імунологічному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дослідженні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часто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потребують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очищеної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від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непотрібних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типів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суспензії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Тому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особливе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значення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мають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методи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сепарації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з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порції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периферичної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крові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або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іншого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біологічного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матеріалу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Всі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методи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сепарації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можна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умовно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розділити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на 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3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великі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групи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(рис.).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Вони часто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доповнюють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один одного і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використовуються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комплексі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Комбінація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методів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сепарації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регламентується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завданнями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процедури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даний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час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розроблені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модифікації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практично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всіх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методик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дослідження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з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використанням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різних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методів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сепарації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або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зовсім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без них.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u="sng" strike="noStrike" spc="-1" dirty="0" err="1">
                <a:solidFill>
                  <a:srgbClr val="000000"/>
                </a:solidFill>
                <a:uFillTx/>
                <a:latin typeface="Calibri"/>
                <a:ea typeface="DejaVu Sans"/>
              </a:rPr>
              <a:t>Клітини</a:t>
            </a:r>
            <a:r>
              <a:rPr lang="ru-RU" sz="2400" b="1" i="1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 </a:t>
            </a:r>
            <a:r>
              <a:rPr lang="ru-RU" sz="2400" b="1" i="1" u="sng" strike="noStrike" spc="-1" dirty="0" err="1">
                <a:solidFill>
                  <a:srgbClr val="000000"/>
                </a:solidFill>
                <a:uFillTx/>
                <a:latin typeface="Calibri"/>
                <a:ea typeface="DejaVu Sans"/>
              </a:rPr>
              <a:t>після</a:t>
            </a:r>
            <a:r>
              <a:rPr lang="ru-RU" sz="2400" b="1" i="1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 </a:t>
            </a:r>
            <a:r>
              <a:rPr lang="ru-RU" sz="2400" b="1" i="1" u="sng" strike="noStrike" spc="-1" dirty="0" err="1">
                <a:solidFill>
                  <a:srgbClr val="000000"/>
                </a:solidFill>
                <a:uFillTx/>
                <a:latin typeface="Calibri"/>
                <a:ea typeface="DejaVu Sans"/>
              </a:rPr>
              <a:t>процедури</a:t>
            </a:r>
            <a:r>
              <a:rPr lang="ru-RU" sz="2400" b="1" i="1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 </a:t>
            </a:r>
            <a:r>
              <a:rPr lang="ru-RU" sz="2400" b="1" i="1" u="sng" strike="noStrike" spc="-1" dirty="0" err="1">
                <a:solidFill>
                  <a:srgbClr val="000000"/>
                </a:solidFill>
                <a:uFillTx/>
                <a:latin typeface="Calibri"/>
                <a:ea typeface="DejaVu Sans"/>
              </a:rPr>
              <a:t>сепарації</a:t>
            </a:r>
            <a:r>
              <a:rPr lang="ru-RU" sz="2400" b="1" i="1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 </a:t>
            </a:r>
            <a:r>
              <a:rPr lang="ru-RU" sz="2400" b="1" i="1" u="sng" strike="noStrike" spc="-1" dirty="0" err="1">
                <a:solidFill>
                  <a:srgbClr val="000000"/>
                </a:solidFill>
                <a:uFillTx/>
                <a:latin typeface="Calibri"/>
                <a:ea typeface="DejaVu Sans"/>
              </a:rPr>
              <a:t>змінюють</a:t>
            </a:r>
            <a:r>
              <a:rPr lang="ru-RU" sz="2400" b="1" i="1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 ряд </a:t>
            </a:r>
            <a:r>
              <a:rPr lang="ru-RU" sz="2400" b="1" i="1" u="sng" strike="noStrike" spc="-1" dirty="0" err="1">
                <a:solidFill>
                  <a:srgbClr val="000000"/>
                </a:solidFill>
                <a:uFillTx/>
                <a:latin typeface="Calibri"/>
                <a:ea typeface="DejaVu Sans"/>
              </a:rPr>
              <a:t>властивостей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включаючи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чутливість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до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дії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фізико-хімічних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факторів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Ця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зміна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позначається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на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життєздатності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клітин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що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вимагає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особливої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уваги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до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їхнього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стану з метою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отримання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коректних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результатів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дослідження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804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/>
          <p:cNvPicPr/>
          <p:nvPr/>
        </p:nvPicPr>
        <p:blipFill>
          <a:blip r:embed="rId2" cstate="print"/>
          <a:srcRect l="27226" t="19532" r="51234" b="24218"/>
          <a:stretch/>
        </p:blipFill>
        <p:spPr>
          <a:xfrm>
            <a:off x="1440000" y="504000"/>
            <a:ext cx="3598560" cy="5278680"/>
          </a:xfrm>
          <a:prstGeom prst="rect">
            <a:avLst/>
          </a:prstGeom>
          <a:ln w="9360"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3312000" y="6120000"/>
            <a:ext cx="27414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Методи сепарації клітин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5769359" y="1512000"/>
            <a:ext cx="1712095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Видалення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5736960" y="3024000"/>
            <a:ext cx="10299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Ізоляція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3" name="CustomShape 4"/>
          <p:cNvSpPr/>
          <p:nvPr/>
        </p:nvSpPr>
        <p:spPr>
          <a:xfrm>
            <a:off x="5904000" y="4536000"/>
            <a:ext cx="10789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Поділ</a:t>
            </a:r>
            <a:endParaRPr lang="ru-RU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92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28760" y="428760"/>
            <a:ext cx="8427960" cy="521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При проведенні сепарації клітин потрібно враховувати: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Calibri"/>
                <a:ea typeface="DejaVu Sans"/>
              </a:rPr>
              <a:t>1) істотні втрати клітин, причому не тільки в кількості, але і в якості.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Так, ряд функціональних станів клітин (активація, патологічні зміни) супроводжується збільшенням їх чутливості до фізико-хімічних впливів, що призводить до руйнування цих клітин і виведенню їх з-під контролю діагностичного тесту, а значить - до втрати діагностично важливої ​​інформації;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Calibri"/>
                <a:ea typeface="DejaVu Sans"/>
              </a:rPr>
              <a:t>2) зміни функціональних характеристик клітин у процесі сепарації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що також змінює діагностичне значення отриманих результатів.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Серед методів сепарації (виділення, поділу, сортінг) клітин використовуються різні принципи і відповідні їм методи.</a:t>
            </a:r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44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285840" y="214200"/>
            <a:ext cx="8642160" cy="624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Calibri"/>
                <a:ea typeface="DejaVu Sans"/>
              </a:rPr>
              <a:t>Виділення лейкоцитів в градієнті щільності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9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Градієнт щільності </a:t>
            </a: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- це розчин певної речовини, що має при різній концентрації різну щільність, яка може бути виміряна спеціальним приладом - </a:t>
            </a:r>
            <a:r>
              <a:rPr lang="ru-RU" sz="1900" b="1" strike="noStrike" spc="-1">
                <a:solidFill>
                  <a:srgbClr val="7030A0"/>
                </a:solidFill>
                <a:latin typeface="Calibri"/>
                <a:ea typeface="DejaVu Sans"/>
              </a:rPr>
              <a:t>ареометром</a:t>
            </a: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і здатний забезпечити оптимальні для клітин умови осмотичності середовища.</a:t>
            </a:r>
            <a:endParaRPr lang="ru-RU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Градієнти щільності широко застосовуються в різних областях медико-біологічних наук. Так, в біохімії для виділення мітохондрій тощо, субклітинних органел застосовують градієнт з розчину сахарози, в вірусології - з розчинів солей кремнію або цезію. </a:t>
            </a:r>
            <a:endParaRPr lang="ru-RU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 імунології найбільш широко застосовують рослинний полісахарид - </a:t>
            </a:r>
            <a:r>
              <a:rPr lang="ru-RU" sz="1900" b="1" i="1" strike="noStrike" spc="-1">
                <a:solidFill>
                  <a:srgbClr val="7030A0"/>
                </a:solidFill>
                <a:latin typeface="Calibri"/>
                <a:ea typeface="DejaVu Sans"/>
              </a:rPr>
              <a:t>фіколл</a:t>
            </a: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що доповнюється рентгенокотрастним препаратом </a:t>
            </a:r>
            <a:r>
              <a:rPr lang="ru-RU" sz="1900" b="1" i="1" strike="noStrike" spc="-1">
                <a:solidFill>
                  <a:srgbClr val="7030A0"/>
                </a:solidFill>
                <a:latin typeface="Calibri"/>
                <a:ea typeface="DejaVu Sans"/>
              </a:rPr>
              <a:t>верографін </a:t>
            </a: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lang="ru-RU" sz="1900" b="1" i="1" strike="noStrike" spc="-1">
                <a:solidFill>
                  <a:srgbClr val="7030A0"/>
                </a:solidFill>
                <a:latin typeface="Calibri"/>
                <a:ea typeface="DejaVu Sans"/>
              </a:rPr>
              <a:t>візотрастом та ін</a:t>
            </a: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.), а також розчини </a:t>
            </a:r>
            <a:r>
              <a:rPr lang="ru-RU" sz="1900" b="1" i="1" strike="noStrike" spc="-1">
                <a:solidFill>
                  <a:srgbClr val="7030A0"/>
                </a:solidFill>
                <a:latin typeface="Calibri"/>
                <a:ea typeface="DejaVu Sans"/>
              </a:rPr>
              <a:t>Перколла</a:t>
            </a: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 (частки кремнію діаметром 15-30 нм, вкриті полівінілпіролідоном). </a:t>
            </a:r>
            <a:endParaRPr lang="ru-RU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Багато фірм випускають готові градієнти щільності із заданими властивостями, або їх можна приготувати з окремих інгредієнтів. При цьому розраховують необхідну кількість порошку градієнта, розчиняють його в дистильованої воді, перевіряють щільність і при необхідності стерилізують.</a:t>
            </a:r>
            <a:endParaRPr lang="ru-RU" sz="19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900" b="1" i="1" strike="noStrike" spc="-1">
                <a:solidFill>
                  <a:srgbClr val="7030A0"/>
                </a:solidFill>
                <a:latin typeface="Calibri"/>
                <a:ea typeface="DejaVu Sans"/>
              </a:rPr>
              <a:t>Метод виділення мононуклеарів заснований на різній плавучості(питомій щільності) різних формених елементів крові. </a:t>
            </a: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Застосування градієнта певної щільності дозволяє </a:t>
            </a:r>
            <a:r>
              <a:rPr lang="ru-RU" sz="1900" b="1" strike="noStrike" spc="-1">
                <a:solidFill>
                  <a:srgbClr val="FF0000"/>
                </a:solidFill>
                <a:latin typeface="Calibri"/>
                <a:ea typeface="DejaVu Sans"/>
              </a:rPr>
              <a:t>відокремити мононуклеари (лімфоцити, моноцити, бластні клітини) від еритроцитів і гранулоцитів</a:t>
            </a:r>
            <a:r>
              <a:rPr lang="ru-RU" sz="1900" b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9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021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275"/>
          <p:cNvPicPr/>
          <p:nvPr/>
        </p:nvPicPr>
        <p:blipFill>
          <a:blip r:embed="rId2" cstate="print"/>
          <a:stretch/>
        </p:blipFill>
        <p:spPr>
          <a:xfrm>
            <a:off x="214200" y="2928960"/>
            <a:ext cx="6118560" cy="3575880"/>
          </a:xfrm>
          <a:prstGeom prst="rect">
            <a:avLst/>
          </a:prstGeom>
          <a:ln>
            <a:noFill/>
          </a:ln>
        </p:spPr>
      </p:pic>
      <p:pic>
        <p:nvPicPr>
          <p:cNvPr id="117" name="Рисунок 276"/>
          <p:cNvPicPr/>
          <p:nvPr/>
        </p:nvPicPr>
        <p:blipFill>
          <a:blip r:embed="rId3" cstate="print"/>
          <a:stretch/>
        </p:blipFill>
        <p:spPr>
          <a:xfrm>
            <a:off x="6572160" y="2571840"/>
            <a:ext cx="2355840" cy="428472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357120" y="214200"/>
            <a:ext cx="8571240" cy="252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В результаті центрифугування суспензії клітин на градієнті щільності відбувається поділ клітин на фракції, схематично представлене на рис.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80000"/>
              </a:lnSpc>
            </a:pPr>
            <a:r>
              <a:rPr lang="ru-RU" sz="20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Градієнти бувають </a:t>
            </a:r>
            <a:r>
              <a:rPr lang="ru-RU" sz="20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одноступінчасті,</a:t>
            </a:r>
            <a:r>
              <a:rPr lang="ru-RU" sz="20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 як наведений вище приклад, коли використовується градієнт з одного щільністю, а також </a:t>
            </a:r>
            <a:r>
              <a:rPr lang="ru-RU" sz="20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двох- </a:t>
            </a:r>
            <a:r>
              <a:rPr lang="ru-RU" sz="20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або </a:t>
            </a:r>
            <a:r>
              <a:rPr lang="ru-RU" sz="20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триступеневий.</a:t>
            </a:r>
            <a:r>
              <a:rPr lang="ru-RU" sz="20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 В останньому випадку використовують 2-3 градієнта з різною щільністю, причому на дно пробірки наливають градієнт з більш високою щільністю, а на нього - градієнт з меншою щільністю. Центрифугування на 2-3-ступеневу градієнті дозволяє виділити більшу кількість популяцій лейкоцитів, проте технічно такий спосіб складніший. </a:t>
            </a:r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55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714240" y="3500280"/>
            <a:ext cx="785664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Седиментація клітин периферичної крові при центрифугуванні на градієнті щільності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20" name="Рисунок 281"/>
          <p:cNvPicPr/>
          <p:nvPr/>
        </p:nvPicPr>
        <p:blipFill>
          <a:blip r:embed="rId2" cstate="print"/>
          <a:stretch/>
        </p:blipFill>
        <p:spPr>
          <a:xfrm>
            <a:off x="3816000" y="198000"/>
            <a:ext cx="4424040" cy="3184920"/>
          </a:xfrm>
          <a:prstGeom prst="rect">
            <a:avLst/>
          </a:prstGeom>
          <a:ln>
            <a:noFill/>
          </a:ln>
        </p:spPr>
      </p:pic>
      <p:pic>
        <p:nvPicPr>
          <p:cNvPr id="121" name="Рисунок 120"/>
          <p:cNvPicPr/>
          <p:nvPr/>
        </p:nvPicPr>
        <p:blipFill>
          <a:blip r:embed="rId3" cstate="print"/>
          <a:stretch/>
        </p:blipFill>
        <p:spPr>
          <a:xfrm>
            <a:off x="1445760" y="482760"/>
            <a:ext cx="1865880" cy="2684880"/>
          </a:xfrm>
          <a:prstGeom prst="rect">
            <a:avLst/>
          </a:prstGeom>
          <a:ln>
            <a:noFill/>
          </a:ln>
        </p:spPr>
      </p:pic>
      <p:pic>
        <p:nvPicPr>
          <p:cNvPr id="122" name="Рисунок 121"/>
          <p:cNvPicPr/>
          <p:nvPr/>
        </p:nvPicPr>
        <p:blipFill>
          <a:blip r:embed="rId4" cstate="print"/>
          <a:stretch/>
        </p:blipFill>
        <p:spPr>
          <a:xfrm>
            <a:off x="1008000" y="4233960"/>
            <a:ext cx="7427520" cy="2389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949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282"/>
          <p:cNvPicPr/>
          <p:nvPr/>
        </p:nvPicPr>
        <p:blipFill>
          <a:blip r:embed="rId2" cstate="print"/>
          <a:srcRect l="5707" t="3261" b="3463"/>
          <a:stretch/>
        </p:blipFill>
        <p:spPr>
          <a:xfrm>
            <a:off x="2808000" y="936000"/>
            <a:ext cx="3988440" cy="518256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504000" y="2565720"/>
            <a:ext cx="175392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Час центрифу-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гування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077360" y="432000"/>
            <a:ext cx="21135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Центробіжна сила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557240" y="6048000"/>
            <a:ext cx="23544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Супенатант      Осад</a:t>
            </a:r>
            <a:endParaRPr lang="ru-RU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023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142920" y="214200"/>
            <a:ext cx="8785080" cy="631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Методи сепарації, засновані на використанні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моноклональних антитіл (МАТ)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Гетерогенність клітинних популяцій по експресії поверхневих клітинних маркерів дозволяє, використовуючи анти-CD МАТ, проводити специфічне сортування клітин:</a:t>
            </a:r>
            <a:endParaRPr lang="ru-RU" sz="2000" b="0" strike="noStrike" spc="-1">
              <a:latin typeface="Arial"/>
            </a:endParaRPr>
          </a:p>
          <a:p>
            <a:pPr marL="343080" indent="-341280" algn="just">
              <a:lnSpc>
                <a:spcPct val="100000"/>
              </a:lnSpc>
              <a:buClr>
                <a:srgbClr val="FF0000"/>
              </a:buClr>
              <a:buFont typeface="StarSymbol"/>
              <a:buAutoNum type="arabicPeriod"/>
            </a:pPr>
            <a:r>
              <a:rPr lang="ru-RU" sz="20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Лазерне проточне сортування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(FACS = fluorescence- activated cell sorting). Мічені флуорохромом анти-CD МАТ зв'язуються з відповідними поверхневими маркерами клітин. Вносячи клітини в проточну систему клітинного цитометра при проходженні ними оптичної лави, відбувається сортування (сортінг) клітин - виділення клітин на основі параметрів, вимірюваних проточної цитометрії.</a:t>
            </a:r>
            <a:endParaRPr lang="ru-RU" sz="2000" b="0" strike="noStrike" spc="-1">
              <a:latin typeface="Arial"/>
            </a:endParaRPr>
          </a:p>
          <a:p>
            <a:pPr marL="343080" indent="-341280" algn="just">
              <a:lnSpc>
                <a:spcPct val="100000"/>
              </a:lnSpc>
              <a:buClr>
                <a:srgbClr val="FF0000"/>
              </a:buClr>
              <a:buFont typeface="StarSymbol"/>
              <a:buAutoNum type="arabicPeriod"/>
            </a:pPr>
            <a:r>
              <a:rPr lang="ru-RU" sz="20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При імуномагнітній клітинній сепарації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використовують Fe2O3 полістиролові намиста (гранули), покриті анти-Ig моноклональними антитілами (МАТ) або анти-CD МАТ. При зв'язуванні МАТ, що знаходяться на намисті, з клітиною мішенню в магнітному полі вже через 2-3 хвилини відбувається поділ клітин. Потім для подальших досліджень виділених клітин можна позбутися від магнітних гранул спонтанно при інкубації в культуральному середовищі протягом 24-72 год, або примусово за допомогою ферментів (папаїну або О-сіалоглікопротеази) або використовувати анти Fab АТ.</a:t>
            </a:r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778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571320" y="214200"/>
            <a:ext cx="8214480" cy="600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Calibri"/>
                <a:ea typeface="DejaVu Sans"/>
              </a:rPr>
              <a:t>ПИТАННЯ ДЛЯ САМОСТІЙНОЇ РОБОТИ </a:t>
            </a:r>
            <a:endParaRPr lang="ru-RU" sz="28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Яка різниця осмотичної стійкості в гіпотонічних розчинах еритроцитів та лейкоцитів? Який їх клітинний механізм? </a:t>
            </a:r>
            <a:endParaRPr lang="ru-RU" sz="24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Які правила обліку лейкоцитів у камері Горяєва, коли вони лежать на гранях великих квадратів? </a:t>
            </a:r>
            <a:endParaRPr lang="ru-RU" sz="24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Який механізм дії розчину желатини на еритроцити? </a:t>
            </a:r>
            <a:endParaRPr lang="ru-RU" sz="24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Чому при центрифугуванні еритроцити та гранулоцити проходять через фікол-верографін, а лімфоцити залишаються в інтерфазі? </a:t>
            </a:r>
            <a:endParaRPr lang="ru-RU" sz="24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Як визначити життєздатність лейкоцитів? </a:t>
            </a:r>
            <a:endParaRPr lang="ru-RU" sz="24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На яких етапах методів відбуваються втрати лейкоцитів? </a:t>
            </a:r>
            <a:endParaRPr lang="ru-RU" sz="24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Який склад поживної суміші для підтримання оптимальної життєдіяльності лейкоцитів? </a:t>
            </a:r>
            <a:endParaRPr lang="ru-RU" sz="24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Як обробити лабораторне скло для усунення адгезії лейкоцитів при постановці реакції?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2807640" y="214200"/>
            <a:ext cx="367452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Arial"/>
                <a:ea typeface="DejaVu Sans"/>
              </a:rPr>
              <a:t>Теоретична довідка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94" name="Рисунок 93"/>
          <p:cNvPicPr/>
          <p:nvPr/>
        </p:nvPicPr>
        <p:blipFill>
          <a:blip r:embed="rId2" cstate="print"/>
          <a:stretch/>
        </p:blipFill>
        <p:spPr>
          <a:xfrm>
            <a:off x="608760" y="960840"/>
            <a:ext cx="8174880" cy="5230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83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/>
          <p:cNvPicPr/>
          <p:nvPr/>
        </p:nvPicPr>
        <p:blipFill>
          <a:blip r:embed="rId2" cstate="print"/>
          <a:stretch/>
        </p:blipFill>
        <p:spPr>
          <a:xfrm>
            <a:off x="41400" y="571680"/>
            <a:ext cx="8631000" cy="556092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109787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278" y="374222"/>
            <a:ext cx="723672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Забір крові для імунодіагностичних процедур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Кров, отримана з ліктьової вени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655" y="1542703"/>
            <a:ext cx="3297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Для дослідження ІКК (лімфоцитів, </a:t>
            </a:r>
          </a:p>
          <a:p>
            <a:r>
              <a:rPr lang="uk-UA" sz="2400" b="1" dirty="0" smtClean="0"/>
              <a:t>моноцитів, </a:t>
            </a:r>
            <a:r>
              <a:rPr lang="uk-UA" sz="2400" b="1" dirty="0" err="1" smtClean="0"/>
              <a:t>нейтрофілів</a:t>
            </a:r>
            <a:r>
              <a:rPr lang="uk-UA" sz="2400" b="1" dirty="0" smtClean="0"/>
              <a:t>)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98770" y="1785411"/>
            <a:ext cx="3671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Для дослідження гуморальних факторів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80182" y="3335107"/>
            <a:ext cx="3622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Умови взяття крові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1181" y="4150270"/>
            <a:ext cx="3178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Суха стерильна пробірка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8655" y="4100945"/>
            <a:ext cx="4267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uk-UA" sz="2000" b="1" dirty="0" smtClean="0"/>
              <a:t>Пробірка зі скла має бути </a:t>
            </a:r>
            <a:r>
              <a:rPr lang="uk-UA" sz="2000" b="1" dirty="0" err="1" smtClean="0"/>
              <a:t>силіконована</a:t>
            </a:r>
            <a:r>
              <a:rPr lang="uk-UA" sz="2000" b="1" dirty="0" smtClean="0"/>
              <a:t> </a:t>
            </a:r>
          </a:p>
          <a:p>
            <a:r>
              <a:rPr lang="uk-UA" sz="2000" b="1" dirty="0" smtClean="0"/>
              <a:t>або пластикова пробірка</a:t>
            </a:r>
          </a:p>
          <a:p>
            <a:r>
              <a:rPr lang="uk-UA" sz="2000" b="1" dirty="0" smtClean="0"/>
              <a:t>2) Наявність антикоагулянту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7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357120" y="743041"/>
            <a:ext cx="8357400" cy="1629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Способи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отримання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лейко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та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лімфоконцентрата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залежать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від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мети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дослідження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та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об'єму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зразка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крові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для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дослідження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uk-UA" sz="2800" b="1" spc="-1" dirty="0" smtClean="0">
              <a:solidFill>
                <a:srgbClr val="FF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uk-UA" sz="2800" b="1" spc="-1" dirty="0" smtClean="0">
                <a:solidFill>
                  <a:srgbClr val="FF0000"/>
                </a:solidFill>
                <a:latin typeface="Calibri"/>
              </a:rPr>
              <a:t>Методи поділу клітин</a:t>
            </a:r>
            <a:endParaRPr lang="ru-RU" sz="28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120" y="2812473"/>
            <a:ext cx="35914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7030A0"/>
                </a:solidFill>
              </a:rPr>
              <a:t>Методи засновані на фізичних властивостях клітин (розміри, щільність, заряд)</a:t>
            </a:r>
          </a:p>
          <a:p>
            <a:pPr marL="285750" indent="-285750">
              <a:buFontTx/>
              <a:buChar char="-"/>
            </a:pPr>
            <a:r>
              <a:rPr lang="uk-UA" sz="2000" b="1" dirty="0" smtClean="0"/>
              <a:t>Адгезія на склі або пластику</a:t>
            </a:r>
          </a:p>
          <a:p>
            <a:pPr marL="285750" indent="-285750">
              <a:buFontTx/>
              <a:buChar char="-"/>
            </a:pPr>
            <a:r>
              <a:rPr lang="uk-UA" sz="2000" b="1" dirty="0" smtClean="0"/>
              <a:t>Центрифугування на градієнті щільності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35820" y="2812472"/>
            <a:ext cx="4178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7030A0"/>
                </a:solidFill>
              </a:rPr>
              <a:t>Методи засновані на експресії поверхневих антигенів</a:t>
            </a:r>
          </a:p>
          <a:p>
            <a:pPr marL="285750" indent="-285750">
              <a:buFontTx/>
              <a:buChar char="-"/>
            </a:pPr>
            <a:r>
              <a:rPr lang="uk-UA" sz="2000" b="1" dirty="0" smtClean="0"/>
              <a:t>Афінна хроматографія</a:t>
            </a:r>
          </a:p>
          <a:p>
            <a:pPr marL="285750" indent="-285750">
              <a:buFontTx/>
              <a:buChar char="-"/>
            </a:pPr>
            <a:r>
              <a:rPr lang="uk-UA" sz="2000" b="1" dirty="0" err="1" smtClean="0"/>
              <a:t>Розеткоутворення</a:t>
            </a:r>
            <a:endParaRPr lang="uk-UA" sz="2000" b="1" dirty="0" smtClean="0"/>
          </a:p>
          <a:p>
            <a:pPr marL="285750" indent="-285750">
              <a:buFontTx/>
              <a:buChar char="-"/>
            </a:pPr>
            <a:r>
              <a:rPr lang="uk-UA" sz="2000" b="1" dirty="0" smtClean="0"/>
              <a:t>Цитоліз</a:t>
            </a:r>
          </a:p>
          <a:p>
            <a:pPr marL="285750" indent="-285750">
              <a:buFontTx/>
              <a:buChar char="-"/>
            </a:pPr>
            <a:r>
              <a:rPr lang="uk-UA" sz="2000" b="1" dirty="0" err="1" smtClean="0"/>
              <a:t>Пеннінг</a:t>
            </a:r>
            <a:endParaRPr lang="uk-UA" sz="2000" b="1" dirty="0" smtClean="0"/>
          </a:p>
          <a:p>
            <a:pPr marL="285750" indent="-285750">
              <a:buFontTx/>
              <a:buChar char="-"/>
            </a:pPr>
            <a:r>
              <a:rPr lang="uk-UA" sz="2000" b="1" dirty="0" smtClean="0"/>
              <a:t>Клітинний </a:t>
            </a:r>
            <a:r>
              <a:rPr lang="uk-UA" sz="2000" b="1" dirty="0" err="1" smtClean="0"/>
              <a:t>сортер</a:t>
            </a:r>
            <a:r>
              <a:rPr lang="uk-UA" sz="2000" b="1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uk-UA" sz="2000" b="1" dirty="0" err="1" smtClean="0"/>
              <a:t>Імуномагнітна</a:t>
            </a:r>
            <a:r>
              <a:rPr lang="uk-UA" sz="2000" b="1" dirty="0" smtClean="0"/>
              <a:t> сепарація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3956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642960" y="380691"/>
            <a:ext cx="8142480" cy="574165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3200" b="1" strike="noStrike" spc="-1" dirty="0" err="1" smtClean="0">
                <a:solidFill>
                  <a:srgbClr val="FF0000"/>
                </a:solidFill>
                <a:latin typeface="Times New Roman"/>
                <a:ea typeface="Calibri"/>
              </a:rPr>
              <a:t>Отримання</a:t>
            </a:r>
            <a:r>
              <a:rPr lang="ru-RU" sz="3200" b="1" strike="noStrike" spc="-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32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плазми</a:t>
            </a:r>
            <a:r>
              <a:rPr lang="ru-RU" sz="3200" b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та </a:t>
            </a:r>
            <a:r>
              <a:rPr lang="ru-RU" sz="32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сироватки</a:t>
            </a:r>
            <a:r>
              <a:rPr lang="ru-RU" sz="3200" b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32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крові</a:t>
            </a:r>
            <a:endParaRPr lang="ru-RU" sz="32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ru-RU" sz="32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800" b="1" i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Сироватка</a:t>
            </a:r>
            <a:r>
              <a:rPr lang="ru-RU" sz="2800" b="1" i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2800" b="1" i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крові</a:t>
            </a:r>
            <a:r>
              <a:rPr lang="ru-RU" sz="2800" b="1" i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(</a:t>
            </a:r>
            <a:r>
              <a:rPr lang="ru-RU" sz="2800" b="1" i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serum</a:t>
            </a:r>
            <a:r>
              <a:rPr lang="ru-RU" sz="2800" b="1" i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)</a:t>
            </a:r>
            <a:r>
              <a:rPr lang="ru-RU" sz="2400" b="1" i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-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рідина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що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залишається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після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згортання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крові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. За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своїм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складом вона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подібна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з плазмою,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однак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у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ній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відсутні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фібриноген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і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фактори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згортання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Посуд для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взяття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крові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повинен бути чистим і сухим (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стерильність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необхідна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тільки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окремих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випадках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).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800" b="1" i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Для </a:t>
            </a:r>
            <a:r>
              <a:rPr lang="ru-RU" sz="2800" b="1" i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отримання</a:t>
            </a:r>
            <a:r>
              <a:rPr lang="ru-RU" sz="2800" b="1" i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2800" b="1" i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плазми</a:t>
            </a:r>
            <a:r>
              <a:rPr lang="ru-RU" sz="2800" b="1" i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2800" b="1" i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крові</a:t>
            </a:r>
            <a:r>
              <a:rPr lang="ru-RU" sz="2400" b="1" i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градуйовану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пробірку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наливають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антикоагулянт (5%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розчин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натрію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цитрату з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розрахунку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1:10; 1%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розчину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гепарину - по 2-3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краплі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на 5 мл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крові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).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Відокремити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формені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елементи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крові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від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плазми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можна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відстоюванням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(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кілька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годин при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кімнатній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температурі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)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або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центрифугуванням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(20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хв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при 1000-3000 об/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хв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). </a:t>
            </a: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19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155520" y="-144360"/>
            <a:ext cx="3034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8" name="Picture 6"/>
          <p:cNvPicPr/>
          <p:nvPr/>
        </p:nvPicPr>
        <p:blipFill>
          <a:blip r:embed="rId2" cstate="print"/>
          <a:srcRect l="10937" t="26579" r="33610" b="36736"/>
          <a:stretch/>
        </p:blipFill>
        <p:spPr>
          <a:xfrm>
            <a:off x="216000" y="673200"/>
            <a:ext cx="4462920" cy="3285720"/>
          </a:xfrm>
          <a:prstGeom prst="rect">
            <a:avLst/>
          </a:prstGeom>
          <a:ln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642960" y="4714920"/>
            <a:ext cx="84996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Хільоз крові –  стан, при якому підвищений рівень жирів (тригліцеридів) в крові, що не є нормою.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00" name="Picture 8"/>
          <p:cNvPicPr/>
          <p:nvPr/>
        </p:nvPicPr>
        <p:blipFill>
          <a:blip r:embed="rId3" cstate="print"/>
          <a:stretch/>
        </p:blipFill>
        <p:spPr>
          <a:xfrm>
            <a:off x="4857840" y="718920"/>
            <a:ext cx="3925080" cy="3167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21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387196" y="360884"/>
            <a:ext cx="8499600" cy="6277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800" b="1" i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Для </a:t>
            </a:r>
            <a:r>
              <a:rPr lang="ru-RU" sz="2800" b="1" i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отримання</a:t>
            </a:r>
            <a:r>
              <a:rPr lang="ru-RU" sz="2800" b="1" i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2800" b="1" i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сироватки</a:t>
            </a:r>
            <a:r>
              <a:rPr lang="ru-RU" sz="2800" b="1" i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2800" b="1" i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крові</a:t>
            </a:r>
            <a:r>
              <a:rPr lang="ru-RU" sz="2800" b="1" i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беруть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кров у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пробірку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без антикоагулянту,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стерильним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дротом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або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скляною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паличкою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обводять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кров по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стінці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пробірки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після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цього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поміщають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пробірку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в термостат (+37</a:t>
            </a:r>
            <a:r>
              <a:rPr lang="ru-RU" sz="2400" b="1" strike="noStrike" spc="-1" baseline="30000" dirty="0">
                <a:solidFill>
                  <a:srgbClr val="000000"/>
                </a:solidFill>
                <a:latin typeface="Times New Roman"/>
                <a:ea typeface="Calibri"/>
              </a:rPr>
              <a:t>0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С на 30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хв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). Кров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згортається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з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утворенням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вишнево-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червоного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згустку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: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спочатку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пухкого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, 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потім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він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ущільнюється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(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ретракція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згустку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), і з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нього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виходить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сироватка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8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Щоб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отримати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більшу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кількість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сироватки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пробірки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поміщають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у холодильник на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кілька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годин.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8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Сироватка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має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такий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же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вигляд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, як і плазма -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світло-жовта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опалесціюча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рідина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Сироватку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крові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можна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отримати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і з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дефібринованої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крові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. Для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цього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свіжу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кров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помішують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скляною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паличкою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для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намотування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на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неї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ниток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фібрину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або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кров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набирають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у склянку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зі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скляними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намистинами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, на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які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при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погойдуванні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склянки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збирається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lang="ru-RU" sz="24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фібрин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Таку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дефібриновану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кров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можна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відстоювати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чи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центрифугувати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8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Сироватка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без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домішки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еритроцитів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у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стерильних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умовах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може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зберігатися</a:t>
            </a:r>
            <a:r>
              <a:rPr lang="ru-RU" sz="2400" b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при +4-+10</a:t>
            </a:r>
            <a:r>
              <a:rPr lang="ru-RU" sz="2400" b="1" strike="noStrike" spc="-1" baseline="30000" dirty="0">
                <a:solidFill>
                  <a:srgbClr val="0070C0"/>
                </a:solidFill>
                <a:latin typeface="Times New Roman"/>
                <a:ea typeface="Calibri"/>
              </a:rPr>
              <a:t>0</a:t>
            </a:r>
            <a:r>
              <a:rPr lang="ru-RU" sz="2400" b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С до 1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місяця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8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Якщо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зберігати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необхідно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довше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сироватку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заморожують</a:t>
            </a:r>
            <a:r>
              <a:rPr lang="ru-RU" sz="2400" b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і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зберігають</a:t>
            </a:r>
            <a:r>
              <a:rPr lang="ru-RU" sz="2400" b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 при-20-70</a:t>
            </a:r>
            <a:r>
              <a:rPr lang="ru-RU" sz="2400" b="1" strike="noStrike" spc="-1" baseline="30000" dirty="0">
                <a:solidFill>
                  <a:srgbClr val="0070C0"/>
                </a:solidFill>
                <a:latin typeface="Times New Roman"/>
                <a:ea typeface="Calibri"/>
              </a:rPr>
              <a:t>0</a:t>
            </a:r>
            <a:r>
              <a:rPr lang="ru-RU" sz="2400" b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С 2-3 </a:t>
            </a:r>
            <a:r>
              <a:rPr lang="ru-RU" sz="2400" b="1" strike="noStrike" spc="-1" dirty="0" err="1">
                <a:solidFill>
                  <a:srgbClr val="0070C0"/>
                </a:solidFill>
                <a:latin typeface="Times New Roman"/>
                <a:ea typeface="Calibri"/>
              </a:rPr>
              <a:t>місяці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(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уникати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відтавання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).</a:t>
            </a:r>
            <a:r>
              <a:rPr lang="ru-RU" sz="11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1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33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101"/>
          <p:cNvPicPr/>
          <p:nvPr/>
        </p:nvPicPr>
        <p:blipFill>
          <a:blip r:embed="rId2" cstate="print"/>
          <a:stretch/>
        </p:blipFill>
        <p:spPr>
          <a:xfrm>
            <a:off x="234360" y="171360"/>
            <a:ext cx="5093280" cy="3500280"/>
          </a:xfrm>
          <a:prstGeom prst="rect">
            <a:avLst/>
          </a:prstGeom>
          <a:ln>
            <a:noFill/>
          </a:ln>
        </p:spPr>
      </p:pic>
      <p:pic>
        <p:nvPicPr>
          <p:cNvPr id="103" name="Рисунок 102"/>
          <p:cNvPicPr/>
          <p:nvPr/>
        </p:nvPicPr>
        <p:blipFill>
          <a:blip r:embed="rId3" cstate="print"/>
          <a:stretch/>
        </p:blipFill>
        <p:spPr>
          <a:xfrm>
            <a:off x="5400000" y="1267920"/>
            <a:ext cx="3455640" cy="2835720"/>
          </a:xfrm>
          <a:prstGeom prst="rect">
            <a:avLst/>
          </a:prstGeom>
          <a:ln>
            <a:noFill/>
          </a:ln>
        </p:spPr>
      </p:pic>
      <p:pic>
        <p:nvPicPr>
          <p:cNvPr id="104" name="Рисунок 103"/>
          <p:cNvPicPr/>
          <p:nvPr/>
        </p:nvPicPr>
        <p:blipFill>
          <a:blip r:embed="rId4" cstate="print"/>
          <a:stretch/>
        </p:blipFill>
        <p:spPr>
          <a:xfrm>
            <a:off x="216000" y="3960000"/>
            <a:ext cx="6064560" cy="2630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16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1222</Words>
  <Application>Microsoft Office PowerPoint</Application>
  <PresentationFormat>Экран (4:3)</PresentationFormat>
  <Paragraphs>81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практикум з імунології</dc:title>
  <dc:subject/>
  <dc:creator>hp</dc:creator>
  <dc:description/>
  <cp:lastModifiedBy>Пользователь Windows</cp:lastModifiedBy>
  <cp:revision>74</cp:revision>
  <dcterms:created xsi:type="dcterms:W3CDTF">2020-10-25T20:49:32Z</dcterms:created>
  <dcterms:modified xsi:type="dcterms:W3CDTF">2024-03-27T13:24:39Z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70</vt:i4>
  </property>
</Properties>
</file>