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2E215-D3CA-4A10-81DE-32BDBE8D3274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12CA8-B332-43C3-A33B-DC8427FEC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1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2CA8-B332-43C3-A33B-DC8427FEC0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236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2CA8-B332-43C3-A33B-DC8427FEC0B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49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20A1243-BE2F-440B-A9D1-EBA1ADFD53F1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46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44B6-9585-468C-9712-A49C7DB61CCF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55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7F58-E4CE-41AD-B263-DC4E466901B4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49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CC47-5A18-41CE-B0BF-74979A52C2D3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88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828A-1276-4FAD-9667-BFD897A7DFC0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62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7C2A-BE85-447C-8032-3B11DAB52B22}" type="datetime1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9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863D-0423-4E85-B4C1-BB59AC5822DC}" type="datetime1">
              <a:rPr lang="ru-RU" smtClean="0"/>
              <a:t>29.04.2021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98F8-AF4F-4B29-9843-C989C3DEFD61}" type="datetime1">
              <a:rPr lang="ru-RU" smtClean="0"/>
              <a:t>29.04.2021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13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844D-CAAC-4BE8-83F7-EB21DB59201E}" type="datetime1">
              <a:rPr lang="ru-RU" smtClean="0"/>
              <a:t>29.04.2021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0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62A5-0948-42F7-AD65-9B0F348F907D}" type="datetime1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37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83A5-DFE1-461E-9CCC-8CBBF28577C6}" type="datetime1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03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B55ECD-8E78-455F-8069-C6CEECE78B14}" type="datetime1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A16498B-086B-4B06-AB14-9CF8DC1D264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86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804" y="4922476"/>
            <a:ext cx="8135332" cy="1685388"/>
          </a:xfrm>
        </p:spPr>
        <p:txBody>
          <a:bodyPr>
            <a:noAutofit/>
          </a:bodyPr>
          <a:lstStyle/>
          <a:p>
            <a:pPr algn="ctr"/>
            <a:r>
              <a:rPr lang="uk-UA" b="1" dirty="0"/>
              <a:t>НЕПАРАМЕТРИЧНІ МЕТОДИ ПОРІВНЯННЯ ДВОХ </a:t>
            </a:r>
            <a:r>
              <a:rPr lang="uk-UA" b="1" dirty="0" smtClean="0"/>
              <a:t>ВИБІРОК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</a:t>
            </a:fld>
            <a:endParaRPr lang="ru-RU"/>
          </a:p>
        </p:txBody>
      </p:sp>
      <p:pic>
        <p:nvPicPr>
          <p:cNvPr id="2050" name="Picture 2" descr="Статистика – Бесплатные иконки: бизне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735" y="4795811"/>
            <a:ext cx="1812053" cy="181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095" y="740980"/>
            <a:ext cx="10034216" cy="402336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uk-UA" sz="3600" dirty="0"/>
              <a:t>Впорядкуємо значення в обох вибірках, а потім сформулюємо гіпотези:</a:t>
            </a:r>
            <a:endParaRPr lang="ru-RU" sz="3600" dirty="0"/>
          </a:p>
          <a:p>
            <a:pPr>
              <a:spcAft>
                <a:spcPts val="1200"/>
              </a:spcAft>
            </a:pPr>
            <a:r>
              <a:rPr lang="uk-UA" sz="3600" dirty="0"/>
              <a:t>Н</a:t>
            </a:r>
            <a:r>
              <a:rPr lang="uk-UA" sz="3600" baseline="-25000" dirty="0"/>
              <a:t>0</a:t>
            </a:r>
            <a:r>
              <a:rPr lang="uk-UA" sz="3600" dirty="0"/>
              <a:t>: Студенти-фізики не перевершують студентів-психологів за рівнем вербального інтелекту. </a:t>
            </a:r>
            <a:endParaRPr lang="ru-RU" sz="3600" dirty="0"/>
          </a:p>
          <a:p>
            <a:pPr>
              <a:spcAft>
                <a:spcPts val="1200"/>
              </a:spcAft>
            </a:pPr>
            <a:r>
              <a:rPr lang="uk-UA" sz="3600" dirty="0"/>
              <a:t>H</a:t>
            </a:r>
            <a:r>
              <a:rPr lang="uk-UA" sz="3600" baseline="-25000" dirty="0"/>
              <a:t>1</a:t>
            </a:r>
            <a:r>
              <a:rPr lang="uk-UA" sz="3600" dirty="0"/>
              <a:t>: Студенти-фізики не перевершують студентів-психологів за рівнем вербального інтелекту.</a:t>
            </a:r>
            <a:endParaRPr lang="ru-RU" sz="3600" dirty="0"/>
          </a:p>
          <a:p>
            <a:pPr>
              <a:spcAft>
                <a:spcPts val="1200"/>
              </a:spcAft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5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61066" y="80719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uk-UA" sz="2800" i="1" cap="none" dirty="0" smtClean="0"/>
              <a:t>Впорядковані по спадаючій вербального інтелекту ряди індивідуальних значень в двох студентських вибірках</a:t>
            </a:r>
            <a:r>
              <a:rPr lang="ru-RU" sz="2800" cap="none" dirty="0" smtClean="0"/>
              <a:t/>
            </a:r>
            <a:br>
              <a:rPr lang="ru-RU" sz="2800" cap="none" dirty="0" smtClean="0"/>
            </a:br>
            <a:endParaRPr lang="ru-RU" sz="2800" cap="none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114902"/>
              </p:ext>
            </p:extLst>
          </p:nvPr>
        </p:nvGraphicFramePr>
        <p:xfrm>
          <a:off x="1807779" y="1229705"/>
          <a:ext cx="8408276" cy="537226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171531"/>
                <a:gridCol w="2035171"/>
                <a:gridCol w="2171531"/>
                <a:gridCol w="2030043"/>
              </a:tblGrid>
              <a:tr h="5780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Студенти-фізики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Студенти-психологи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4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Код імені досліджуваного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Показник вербального інтелекту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Код імені досліджуваного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Показник вербального інтелекту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П.В.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Є.А.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К.П.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136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Ж.С.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127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Т.Д.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136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А.Р.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Т.В.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С.А.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О.Д.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Ю.О.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А.І.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Я.П.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Г.С.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М.Л.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Д.І.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М.Л.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К.О.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А.Д.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П.А.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131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Ф.О.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119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Б.П.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129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Ш.С.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В.Ю.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127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Т.К.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П.А.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124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О.С.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121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3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16222"/>
              </p:ext>
            </p:extLst>
          </p:nvPr>
        </p:nvGraphicFramePr>
        <p:xfrm>
          <a:off x="1639610" y="-9"/>
          <a:ext cx="8135012" cy="6748305"/>
        </p:xfrm>
        <a:graphic>
          <a:graphicData uri="http://schemas.openxmlformats.org/drawingml/2006/table">
            <a:tbl>
              <a:tblPr firstRow="1" firstCol="1" bandRow="1"/>
              <a:tblGrid>
                <a:gridCol w="705883"/>
                <a:gridCol w="1836688"/>
                <a:gridCol w="1502711"/>
                <a:gridCol w="745017"/>
                <a:gridCol w="1836688"/>
                <a:gridCol w="1508025"/>
              </a:tblGrid>
              <a:tr h="40504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Студенти-фізики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Студенти-психологи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Код імені досліджуваного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Показник вербального інтелекту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Код імені досліджуваного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Показник вербального інтелекту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168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К.П.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effectLst/>
                        </a:rPr>
                        <a:t>136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Т.Д.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О.Д.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А.І.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Є.А.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Г.С.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Д.І.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К.О.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П.А.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Б.П.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В.Ю.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Ж.С.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С.А.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П.А.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Ю.О.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Я.П.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О.С.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М.Л.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М.Л.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А.Д.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4128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Ф.О.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Ш.С.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  <a:tr h="229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23" marR="37823" marT="0" marB="0" anchor="ctr" anchorCtr="1"/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7851330" y="10276825"/>
            <a:ext cx="3620" cy="1207150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адпись 5"/>
          <p:cNvSpPr txBox="1"/>
          <p:nvPr/>
        </p:nvSpPr>
        <p:spPr>
          <a:xfrm>
            <a:off x="7738609" y="10723347"/>
            <a:ext cx="589416" cy="433603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400" b="1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u-RU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517931" y="1093076"/>
            <a:ext cx="10510" cy="108256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391807" y="5155326"/>
            <a:ext cx="15765" cy="158969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02013" y="1529254"/>
            <a:ext cx="5255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03227" y="5580843"/>
            <a:ext cx="5255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11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8004" y="793530"/>
                <a:ext cx="11104810" cy="5849007"/>
              </a:xfrm>
            </p:spPr>
            <p:txBody>
              <a:bodyPr>
                <a:normAutofit fontScale="92500"/>
              </a:bodyPr>
              <a:lstStyle/>
              <a:p>
                <a:r>
                  <a:rPr lang="uk-UA" sz="3200" dirty="0"/>
                  <a:t>За таблицею визначаємо кількість значень першого ряду, які більше максимального значення другого ряду: </a:t>
                </a:r>
                <a:r>
                  <a:rPr lang="uk-UA" sz="3200" b="1" dirty="0"/>
                  <a:t>S</a:t>
                </a:r>
                <a:r>
                  <a:rPr lang="uk-UA" sz="3200" b="1" baseline="-25000" dirty="0"/>
                  <a:t>1</a:t>
                </a:r>
                <a:r>
                  <a:rPr lang="uk-UA" sz="3200" b="1" dirty="0"/>
                  <a:t>=5</a:t>
                </a:r>
                <a:r>
                  <a:rPr lang="uk-UA" sz="3200" dirty="0"/>
                  <a:t>. </a:t>
                </a:r>
                <a:endParaRPr lang="ru-RU" sz="3200" dirty="0"/>
              </a:p>
              <a:p>
                <a:r>
                  <a:rPr lang="uk-UA" sz="3200" dirty="0"/>
                  <a:t>Тепер визначаємо кількість значень другого ряду, які менше мінімального значення першого ряду: </a:t>
                </a:r>
                <a:r>
                  <a:rPr lang="uk-UA" sz="3200" b="1" dirty="0"/>
                  <a:t>S</a:t>
                </a:r>
                <a:r>
                  <a:rPr lang="uk-UA" sz="3200" b="1" baseline="-25000" dirty="0"/>
                  <a:t>2</a:t>
                </a:r>
                <a:r>
                  <a:rPr lang="uk-UA" sz="3200" b="1" dirty="0"/>
                  <a:t>=6</a:t>
                </a:r>
                <a:r>
                  <a:rPr lang="uk-UA" sz="3200" dirty="0"/>
                  <a:t>.</a:t>
                </a:r>
                <a:endParaRPr lang="ru-RU" sz="3200" dirty="0"/>
              </a:p>
              <a:p>
                <a:r>
                  <a:rPr lang="uk-UA" sz="3200" dirty="0"/>
                  <a:t>Розраховуємо </a:t>
                </a:r>
                <a:r>
                  <a:rPr lang="uk-UA" sz="3200" dirty="0" err="1"/>
                  <a:t>Q</a:t>
                </a:r>
                <a:r>
                  <a:rPr lang="uk-UA" sz="3200" baseline="-25000" dirty="0" err="1"/>
                  <a:t>емп</a:t>
                </a:r>
                <a:r>
                  <a:rPr lang="uk-UA" sz="3200" dirty="0"/>
                  <a:t>, за формулою: </a:t>
                </a:r>
                <a:r>
                  <a:rPr lang="uk-UA" sz="3200" b="1" dirty="0" err="1"/>
                  <a:t>Q</a:t>
                </a:r>
                <a:r>
                  <a:rPr lang="uk-UA" sz="3200" b="1" baseline="-25000" dirty="0" err="1"/>
                  <a:t>эмп</a:t>
                </a:r>
                <a:r>
                  <a:rPr lang="uk-UA" sz="3200" b="1" dirty="0"/>
                  <a:t> =S</a:t>
                </a:r>
                <a:r>
                  <a:rPr lang="uk-UA" sz="3200" b="1" baseline="-25000" dirty="0"/>
                  <a:t>1</a:t>
                </a:r>
                <a:r>
                  <a:rPr lang="uk-UA" sz="3200" b="1" dirty="0"/>
                  <a:t>+S</a:t>
                </a:r>
                <a:r>
                  <a:rPr lang="uk-UA" sz="3200" b="1" baseline="-25000" dirty="0"/>
                  <a:t>2</a:t>
                </a:r>
                <a:r>
                  <a:rPr lang="uk-UA" sz="3200" b="1" dirty="0"/>
                  <a:t>= 5+6=11</a:t>
                </a:r>
                <a:endParaRPr lang="ru-RU" sz="3200" b="1" dirty="0"/>
              </a:p>
              <a:p>
                <a:r>
                  <a:rPr lang="uk-UA" sz="3200" dirty="0"/>
                  <a:t> За таблицею визначаємо критичні значення Q для n</a:t>
                </a:r>
                <a:r>
                  <a:rPr lang="uk-UA" sz="3200" baseline="-25000" dirty="0"/>
                  <a:t>1</a:t>
                </a:r>
                <a:r>
                  <a:rPr lang="uk-UA" sz="3200" dirty="0"/>
                  <a:t>=14, n</a:t>
                </a:r>
                <a:r>
                  <a:rPr lang="uk-UA" sz="3200" baseline="-25000" dirty="0"/>
                  <a:t>2</a:t>
                </a:r>
                <a:r>
                  <a:rPr lang="uk-UA" sz="3200" dirty="0"/>
                  <a:t>=12:</a:t>
                </a:r>
                <a:endParaRPr lang="ru-RU" sz="3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3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uk-UA" sz="3200" i="1">
                            <a:latin typeface="Cambria Math" panose="02040503050406030204" pitchFamily="18" charset="0"/>
                          </a:rPr>
                          <m:t>кр</m:t>
                        </m:r>
                      </m:sub>
                    </m:sSub>
                    <m:r>
                      <a:rPr lang="uk-UA" sz="3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uk-UA" sz="3200" i="1">
                                <a:latin typeface="Cambria Math" panose="02040503050406030204" pitchFamily="18" charset="0"/>
                              </a:rPr>
                              <m:t>7 для р≤0,05</m:t>
                            </m:r>
                          </m:e>
                          <m:e>
                            <m:r>
                              <a:rPr lang="uk-UA" sz="3200" i="1">
                                <a:latin typeface="Cambria Math" panose="02040503050406030204" pitchFamily="18" charset="0"/>
                              </a:rPr>
                              <m:t>9 для р≤0,01</m:t>
                            </m:r>
                          </m:e>
                        </m:eqArr>
                      </m:e>
                    </m:d>
                  </m:oMath>
                </a14:m>
                <a:endParaRPr lang="ru-RU" sz="3200" dirty="0"/>
              </a:p>
              <a:p>
                <a:r>
                  <a:rPr lang="uk-UA" sz="3200" b="1" i="1" dirty="0"/>
                  <a:t>Відповідь</a:t>
                </a:r>
                <a:r>
                  <a:rPr lang="uk-UA" sz="3200" dirty="0"/>
                  <a:t>: H</a:t>
                </a:r>
                <a:r>
                  <a:rPr lang="uk-UA" sz="3200" baseline="-25000" dirty="0"/>
                  <a:t>0</a:t>
                </a:r>
                <a:r>
                  <a:rPr lang="uk-UA" sz="3200" dirty="0"/>
                  <a:t> Відхиляється. Приймається H</a:t>
                </a:r>
                <a:r>
                  <a:rPr lang="uk-UA" sz="3200" baseline="-25000" dirty="0"/>
                  <a:t>1</a:t>
                </a:r>
                <a:r>
                  <a:rPr lang="uk-UA" sz="3200" dirty="0"/>
                  <a:t>. Студенти-фізики перевершують студентів-психологів за рівнем вербального інтелекту (р&lt;0,01).</a:t>
                </a:r>
                <a:endParaRPr lang="ru-RU" sz="3200" dirty="0"/>
              </a:p>
              <a:p>
                <a:endParaRPr lang="en-US" sz="3200" dirty="0" smtClean="0"/>
              </a:p>
              <a:p>
                <a:endParaRPr lang="ru-RU" sz="3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8004" y="793530"/>
                <a:ext cx="11104810" cy="5849007"/>
              </a:xfrm>
              <a:blipFill rotWithShape="0">
                <a:blip r:embed="rId2"/>
                <a:stretch>
                  <a:fillRect l="-878" t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9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14</a:t>
            </a:fld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3193557" y="93881"/>
            <a:ext cx="4962471" cy="66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93955" y="822960"/>
            <a:ext cx="4389120" cy="1737360"/>
          </a:xfrm>
        </p:spPr>
        <p:txBody>
          <a:bodyPr>
            <a:noAutofit/>
          </a:bodyPr>
          <a:lstStyle/>
          <a:p>
            <a:pPr lvl="0" algn="ctr"/>
            <a:r>
              <a:rPr lang="uk-UA" sz="4800" b="1" i="1" dirty="0"/>
              <a:t>Q – критерій Розенбаума</a:t>
            </a:r>
            <a:r>
              <a:rPr lang="ru-RU" sz="4800" b="1" dirty="0"/>
              <a:t/>
            </a:r>
            <a:br>
              <a:rPr lang="ru-RU" sz="4800" b="1" dirty="0"/>
            </a:br>
            <a:endParaRPr lang="ru-RU" sz="48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05714" y="822960"/>
            <a:ext cx="6096000" cy="5184648"/>
          </a:xfrm>
        </p:spPr>
        <p:txBody>
          <a:bodyPr/>
          <a:lstStyle/>
          <a:p>
            <a:pPr marL="90488" indent="352425" algn="just"/>
            <a:r>
              <a:rPr lang="uk-UA" sz="3600" dirty="0" smtClean="0"/>
              <a:t>Критерій</a:t>
            </a:r>
            <a:r>
              <a:rPr lang="en-US" sz="3600" dirty="0"/>
              <a:t>,</a:t>
            </a:r>
            <a:r>
              <a:rPr lang="uk-UA" sz="3600" dirty="0" smtClean="0"/>
              <a:t> </a:t>
            </a:r>
            <a:r>
              <a:rPr lang="uk-UA" sz="3600" dirty="0"/>
              <a:t>призначений для оцінки різниці між двома вибірками за рівнем якої-небудь ознаки, яка кількісно виміряна. </a:t>
            </a:r>
            <a:endParaRPr lang="uk-UA" sz="3600" dirty="0" smtClean="0"/>
          </a:p>
          <a:p>
            <a:pPr marL="90488" indent="352425" algn="just"/>
            <a:r>
              <a:rPr lang="uk-UA" sz="3600" dirty="0" smtClean="0"/>
              <a:t>У </a:t>
            </a:r>
            <a:r>
              <a:rPr lang="uk-UA" sz="3600" dirty="0"/>
              <a:t>кожній з вибірок має бути </a:t>
            </a:r>
            <a:r>
              <a:rPr lang="uk-UA" sz="3600" u="sng" dirty="0"/>
              <a:t>не менше 11 </a:t>
            </a:r>
            <a:r>
              <a:rPr lang="uk-UA" sz="3600" u="sng" dirty="0" smtClean="0"/>
              <a:t>досліджуваних</a:t>
            </a:r>
            <a:endParaRPr lang="ru-RU" sz="3600" u="sng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2</a:t>
            </a:fld>
            <a:endParaRPr lang="ru-RU"/>
          </a:p>
        </p:txBody>
      </p:sp>
      <p:pic>
        <p:nvPicPr>
          <p:cNvPr id="1026" name="Picture 2" descr="الخدمات - دكتور زهرا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55" y="3100992"/>
            <a:ext cx="4811759" cy="244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Гипотеза: скачать картинки, стоковые фото Гипотеза в хорошем качестве |  Depositph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386" y="2084832"/>
            <a:ext cx="5423555" cy="36157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i="1" dirty="0"/>
              <a:t>Приклад формулювання гіпотез</a:t>
            </a:r>
            <a:r>
              <a:rPr lang="uk-UA" b="1" i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2726" y="2585062"/>
            <a:ext cx="6517316" cy="1600997"/>
          </a:xfrm>
        </p:spPr>
        <p:txBody>
          <a:bodyPr>
            <a:normAutofit/>
          </a:bodyPr>
          <a:lstStyle/>
          <a:p>
            <a:r>
              <a:rPr lang="uk-UA" sz="3200" dirty="0"/>
              <a:t>Н</a:t>
            </a:r>
            <a:r>
              <a:rPr lang="uk-UA" sz="3200" baseline="-25000" dirty="0"/>
              <a:t>0</a:t>
            </a:r>
            <a:r>
              <a:rPr lang="uk-UA" sz="3200" dirty="0"/>
              <a:t>: рівень ознаки у вибірці 1 не перевищує рівня ознаки у вибірці </a:t>
            </a:r>
            <a:r>
              <a:rPr lang="uk-UA" sz="3200" dirty="0" smtClean="0"/>
              <a:t>2 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24128" y="4186059"/>
            <a:ext cx="90277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Н</a:t>
            </a:r>
            <a:r>
              <a:rPr lang="uk-UA" sz="3200" baseline="-25000" dirty="0"/>
              <a:t>1</a:t>
            </a:r>
            <a:r>
              <a:rPr lang="uk-UA" sz="3200" dirty="0"/>
              <a:t>: рівень ознаки у вибірці 1 перевищує рівень ознаки у вибірці </a:t>
            </a:r>
            <a:r>
              <a:rPr lang="uk-UA" sz="3200" dirty="0" smtClean="0"/>
              <a:t>2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7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007" y="217570"/>
            <a:ext cx="9720072" cy="1499616"/>
          </a:xfrm>
        </p:spPr>
        <p:txBody>
          <a:bodyPr/>
          <a:lstStyle/>
          <a:p>
            <a:r>
              <a:rPr lang="uk-UA" b="1" i="1" dirty="0"/>
              <a:t>Обмеження критерію</a:t>
            </a:r>
            <a:r>
              <a:rPr lang="uk-UA" b="1" i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1007" y="1527142"/>
            <a:ext cx="10269183" cy="5425271"/>
          </a:xfrm>
        </p:spPr>
        <p:txBody>
          <a:bodyPr>
            <a:normAutofit fontScale="92500"/>
          </a:bodyPr>
          <a:lstStyle/>
          <a:p>
            <a:r>
              <a:rPr lang="uk-UA" sz="2800" dirty="0" smtClean="0"/>
              <a:t>1. У </a:t>
            </a:r>
            <a:r>
              <a:rPr lang="uk-UA" sz="2800" dirty="0"/>
              <a:t>кожній з зіставляються вибірок має бути </a:t>
            </a:r>
            <a:r>
              <a:rPr lang="uk-UA" sz="2800" b="1" dirty="0"/>
              <a:t>не менше 11 спостережень</a:t>
            </a:r>
            <a:r>
              <a:rPr lang="uk-UA" sz="2800" dirty="0"/>
              <a:t>. </a:t>
            </a:r>
            <a:r>
              <a:rPr lang="uk-UA" sz="2800" dirty="0" smtClean="0"/>
              <a:t>При </a:t>
            </a:r>
            <a:r>
              <a:rPr lang="uk-UA" sz="2800" dirty="0"/>
              <a:t>цьому обсяги вибірок повинні приблизно збігатися</a:t>
            </a:r>
            <a:r>
              <a:rPr lang="uk-UA" sz="2800" dirty="0" smtClean="0"/>
              <a:t>.</a:t>
            </a:r>
            <a:endParaRPr lang="ru-RU" sz="2800" dirty="0"/>
          </a:p>
          <a:p>
            <a:r>
              <a:rPr lang="uk-UA" sz="2800" dirty="0" smtClean="0"/>
              <a:t>2. Якщо </a:t>
            </a:r>
            <a:r>
              <a:rPr lang="uk-UA" sz="2800" dirty="0"/>
              <a:t>в обох вибірках </a:t>
            </a:r>
            <a:r>
              <a:rPr lang="uk-UA" sz="2800" b="1" dirty="0"/>
              <a:t>менше 50 спостережень</a:t>
            </a:r>
            <a:r>
              <a:rPr lang="uk-UA" sz="2800" dirty="0"/>
              <a:t>, то абсолютна величина різниці між n</a:t>
            </a:r>
            <a:r>
              <a:rPr lang="uk-UA" sz="2800" baseline="-25000" dirty="0"/>
              <a:t>1</a:t>
            </a:r>
            <a:r>
              <a:rPr lang="uk-UA" sz="2800" dirty="0"/>
              <a:t> і n</a:t>
            </a:r>
            <a:r>
              <a:rPr lang="uk-UA" sz="2800" baseline="-25000" dirty="0"/>
              <a:t>2</a:t>
            </a:r>
            <a:r>
              <a:rPr lang="uk-UA" sz="2800" dirty="0"/>
              <a:t> не повинна бути більше 10 спостережень;</a:t>
            </a:r>
            <a:endParaRPr lang="ru-RU" sz="2800" dirty="0"/>
          </a:p>
          <a:p>
            <a:r>
              <a:rPr lang="uk-UA" sz="2800" b="1" dirty="0"/>
              <a:t>| n</a:t>
            </a:r>
            <a:r>
              <a:rPr lang="uk-UA" sz="2800" b="1" baseline="-25000" dirty="0"/>
              <a:t>2</a:t>
            </a:r>
            <a:r>
              <a:rPr lang="uk-UA" sz="2800" b="1" dirty="0"/>
              <a:t> – n</a:t>
            </a:r>
            <a:r>
              <a:rPr lang="uk-UA" sz="2800" b="1" baseline="-25000" dirty="0"/>
              <a:t>1</a:t>
            </a:r>
            <a:r>
              <a:rPr lang="uk-UA" sz="2800" b="1" dirty="0"/>
              <a:t> | &lt; 10</a:t>
            </a:r>
            <a:endParaRPr lang="ru-RU" sz="2800" b="1" dirty="0"/>
          </a:p>
          <a:p>
            <a:r>
              <a:rPr lang="uk-UA" sz="2800" dirty="0" smtClean="0"/>
              <a:t>3. Якщо </a:t>
            </a:r>
            <a:r>
              <a:rPr lang="uk-UA" sz="2800" dirty="0"/>
              <a:t>в кожній з вибірок </a:t>
            </a:r>
            <a:r>
              <a:rPr lang="uk-UA" sz="2800" b="1" dirty="0"/>
              <a:t>більше 51 спостереження</a:t>
            </a:r>
            <a:r>
              <a:rPr lang="uk-UA" sz="2800" dirty="0"/>
              <a:t>, але </a:t>
            </a:r>
            <a:r>
              <a:rPr lang="uk-UA" sz="2800" b="1" dirty="0"/>
              <a:t>менше 100</a:t>
            </a:r>
            <a:r>
              <a:rPr lang="uk-UA" sz="2800" dirty="0"/>
              <a:t>, то абсолютна величина різниці між n</a:t>
            </a:r>
            <a:r>
              <a:rPr lang="uk-UA" sz="2800" baseline="-25000" dirty="0"/>
              <a:t>1</a:t>
            </a:r>
            <a:r>
              <a:rPr lang="uk-UA" sz="2800" dirty="0"/>
              <a:t> і n</a:t>
            </a:r>
            <a:r>
              <a:rPr lang="uk-UA" sz="2800" baseline="-25000" dirty="0"/>
              <a:t>2</a:t>
            </a:r>
            <a:r>
              <a:rPr lang="uk-UA" sz="2800" dirty="0"/>
              <a:t> не повинна бути більше 20 спостережень;</a:t>
            </a:r>
            <a:endParaRPr lang="ru-RU" sz="2800" dirty="0"/>
          </a:p>
          <a:p>
            <a:r>
              <a:rPr lang="uk-UA" sz="2800" b="1" dirty="0"/>
              <a:t>|n</a:t>
            </a:r>
            <a:r>
              <a:rPr lang="uk-UA" sz="2800" b="1" baseline="-25000" dirty="0"/>
              <a:t>2</a:t>
            </a:r>
            <a:r>
              <a:rPr lang="uk-UA" sz="2800" b="1" dirty="0"/>
              <a:t> – n</a:t>
            </a:r>
            <a:r>
              <a:rPr lang="uk-UA" sz="2800" b="1" baseline="-25000" dirty="0"/>
              <a:t>1</a:t>
            </a:r>
            <a:r>
              <a:rPr lang="uk-UA" sz="2800" b="1" dirty="0"/>
              <a:t> | &lt; 20  </a:t>
            </a:r>
            <a:endParaRPr lang="ru-RU" sz="2800" b="1" dirty="0"/>
          </a:p>
          <a:p>
            <a:r>
              <a:rPr lang="uk-UA" sz="2800" dirty="0" smtClean="0"/>
              <a:t>4. Якщо </a:t>
            </a:r>
            <a:r>
              <a:rPr lang="uk-UA" sz="2800" dirty="0"/>
              <a:t>в кожній з вибірок більше 100 спостережень, то допускається, щоб одна з вибірок була більша за іншу не більше ніж у 1,5-2 </a:t>
            </a:r>
            <a:r>
              <a:rPr lang="uk-UA" sz="2800" dirty="0" smtClean="0"/>
              <a:t>рази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82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Алгоритм </a:t>
            </a:r>
            <a:r>
              <a:rPr lang="uk-UA" b="1" i="1" dirty="0" smtClean="0"/>
              <a:t>підрахунку </a:t>
            </a:r>
            <a:r>
              <a:rPr lang="uk-UA" b="1" i="1" dirty="0"/>
              <a:t>Q - критерій </a:t>
            </a:r>
            <a:r>
              <a:rPr lang="uk-UA" b="1" i="1" dirty="0" smtClean="0"/>
              <a:t>Розенбаума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91732" cy="4023360"/>
          </a:xfrm>
        </p:spPr>
        <p:txBody>
          <a:bodyPr>
            <a:noAutofit/>
          </a:bodyPr>
          <a:lstStyle/>
          <a:p>
            <a:pPr algn="just"/>
            <a:r>
              <a:rPr lang="uk-UA" sz="2600" dirty="0"/>
              <a:t>1. Перевірити, чи виконуються обмеження: n</a:t>
            </a:r>
            <a:r>
              <a:rPr lang="uk-UA" sz="2600" baseline="-25000" dirty="0"/>
              <a:t>1</a:t>
            </a:r>
            <a:r>
              <a:rPr lang="uk-UA" sz="2600" dirty="0"/>
              <a:t>,n</a:t>
            </a:r>
            <a:r>
              <a:rPr lang="uk-UA" sz="2600" baseline="-25000" dirty="0"/>
              <a:t>2</a:t>
            </a:r>
            <a:r>
              <a:rPr lang="uk-UA" sz="2600" dirty="0"/>
              <a:t> &gt;11, n</a:t>
            </a:r>
            <a:r>
              <a:rPr lang="uk-UA" sz="2600" baseline="-25000" dirty="0"/>
              <a:t>1</a:t>
            </a:r>
            <a:r>
              <a:rPr lang="uk-UA" sz="2600" dirty="0"/>
              <a:t> ≈ n</a:t>
            </a:r>
            <a:r>
              <a:rPr lang="uk-UA" sz="2600" baseline="-25000" dirty="0"/>
              <a:t>2</a:t>
            </a:r>
            <a:r>
              <a:rPr lang="uk-UA" sz="2600" dirty="0"/>
              <a:t> </a:t>
            </a:r>
            <a:endParaRPr lang="ru-RU" sz="2600" dirty="0"/>
          </a:p>
          <a:p>
            <a:pPr algn="just"/>
            <a:r>
              <a:rPr lang="uk-UA" sz="2600" dirty="0"/>
              <a:t>2. Впорядкувати значення окремо в кожній вибірці по мірі </a:t>
            </a:r>
            <a:r>
              <a:rPr lang="uk-UA" sz="2600" dirty="0" smtClean="0"/>
              <a:t>спадання ознаки</a:t>
            </a:r>
            <a:r>
              <a:rPr lang="uk-UA" sz="2600" dirty="0"/>
              <a:t>. Вважати вибіркою 1 ту вибірку, значення в якій імовірно вище, а вибіркою 2 ту, де значення імовірно нижче. </a:t>
            </a:r>
            <a:endParaRPr lang="ru-RU" sz="2600" dirty="0"/>
          </a:p>
          <a:p>
            <a:pPr algn="just"/>
            <a:r>
              <a:rPr lang="uk-UA" sz="2600" dirty="0"/>
              <a:t>3. Визначити найвище (максимальне) значення у вибірці 2. </a:t>
            </a:r>
            <a:endParaRPr lang="ru-RU" sz="2600" dirty="0"/>
          </a:p>
          <a:p>
            <a:pPr algn="just"/>
            <a:r>
              <a:rPr lang="uk-UA" sz="2600" dirty="0"/>
              <a:t>4. Підрахувати кількість значень у вибірці 1, які вище максимального значення у вибірці 2. Визначити отриману величину як S</a:t>
            </a:r>
            <a:r>
              <a:rPr lang="uk-UA" sz="2600" baseline="-25000" dirty="0"/>
              <a:t>1</a:t>
            </a:r>
            <a:r>
              <a:rPr lang="uk-UA" sz="2600" dirty="0"/>
              <a:t>. </a:t>
            </a:r>
            <a:endParaRPr lang="ru-RU" sz="2600" dirty="0"/>
          </a:p>
          <a:p>
            <a:pPr algn="just"/>
            <a:r>
              <a:rPr lang="uk-UA" sz="2600" dirty="0"/>
              <a:t>5. Визначити найнижче (мінімальне) значення у вибірці 1. </a:t>
            </a: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0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Алгоритм </a:t>
            </a:r>
            <a:r>
              <a:rPr lang="uk-UA" b="1" i="1" dirty="0" smtClean="0"/>
              <a:t>підрахунку </a:t>
            </a:r>
            <a:r>
              <a:rPr lang="uk-UA" b="1" i="1" dirty="0"/>
              <a:t>Q - критерій </a:t>
            </a:r>
            <a:r>
              <a:rPr lang="uk-UA" b="1" i="1" dirty="0" smtClean="0"/>
              <a:t>Розенбаума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044" y="2221666"/>
            <a:ext cx="10599122" cy="4572000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6. Підрахувати кількість значень у вибірці 2, які нижче мінімального значення вибірки 1. Визначити отриману величину як S</a:t>
            </a:r>
            <a:r>
              <a:rPr lang="uk-UA" sz="2800" baseline="-25000" dirty="0"/>
              <a:t>2</a:t>
            </a:r>
            <a:r>
              <a:rPr lang="uk-UA" sz="2800" dirty="0"/>
              <a:t>. </a:t>
            </a:r>
            <a:endParaRPr lang="ru-RU" sz="2800" dirty="0"/>
          </a:p>
          <a:p>
            <a:pPr algn="just"/>
            <a:r>
              <a:rPr lang="uk-UA" sz="2800" dirty="0"/>
              <a:t>7. Підрахувати емпіричне значення Q за формулою: Q= S</a:t>
            </a:r>
            <a:r>
              <a:rPr lang="uk-UA" sz="2800" baseline="-25000" dirty="0"/>
              <a:t>1</a:t>
            </a:r>
            <a:r>
              <a:rPr lang="uk-UA" sz="2800" dirty="0"/>
              <a:t>+ S</a:t>
            </a:r>
            <a:r>
              <a:rPr lang="uk-UA" sz="2800" baseline="-25000" dirty="0"/>
              <a:t>2</a:t>
            </a:r>
            <a:r>
              <a:rPr lang="uk-UA" sz="2800" dirty="0"/>
              <a:t>. </a:t>
            </a:r>
            <a:endParaRPr lang="ru-RU" sz="2800" dirty="0"/>
          </a:p>
          <a:p>
            <a:pPr algn="just"/>
            <a:r>
              <a:rPr lang="uk-UA" sz="2800" dirty="0"/>
              <a:t>8. За таблицю визначити критичні значення Q для даних n</a:t>
            </a:r>
            <a:r>
              <a:rPr lang="uk-UA" sz="2800" baseline="-25000" dirty="0"/>
              <a:t>1</a:t>
            </a:r>
            <a:r>
              <a:rPr lang="uk-UA" sz="2800" dirty="0"/>
              <a:t> и n</a:t>
            </a:r>
            <a:r>
              <a:rPr lang="uk-UA" sz="2800" baseline="-25000" dirty="0"/>
              <a:t>2</a:t>
            </a:r>
            <a:r>
              <a:rPr lang="uk-UA" sz="2800" dirty="0"/>
              <a:t> . Якщо </a:t>
            </a:r>
            <a:r>
              <a:rPr lang="uk-UA" sz="2800" dirty="0" err="1"/>
              <a:t>Q</a:t>
            </a:r>
            <a:r>
              <a:rPr lang="uk-UA" sz="2800" baseline="-25000" dirty="0" err="1"/>
              <a:t>емп</a:t>
            </a:r>
            <a:r>
              <a:rPr lang="uk-UA" sz="2800" dirty="0"/>
              <a:t> дорівнює Q 0,05 або перевищує його, то Н</a:t>
            </a:r>
            <a:r>
              <a:rPr lang="uk-UA" sz="2800" baseline="-25000" dirty="0"/>
              <a:t>0</a:t>
            </a:r>
            <a:r>
              <a:rPr lang="uk-UA" sz="2800" dirty="0"/>
              <a:t> відхиляється. </a:t>
            </a:r>
            <a:endParaRPr lang="ru-RU" sz="2800" dirty="0"/>
          </a:p>
          <a:p>
            <a:pPr algn="just"/>
            <a:r>
              <a:rPr lang="uk-UA" sz="2800" i="1" dirty="0"/>
              <a:t>При n</a:t>
            </a:r>
            <a:r>
              <a:rPr lang="uk-UA" sz="2800" i="1" baseline="-25000" dirty="0"/>
              <a:t>1</a:t>
            </a:r>
            <a:r>
              <a:rPr lang="uk-UA" sz="2800" i="1" dirty="0"/>
              <a:t>, n</a:t>
            </a:r>
            <a:r>
              <a:rPr lang="uk-UA" sz="2800" i="1" baseline="-25000" dirty="0"/>
              <a:t>2</a:t>
            </a:r>
            <a:r>
              <a:rPr lang="uk-UA" sz="2800" i="1" dirty="0"/>
              <a:t> &gt; 26 зіставити отримане емпіричне значення з </a:t>
            </a:r>
            <a:r>
              <a:rPr lang="uk-UA" sz="2800" i="1" dirty="0" err="1"/>
              <a:t>Q</a:t>
            </a:r>
            <a:r>
              <a:rPr lang="uk-UA" sz="2800" i="1" baseline="-25000" dirty="0" err="1"/>
              <a:t>кp</a:t>
            </a:r>
            <a:r>
              <a:rPr lang="uk-UA" sz="2800" i="1" dirty="0"/>
              <a:t>= 8 </a:t>
            </a:r>
            <a:r>
              <a:rPr lang="uk-UA" sz="2800" i="1" dirty="0" smtClean="0"/>
              <a:t>  (</a:t>
            </a:r>
            <a:r>
              <a:rPr lang="uk-UA" sz="2800" i="1" dirty="0"/>
              <a:t>p ≤0,05) и </a:t>
            </a:r>
            <a:r>
              <a:rPr lang="uk-UA" sz="2800" i="1" dirty="0" err="1"/>
              <a:t>Q</a:t>
            </a:r>
            <a:r>
              <a:rPr lang="uk-UA" sz="2800" i="1" baseline="-25000" dirty="0" err="1"/>
              <a:t>кp</a:t>
            </a:r>
            <a:r>
              <a:rPr lang="uk-UA" sz="2800" i="1" dirty="0"/>
              <a:t>=10 (p≤0,01). Якщо </a:t>
            </a:r>
            <a:r>
              <a:rPr lang="uk-UA" sz="2800" i="1" dirty="0" err="1"/>
              <a:t>Q</a:t>
            </a:r>
            <a:r>
              <a:rPr lang="uk-UA" sz="2800" i="1" baseline="-25000" dirty="0" err="1"/>
              <a:t>емп</a:t>
            </a:r>
            <a:r>
              <a:rPr lang="uk-UA" sz="2800" i="1" dirty="0"/>
              <a:t> перевищує, чи принаймні, дорівнює </a:t>
            </a:r>
            <a:r>
              <a:rPr lang="uk-UA" sz="2800" i="1" dirty="0" err="1"/>
              <a:t>Q</a:t>
            </a:r>
            <a:r>
              <a:rPr lang="uk-UA" sz="2800" i="1" baseline="-25000" dirty="0" err="1"/>
              <a:t>кp</a:t>
            </a:r>
            <a:r>
              <a:rPr lang="uk-UA" sz="2800" i="1" dirty="0"/>
              <a:t> = 8, H</a:t>
            </a:r>
            <a:r>
              <a:rPr lang="uk-UA" sz="2800" i="1" baseline="-25000" dirty="0"/>
              <a:t>0</a:t>
            </a:r>
            <a:r>
              <a:rPr lang="uk-UA" sz="2800" i="1" dirty="0"/>
              <a:t> відхиляється.</a:t>
            </a:r>
            <a:endParaRPr lang="ru-RU" sz="2800" i="1" dirty="0"/>
          </a:p>
          <a:p>
            <a:pPr algn="just"/>
            <a:endParaRPr lang="ru-RU" sz="26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Графічне представлення </a:t>
            </a:r>
            <a:r>
              <a:rPr lang="uk-UA" b="1" i="1" dirty="0" smtClean="0"/>
              <a:t>критерію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7</a:t>
            </a:fld>
            <a:endParaRPr lang="ru-RU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14778" y="2215298"/>
            <a:ext cx="20501049" cy="77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964732" y="2344839"/>
            <a:ext cx="2306368" cy="3339524"/>
            <a:chOff x="45720" y="0"/>
            <a:chExt cx="1371600" cy="195834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822960" y="251460"/>
              <a:ext cx="594360" cy="1501088"/>
              <a:chOff x="7620" y="0"/>
              <a:chExt cx="594360" cy="1501088"/>
            </a:xfrm>
          </p:grpSpPr>
          <p:sp>
            <p:nvSpPr>
              <p:cNvPr id="19" name="Надпись 28"/>
              <p:cNvSpPr txBox="1"/>
              <p:nvPr/>
            </p:nvSpPr>
            <p:spPr>
              <a:xfrm>
                <a:off x="7620" y="0"/>
                <a:ext cx="594360" cy="3276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-25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Надпись 29"/>
              <p:cNvSpPr txBox="1"/>
              <p:nvPr/>
            </p:nvSpPr>
            <p:spPr>
              <a:xfrm>
                <a:off x="7620" y="1173428"/>
                <a:ext cx="594360" cy="3276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-25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Группа 7"/>
            <p:cNvGrpSpPr/>
            <p:nvPr/>
          </p:nvGrpSpPr>
          <p:grpSpPr>
            <a:xfrm>
              <a:off x="73243" y="176983"/>
              <a:ext cx="924977" cy="1247957"/>
              <a:chOff x="73243" y="9343"/>
              <a:chExt cx="924977" cy="1247957"/>
            </a:xfrm>
          </p:grpSpPr>
          <p:sp>
            <p:nvSpPr>
              <p:cNvPr id="16" name="Надпись 27"/>
              <p:cNvSpPr txBox="1"/>
              <p:nvPr/>
            </p:nvSpPr>
            <p:spPr>
              <a:xfrm>
                <a:off x="403860" y="929640"/>
                <a:ext cx="594360" cy="3276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Ряд 2</a:t>
                </a:r>
                <a:endPara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Надпись 25"/>
              <p:cNvSpPr txBox="1"/>
              <p:nvPr/>
            </p:nvSpPr>
            <p:spPr>
              <a:xfrm>
                <a:off x="73243" y="9343"/>
                <a:ext cx="594360" cy="3276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Ряд 1</a:t>
                </a:r>
                <a:endPara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45720" y="0"/>
              <a:ext cx="853440" cy="1958340"/>
              <a:chOff x="0" y="0"/>
              <a:chExt cx="853440" cy="1958340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7620" y="7620"/>
                <a:ext cx="0" cy="9296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88620" y="1028700"/>
                <a:ext cx="0" cy="9296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15240" y="975360"/>
                <a:ext cx="838200" cy="762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0" y="15240"/>
                <a:ext cx="838200" cy="762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 flipV="1">
                <a:off x="822960" y="0"/>
                <a:ext cx="7620" cy="19431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365760" y="1950720"/>
                <a:ext cx="4648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193914" y="2516503"/>
            <a:ext cx="73655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7971179" y="2479642"/>
            <a:ext cx="2178649" cy="3553296"/>
            <a:chOff x="45720" y="0"/>
            <a:chExt cx="1451148" cy="1950720"/>
          </a:xfrm>
        </p:grpSpPr>
        <p:cxnSp>
          <p:nvCxnSpPr>
            <p:cNvPr id="22" name="Прямая со стрелкой 21"/>
            <p:cNvCxnSpPr/>
            <p:nvPr/>
          </p:nvCxnSpPr>
          <p:spPr>
            <a:xfrm flipV="1">
              <a:off x="845820" y="7620"/>
              <a:ext cx="7620" cy="5867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Группа 22"/>
            <p:cNvGrpSpPr/>
            <p:nvPr/>
          </p:nvGrpSpPr>
          <p:grpSpPr>
            <a:xfrm>
              <a:off x="45720" y="0"/>
              <a:ext cx="1451148" cy="1950720"/>
              <a:chOff x="45720" y="0"/>
              <a:chExt cx="1451148" cy="1950720"/>
            </a:xfrm>
          </p:grpSpPr>
          <p:sp>
            <p:nvSpPr>
              <p:cNvPr id="24" name="Надпись 48"/>
              <p:cNvSpPr txBox="1"/>
              <p:nvPr/>
            </p:nvSpPr>
            <p:spPr>
              <a:xfrm>
                <a:off x="403860" y="1089660"/>
                <a:ext cx="594360" cy="3276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Ряд 2</a:t>
                </a:r>
                <a:endPara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" name="Группа 24"/>
              <p:cNvGrpSpPr/>
              <p:nvPr/>
            </p:nvGrpSpPr>
            <p:grpSpPr>
              <a:xfrm>
                <a:off x="45720" y="0"/>
                <a:ext cx="1451148" cy="1950720"/>
                <a:chOff x="45720" y="0"/>
                <a:chExt cx="1451148" cy="1950720"/>
              </a:xfrm>
            </p:grpSpPr>
            <p:grpSp>
              <p:nvGrpSpPr>
                <p:cNvPr id="26" name="Группа 25"/>
                <p:cNvGrpSpPr/>
                <p:nvPr/>
              </p:nvGrpSpPr>
              <p:grpSpPr>
                <a:xfrm>
                  <a:off x="70002" y="160020"/>
                  <a:ext cx="1426866" cy="1478280"/>
                  <a:chOff x="70002" y="0"/>
                  <a:chExt cx="1426866" cy="1478280"/>
                </a:xfrm>
              </p:grpSpPr>
              <p:sp>
                <p:nvSpPr>
                  <p:cNvPr id="35" name="Надпись 49"/>
                  <p:cNvSpPr txBox="1"/>
                  <p:nvPr/>
                </p:nvSpPr>
                <p:spPr>
                  <a:xfrm>
                    <a:off x="70002" y="0"/>
                    <a:ext cx="594360" cy="32766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uk-UA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Ряд 1</a:t>
                    </a:r>
                    <a:endParaRPr lang="ru-RU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36" name="Группа 35"/>
                  <p:cNvGrpSpPr/>
                  <p:nvPr/>
                </p:nvGrpSpPr>
                <p:grpSpPr>
                  <a:xfrm>
                    <a:off x="883920" y="68580"/>
                    <a:ext cx="612948" cy="1409700"/>
                    <a:chOff x="68580" y="-15240"/>
                    <a:chExt cx="612948" cy="1409700"/>
                  </a:xfrm>
                </p:grpSpPr>
                <p:sp>
                  <p:nvSpPr>
                    <p:cNvPr id="37" name="Надпись 45"/>
                    <p:cNvSpPr txBox="1"/>
                    <p:nvPr/>
                  </p:nvSpPr>
                  <p:spPr>
                    <a:xfrm>
                      <a:off x="87168" y="1066800"/>
                      <a:ext cx="594360" cy="32766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aseline="-25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Надпись 46"/>
                    <p:cNvSpPr txBox="1"/>
                    <p:nvPr/>
                  </p:nvSpPr>
                  <p:spPr>
                    <a:xfrm>
                      <a:off x="68580" y="-15240"/>
                      <a:ext cx="594360" cy="32766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aseline="-25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27" name="Группа 26"/>
                <p:cNvGrpSpPr/>
                <p:nvPr/>
              </p:nvGrpSpPr>
              <p:grpSpPr>
                <a:xfrm>
                  <a:off x="45720" y="0"/>
                  <a:ext cx="1264920" cy="1950720"/>
                  <a:chOff x="0" y="0"/>
                  <a:chExt cx="1264920" cy="1950720"/>
                </a:xfrm>
              </p:grpSpPr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>
                    <a:off x="7620" y="0"/>
                    <a:ext cx="0" cy="92964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Прямая соединительная линия 28"/>
                  <p:cNvCxnSpPr/>
                  <p:nvPr/>
                </p:nvCxnSpPr>
                <p:spPr>
                  <a:xfrm flipH="1">
                    <a:off x="388620" y="609600"/>
                    <a:ext cx="7620" cy="134112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Прямая соединительная линия 29"/>
                  <p:cNvCxnSpPr/>
                  <p:nvPr/>
                </p:nvCxnSpPr>
                <p:spPr>
                  <a:xfrm>
                    <a:off x="0" y="7620"/>
                    <a:ext cx="1264920" cy="762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Прямая соединительная линия 30"/>
                  <p:cNvCxnSpPr/>
                  <p:nvPr/>
                </p:nvCxnSpPr>
                <p:spPr>
                  <a:xfrm>
                    <a:off x="15240" y="967740"/>
                    <a:ext cx="121158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Прямая соединительная линия 31"/>
                  <p:cNvCxnSpPr/>
                  <p:nvPr/>
                </p:nvCxnSpPr>
                <p:spPr>
                  <a:xfrm flipV="1">
                    <a:off x="365760" y="1927860"/>
                    <a:ext cx="792480" cy="152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Прямая соединительная линия 32"/>
                  <p:cNvCxnSpPr/>
                  <p:nvPr/>
                </p:nvCxnSpPr>
                <p:spPr>
                  <a:xfrm>
                    <a:off x="15240" y="579120"/>
                    <a:ext cx="1232535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Прямая со стрелкой 33"/>
                  <p:cNvCxnSpPr/>
                  <p:nvPr/>
                </p:nvCxnSpPr>
                <p:spPr>
                  <a:xfrm flipH="1" flipV="1">
                    <a:off x="856788" y="967740"/>
                    <a:ext cx="11892" cy="96774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39" name="Группа 38"/>
          <p:cNvGrpSpPr/>
          <p:nvPr/>
        </p:nvGrpSpPr>
        <p:grpSpPr>
          <a:xfrm>
            <a:off x="4416960" y="2312267"/>
            <a:ext cx="2440561" cy="2453220"/>
            <a:chOff x="0" y="122072"/>
            <a:chExt cx="1447477" cy="1264768"/>
          </a:xfrm>
        </p:grpSpPr>
        <p:sp>
          <p:nvSpPr>
            <p:cNvPr id="41" name="Надпись 64"/>
            <p:cNvSpPr txBox="1"/>
            <p:nvPr/>
          </p:nvSpPr>
          <p:spPr>
            <a:xfrm>
              <a:off x="70631" y="129786"/>
              <a:ext cx="594360" cy="32766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Ряд 1</a:t>
              </a:r>
              <a:endPara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Надпись 65"/>
            <p:cNvSpPr txBox="1"/>
            <p:nvPr/>
          </p:nvSpPr>
          <p:spPr>
            <a:xfrm>
              <a:off x="457200" y="122072"/>
              <a:ext cx="594360" cy="32766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Ряд 2</a:t>
              </a:r>
              <a:endPara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0" name="Группа 39"/>
            <p:cNvGrpSpPr/>
            <p:nvPr/>
          </p:nvGrpSpPr>
          <p:grpSpPr>
            <a:xfrm>
              <a:off x="0" y="304800"/>
              <a:ext cx="1447477" cy="1082040"/>
              <a:chOff x="0" y="45720"/>
              <a:chExt cx="1447477" cy="1082040"/>
            </a:xfrm>
          </p:grpSpPr>
          <p:grpSp>
            <p:nvGrpSpPr>
              <p:cNvPr id="43" name="Группа 42"/>
              <p:cNvGrpSpPr/>
              <p:nvPr/>
            </p:nvGrpSpPr>
            <p:grpSpPr>
              <a:xfrm>
                <a:off x="0" y="45720"/>
                <a:ext cx="830580" cy="1066800"/>
                <a:chOff x="0" y="0"/>
                <a:chExt cx="830580" cy="1066800"/>
              </a:xfrm>
            </p:grpSpPr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flipH="1">
                  <a:off x="45720" y="22860"/>
                  <a:ext cx="0" cy="101346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flipH="1">
                  <a:off x="411480" y="15240"/>
                  <a:ext cx="0" cy="101346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flipH="1">
                  <a:off x="792480" y="22860"/>
                  <a:ext cx="0" cy="101346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22860" y="0"/>
                  <a:ext cx="8077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0" y="1066800"/>
                  <a:ext cx="8077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43"/>
              <p:cNvGrpSpPr/>
              <p:nvPr/>
            </p:nvGrpSpPr>
            <p:grpSpPr>
              <a:xfrm>
                <a:off x="845820" y="166979"/>
                <a:ext cx="601657" cy="960781"/>
                <a:chOff x="0" y="166979"/>
                <a:chExt cx="601657" cy="960781"/>
              </a:xfrm>
            </p:grpSpPr>
            <p:sp>
              <p:nvSpPr>
                <p:cNvPr id="45" name="Надпись 38"/>
                <p:cNvSpPr txBox="1"/>
                <p:nvPr/>
              </p:nvSpPr>
              <p:spPr>
                <a:xfrm>
                  <a:off x="7297" y="166979"/>
                  <a:ext cx="594360" cy="32766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uk-UA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uk-UA" sz="1600" baseline="-250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uk-UA" sz="16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=0</a:t>
                  </a:r>
                  <a:endParaRPr lang="ru-RU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Надпись 39"/>
                <p:cNvSpPr txBox="1"/>
                <p:nvPr/>
              </p:nvSpPr>
              <p:spPr>
                <a:xfrm>
                  <a:off x="0" y="800100"/>
                  <a:ext cx="594360" cy="32766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uk-UA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uk-UA" sz="1600" baseline="-250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uk-UA" sz="16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=0</a:t>
                  </a:r>
                  <a:endParaRPr lang="ru-RU" sz="1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52" name="Rectangle 52"/>
          <p:cNvSpPr>
            <a:spLocks noChangeArrowheads="1"/>
          </p:cNvSpPr>
          <p:nvPr/>
        </p:nvSpPr>
        <p:spPr bwMode="auto">
          <a:xfrm>
            <a:off x="3937382" y="1214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3404383" y="2472092"/>
            <a:ext cx="73655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0"/>
          <p:cNvSpPr>
            <a:spLocks noChangeArrowheads="1"/>
          </p:cNvSpPr>
          <p:nvPr/>
        </p:nvSpPr>
        <p:spPr bwMode="auto">
          <a:xfrm>
            <a:off x="7306087" y="2449768"/>
            <a:ext cx="73655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dirty="0" smtClean="0"/>
              <a:t>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122" y="2084832"/>
            <a:ext cx="10327044" cy="4459024"/>
          </a:xfrm>
        </p:spPr>
        <p:txBody>
          <a:bodyPr>
            <a:normAutofit/>
          </a:bodyPr>
          <a:lstStyle/>
          <a:p>
            <a:pPr marL="90488" indent="446088" algn="just"/>
            <a:r>
              <a:rPr lang="uk-UA" sz="2800" dirty="0"/>
              <a:t>В учасників психологічного </a:t>
            </a:r>
            <a:r>
              <a:rPr lang="uk-UA" sz="2800" dirty="0" smtClean="0"/>
              <a:t>експерименту було </a:t>
            </a:r>
            <a:r>
              <a:rPr lang="uk-UA" sz="2800" dirty="0"/>
              <a:t>виміряно рівень вербального і невербального інтелекту за допомогою методики Д. </a:t>
            </a:r>
            <a:r>
              <a:rPr lang="uk-UA" sz="2800" dirty="0" err="1"/>
              <a:t>Векслера</a:t>
            </a:r>
            <a:r>
              <a:rPr lang="uk-UA" sz="2800" dirty="0"/>
              <a:t>. </a:t>
            </a:r>
            <a:endParaRPr lang="uk-UA" sz="2800" dirty="0" smtClean="0"/>
          </a:p>
          <a:p>
            <a:pPr marL="90488" indent="446088" algn="just"/>
            <a:r>
              <a:rPr lang="uk-UA" sz="2800" dirty="0" smtClean="0"/>
              <a:t>Було </a:t>
            </a:r>
            <a:r>
              <a:rPr lang="uk-UA" sz="2800" dirty="0"/>
              <a:t>обстежено 26 юнаків у віці від 18 до 24 років (середній вік 20,5 років). 14 з них були студентами фізичного факультету, а 12 - студентами психологічного факультету. </a:t>
            </a:r>
            <a:endParaRPr lang="uk-UA" sz="2800" dirty="0" smtClean="0"/>
          </a:p>
          <a:p>
            <a:pPr marL="90488" indent="446088" algn="just"/>
            <a:r>
              <a:rPr lang="uk-UA" sz="2800" dirty="0" smtClean="0"/>
              <a:t>Показники </a:t>
            </a:r>
            <a:r>
              <a:rPr lang="uk-UA" sz="2800" dirty="0"/>
              <a:t>вербального інтелекту представлені в Таблиці. </a:t>
            </a:r>
            <a:endParaRPr lang="uk-UA" sz="2800" dirty="0" smtClean="0"/>
          </a:p>
          <a:p>
            <a:pPr marL="90488" indent="446088" algn="just"/>
            <a:r>
              <a:rPr lang="uk-UA" sz="2800" dirty="0" smtClean="0"/>
              <a:t>Чи </a:t>
            </a:r>
            <a:r>
              <a:rPr lang="uk-UA" sz="2800" dirty="0"/>
              <a:t>можна стверджувати, що одна з груп перевершує іншу за рівнем вербального інтелекту?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13" y="387424"/>
            <a:ext cx="11588287" cy="1336273"/>
          </a:xfrm>
        </p:spPr>
        <p:txBody>
          <a:bodyPr>
            <a:noAutofit/>
          </a:bodyPr>
          <a:lstStyle/>
          <a:p>
            <a:pPr algn="ctr"/>
            <a:r>
              <a:rPr lang="uk-UA" sz="2800" i="1" cap="none" dirty="0" smtClean="0"/>
              <a:t>Індивідуальні значення вербального інтелекту у вибірках студентів фізичного (n1 = 14) і психологічного (n2 = 12) факультетів</a:t>
            </a:r>
            <a:endParaRPr lang="ru-RU" sz="2800" cap="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98B-086B-4B06-AB14-9CF8DC1D264D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243204"/>
              </p:ext>
            </p:extLst>
          </p:nvPr>
        </p:nvGraphicFramePr>
        <p:xfrm>
          <a:off x="2125401" y="1716934"/>
          <a:ext cx="7798676" cy="502809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014096"/>
                <a:gridCol w="1887619"/>
                <a:gridCol w="2014096"/>
                <a:gridCol w="1882865"/>
              </a:tblGrid>
              <a:tr h="472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Студенти-фізики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Студенти-психологи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4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Код імені досліджуваного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Показник вербального інтелекту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Код імені досліджуваного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Показник вербального інтелекту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А.І.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А.Р.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О.Д.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Ж.С.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П.А.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Є.А.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Г.С.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М.Л.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Т.В.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Ф.О.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Д.І.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С.А.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П.А.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М.Л.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К.О.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Ю.О.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О.С.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А.Д.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В.Ю.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Ш.С.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П.В.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Я.П.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Б.П.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Т.К.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К.П.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66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Т.Д.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5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</TotalTime>
  <Words>955</Words>
  <Application>Microsoft Office PowerPoint</Application>
  <PresentationFormat>Широкоэкранный</PresentationFormat>
  <Paragraphs>353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Tw Cen MT</vt:lpstr>
      <vt:lpstr>Tw Cen MT Condensed</vt:lpstr>
      <vt:lpstr>Wingdings 3</vt:lpstr>
      <vt:lpstr>Интеграл</vt:lpstr>
      <vt:lpstr>НЕПАРАМЕТРИЧНІ МЕТОДИ ПОРІВНЯННЯ ДВОХ ВИБІРОК</vt:lpstr>
      <vt:lpstr>Q – критерій Розенбаума </vt:lpstr>
      <vt:lpstr>Приклад формулювання гіпотез:</vt:lpstr>
      <vt:lpstr>Обмеження критерію:</vt:lpstr>
      <vt:lpstr>Алгоритм підрахунку Q - критерій Розенбаума</vt:lpstr>
      <vt:lpstr>Алгоритм підрахунку Q - критерій Розенбаума</vt:lpstr>
      <vt:lpstr>Графічне представлення критерію</vt:lpstr>
      <vt:lpstr>Приклад</vt:lpstr>
      <vt:lpstr>Індивідуальні значення вербального інтелекту у вибірках студентів фізичного (n1 = 14) і психологічного (n2 = 12) факультетів</vt:lpstr>
      <vt:lpstr>Презентация PowerPoint</vt:lpstr>
      <vt:lpstr>Впорядковані по спадаючій вербального інтелекту ряди індивідуальних значень в двох студентських вибірках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Home-PC</dc:creator>
  <cp:lastModifiedBy>Home-PC</cp:lastModifiedBy>
  <cp:revision>23</cp:revision>
  <dcterms:created xsi:type="dcterms:W3CDTF">2021-04-26T10:37:15Z</dcterms:created>
  <dcterms:modified xsi:type="dcterms:W3CDTF">2021-04-29T06:07:39Z</dcterms:modified>
</cp:coreProperties>
</file>