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1" r:id="rId12"/>
    <p:sldId id="267" r:id="rId13"/>
    <p:sldId id="269" r:id="rId14"/>
    <p:sldId id="268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/>
  </p:normalViewPr>
  <p:slideViewPr>
    <p:cSldViewPr snapToGrid="0">
      <p:cViewPr varScale="1">
        <p:scale>
          <a:sx n="81" d="100"/>
          <a:sy n="81" d="100"/>
        </p:scale>
        <p:origin x="-84" y="-7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93700" ty="-82550" sx="35000" sy="3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13"/>
          <p:cNvCxnSpPr/>
          <p:nvPr/>
        </p:nvCxnSpPr>
        <p:spPr>
          <a:xfrm flipV="1">
            <a:off x="8386763" y="5264150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/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 smtClean="0"/>
            </a:lvl1pPr>
          </a:lstStyle>
          <a:p>
            <a:pPr>
              <a:defRPr/>
            </a:pPr>
            <a:fld id="{18DF0DF9-EA4D-46B0-9101-4871BEA9B5DC}" type="datetimeFigureOut">
              <a:rPr lang="ru-RU"/>
              <a:pPr>
                <a:defRPr/>
              </a:pPr>
              <a:t>01.07.2021</a:t>
            </a:fld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E8BCF-E9DB-4AE0-87FF-CE32869F90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C8512-89AA-49E7-9C9C-D85680CD5173}" type="datetimeFigureOut">
              <a:rPr lang="ru-RU"/>
              <a:pPr>
                <a:defRPr/>
              </a:pPr>
              <a:t>01.07.2021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410DA-7690-4ED5-AEA5-BD05BCCDA8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 rot="5400000" flipV="1">
            <a:off x="10058400" y="58738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883FA7-A933-48EA-9FAC-D60EBAA6F0A9}" type="datetimeFigureOut">
              <a:rPr lang="ru-RU"/>
              <a:pPr>
                <a:defRPr/>
              </a:pPr>
              <a:t>01.07.2021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5354DA-38D4-4AF7-A2BE-A5F4867E38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78486-A671-49CA-BB98-25CD2384990E}" type="datetimeFigureOut">
              <a:rPr lang="ru-RU"/>
              <a:pPr>
                <a:defRPr/>
              </a:pPr>
              <a:t>01.07.2021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9A75F-0A32-4D97-96E3-C1CA0AD08E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 flipV="1">
            <a:off x="8386763" y="5264150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11"/>
          <p:cNvSpPr/>
          <p:nvPr/>
        </p:nvSpPr>
        <p:spPr>
          <a:xfrm>
            <a:off x="0" y="0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93700" ty="-82550" sx="35000" sy="3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/>
          <a:lstStyle>
            <a:lvl1pPr algn="r">
              <a:defRPr sz="50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FA0E0-FC7E-49C5-8E98-7670C7775F85}" type="datetimeFigureOut">
              <a:rPr lang="ru-RU"/>
              <a:pPr>
                <a:defRPr/>
              </a:pPr>
              <a:t>01.07.2021</a:t>
            </a:fld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D2BD1-F77B-4745-BB82-48E53ABF8F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3382C-A0C8-4C6E-B477-D6686E77F6D6}" type="datetimeFigureOut">
              <a:rPr lang="ru-RU"/>
              <a:pPr>
                <a:defRPr/>
              </a:pPr>
              <a:t>01.07.2021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D073E-7188-4076-B292-BCFF47600C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66260-24D7-4E43-9746-534550C824B7}" type="datetimeFigureOut">
              <a:rPr lang="ru-RU"/>
              <a:pPr>
                <a:defRPr/>
              </a:pPr>
              <a:t>01.07.2021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FFE647-EE09-44DE-9150-09C1C0530F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B268F3-366B-4C5D-A24C-871A387DDDA1}" type="datetimeFigureOut">
              <a:rPr lang="ru-RU"/>
              <a:pPr>
                <a:defRPr/>
              </a:pPr>
              <a:t>01.07.2021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2F37D-2AB7-4E93-841B-3E2E699260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F208B-77BA-4950-9C18-3EA416C878B3}" type="datetimeFigureOut">
              <a:rPr lang="ru-RU"/>
              <a:pPr>
                <a:defRPr/>
              </a:pPr>
              <a:t>01.07.2021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4E6F5-8D6C-4961-8BE6-426F805040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A1B769-FA44-4EDB-AE08-7FEBBAFE4389}" type="datetimeFigureOut">
              <a:rPr lang="ru-RU"/>
              <a:pPr>
                <a:defRPr/>
              </a:pPr>
              <a:t>01.07.2021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845AFD-07C5-4F47-ACDD-226D9534B8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7"/>
          <p:cNvCxnSpPr/>
          <p:nvPr/>
        </p:nvCxnSpPr>
        <p:spPr>
          <a:xfrm flipV="1">
            <a:off x="8386763" y="5264150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/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5C69C-191D-42D5-9E28-AF1F711F96A2}" type="datetimeFigureOut">
              <a:rPr lang="ru-RU"/>
              <a:pPr>
                <a:defRPr/>
              </a:pPr>
              <a:t>01.07.2021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AF845-A8B8-4B97-9EE0-009BCB00D1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3938" y="585788"/>
            <a:ext cx="9720262" cy="1498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23938" y="2286000"/>
            <a:ext cx="9720262" cy="402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3938" y="6470650"/>
            <a:ext cx="2154237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F0A24D18-D3DB-4A93-85ED-6B7DD70A7C0B}" type="datetimeFigureOut">
              <a:rPr lang="ru-RU"/>
              <a:pPr>
                <a:defRPr/>
              </a:pPr>
              <a:t>01.07.2021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3463" y="6470650"/>
            <a:ext cx="5900737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863" y="6470650"/>
            <a:ext cx="973137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53F74948-1E4A-4CE1-95FE-3BE222905C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7088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5" r:id="rId2"/>
    <p:sldLayoutId id="2147483733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4" r:id="rId9"/>
    <p:sldLayoutId id="2147483731" r:id="rId10"/>
    <p:sldLayoutId id="2147483735" r:id="rId11"/>
  </p:sldLayoutIdLst>
  <p:txStyles>
    <p:titleStyle>
      <a:lvl1pPr algn="l" rtl="0" fontAlgn="base">
        <a:lnSpc>
          <a:spcPct val="80000"/>
        </a:lnSpc>
        <a:spcBef>
          <a:spcPct val="0"/>
        </a:spcBef>
        <a:spcAft>
          <a:spcPct val="0"/>
        </a:spcAft>
        <a:defRPr sz="5000" kern="1200" cap="all" spc="100">
          <a:solidFill>
            <a:srgbClr val="0D0D0D"/>
          </a:solidFill>
          <a:latin typeface="+mj-lt"/>
          <a:ea typeface="+mj-ea"/>
          <a:cs typeface="+mj-cs"/>
        </a:defRPr>
      </a:lvl1pPr>
      <a:lvl2pPr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Calibri" pitchFamily="34" charset="0"/>
        </a:defRPr>
      </a:lvl2pPr>
      <a:lvl3pPr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Calibri" pitchFamily="34" charset="0"/>
        </a:defRPr>
      </a:lvl3pPr>
      <a:lvl4pPr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Calibri" pitchFamily="34" charset="0"/>
        </a:defRPr>
      </a:lvl4pPr>
      <a:lvl5pPr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Calibri" pitchFamily="34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Calibri" pitchFamily="34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Calibri" pitchFamily="34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Calibri" pitchFamily="34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Calibri" pitchFamily="34" charset="0"/>
        </a:defRPr>
      </a:lvl9pPr>
    </p:titleStyle>
    <p:bodyStyle>
      <a:lvl1pPr marL="90488" indent="-90488" algn="l" rtl="0" fontAlgn="base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13" indent="-136525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447675" indent="-136525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3725" indent="-136525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6288" indent="-136525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075" y="4765675"/>
            <a:ext cx="8029575" cy="146367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uk-UA" sz="4600" b="1" cap="none" smtClean="0"/>
              <a:t>КОГНІТИВНА ЛІНГВІСТИКА</a:t>
            </a:r>
            <a:r>
              <a:rPr lang="uk-UA" sz="4600" b="1" cap="none" smtClean="0">
                <a:latin typeface="Arial" charset="0"/>
              </a:rPr>
              <a:t> І ЛІНГВОКОНЦЕПТОЛОГІЯ</a:t>
            </a:r>
            <a:r>
              <a:rPr lang="uk-UA" sz="4600" b="1" cap="none" smtClean="0"/>
              <a:t> </a:t>
            </a:r>
            <a:endParaRPr lang="ru-RU" sz="4600" b="1" cap="non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Аспекти концептуалізації:</a:t>
            </a:r>
            <a:endParaRPr lang="ru-RU" sz="4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9150" y="2414588"/>
            <a:ext cx="10515600" cy="4146550"/>
          </a:xfrm>
        </p:spPr>
        <p:txBody>
          <a:bodyPr rtlCol="0">
            <a:normAutofit/>
          </a:bodyPr>
          <a:lstStyle/>
          <a:p>
            <a:pPr marL="91440" indent="-91440" fontAlgn="auto">
              <a:buFontTx/>
              <a:buChar char="-"/>
              <a:defRPr/>
            </a:pPr>
            <a:r>
              <a:rPr lang="uk-UA" b="1" dirty="0" smtClean="0"/>
              <a:t>Статичний</a:t>
            </a:r>
            <a:r>
              <a:rPr lang="uk-UA" dirty="0" smtClean="0"/>
              <a:t>: концептуалізація (система знань), категоризація (система категорій)</a:t>
            </a:r>
          </a:p>
          <a:p>
            <a:pPr marL="91440" indent="-91440" fontAlgn="auto">
              <a:buFontTx/>
              <a:buChar char="-"/>
              <a:defRPr/>
            </a:pPr>
            <a:endParaRPr lang="uk-UA" dirty="0" smtClean="0"/>
          </a:p>
          <a:p>
            <a:pPr marL="0" indent="0" fontAlgn="auto">
              <a:buFont typeface="Tw Cen MT" pitchFamily="34" charset="0"/>
              <a:buNone/>
              <a:defRPr/>
            </a:pPr>
            <a:r>
              <a:rPr lang="uk-UA" dirty="0" smtClean="0"/>
              <a:t>- </a:t>
            </a:r>
            <a:r>
              <a:rPr lang="uk-UA" b="1" dirty="0" smtClean="0"/>
              <a:t>Динамічний</a:t>
            </a:r>
            <a:r>
              <a:rPr lang="uk-UA" dirty="0" smtClean="0"/>
              <a:t>: (концептуалізація) процеси осмислення об'єктів світу і формування одиниць знання про них – концептів); категоризація: процеси розподілу цих знань по рубриками досвіду: певні категоріям, співвідношення з певними категоріями</a:t>
            </a:r>
          </a:p>
          <a:p>
            <a:pPr marL="0" indent="0" fontAlgn="auto">
              <a:buFont typeface="Tw Cen MT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Концепти:</a:t>
            </a:r>
            <a:endParaRPr lang="ru-RU" sz="4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74850"/>
            <a:ext cx="10515600" cy="4202113"/>
          </a:xfrm>
        </p:spPr>
        <p:txBody>
          <a:bodyPr rtlCol="0">
            <a:normAutofit lnSpcReduction="10000"/>
          </a:bodyPr>
          <a:lstStyle/>
          <a:p>
            <a:pPr marL="91440" indent="-91440" fontAlgn="auto">
              <a:buFontTx/>
              <a:buChar char="-"/>
              <a:defRPr/>
            </a:pPr>
            <a:r>
              <a:rPr lang="uk-UA" dirty="0" smtClean="0"/>
              <a:t>Це ідеальні, абстрактні одиниці, смисли, якими людина оперує в процесі мислення і мовно-розумової діяльності. </a:t>
            </a:r>
          </a:p>
          <a:p>
            <a:pPr marL="0" indent="0" fontAlgn="auto">
              <a:buFont typeface="Tw Cen MT" pitchFamily="34" charset="0"/>
              <a:buNone/>
              <a:defRPr/>
            </a:pPr>
            <a:endParaRPr lang="uk-UA" dirty="0" smtClean="0"/>
          </a:p>
          <a:p>
            <a:pPr marL="0" indent="0" fontAlgn="auto">
              <a:buFont typeface="Tw Cen MT" pitchFamily="34" charset="0"/>
              <a:buNone/>
              <a:defRPr/>
            </a:pPr>
            <a:r>
              <a:rPr lang="uk-UA" dirty="0" smtClean="0"/>
              <a:t>Людина мислить концептами</a:t>
            </a:r>
          </a:p>
          <a:p>
            <a:pPr marL="0" indent="0" fontAlgn="auto">
              <a:buFont typeface="Tw Cen MT" pitchFamily="34" charset="0"/>
              <a:buNone/>
              <a:defRPr/>
            </a:pPr>
            <a:r>
              <a:rPr lang="uk-UA" b="1" dirty="0" smtClean="0"/>
              <a:t>Концепт</a:t>
            </a:r>
            <a:r>
              <a:rPr lang="uk-UA" dirty="0" smtClean="0"/>
              <a:t> – оперативна змістова одиниця мислення, одиниця або квант структурного пізнання (О.С. </a:t>
            </a:r>
            <a:r>
              <a:rPr lang="uk-UA" dirty="0" err="1" smtClean="0"/>
              <a:t>Кубрякова</a:t>
            </a:r>
            <a:r>
              <a:rPr lang="uk-UA" dirty="0" smtClean="0"/>
              <a:t>)</a:t>
            </a:r>
          </a:p>
          <a:p>
            <a:pPr marL="0" indent="0" fontAlgn="auto">
              <a:buFont typeface="Tw Cen MT" pitchFamily="34" charset="0"/>
              <a:buNone/>
              <a:defRPr/>
            </a:pPr>
            <a:r>
              <a:rPr lang="uk-UA" b="1" dirty="0" smtClean="0"/>
              <a:t>Способи формування концептів: </a:t>
            </a:r>
          </a:p>
          <a:p>
            <a:pPr marL="0" indent="0" fontAlgn="auto">
              <a:buFont typeface="Tw Cen MT" pitchFamily="34" charset="0"/>
              <a:buNone/>
              <a:defRPr/>
            </a:pPr>
            <a:r>
              <a:rPr lang="uk-UA" dirty="0" smtClean="0"/>
              <a:t>- Чуттєвий досвід</a:t>
            </a:r>
          </a:p>
          <a:p>
            <a:pPr marL="0" indent="0" fontAlgn="auto">
              <a:buFont typeface="Tw Cen MT" pitchFamily="34" charset="0"/>
              <a:buNone/>
              <a:defRPr/>
            </a:pPr>
            <a:r>
              <a:rPr lang="uk-UA" dirty="0" smtClean="0"/>
              <a:t>- Предметно-практична діяльності людини</a:t>
            </a:r>
          </a:p>
          <a:p>
            <a:pPr marL="0" indent="0" fontAlgn="auto">
              <a:buFont typeface="Tw Cen MT" pitchFamily="34" charset="0"/>
              <a:buNone/>
              <a:defRPr/>
            </a:pPr>
            <a:r>
              <a:rPr lang="uk-UA" dirty="0" smtClean="0"/>
              <a:t>- Експериментально-пізнавальна і теоретико-пізнавальна (наукова) діяльність</a:t>
            </a:r>
          </a:p>
          <a:p>
            <a:pPr marL="0" indent="0" fontAlgn="auto">
              <a:buFont typeface="Tw Cen MT" pitchFamily="34" charset="0"/>
              <a:buNone/>
              <a:defRPr/>
            </a:pPr>
            <a:endParaRPr lang="uk-UA" dirty="0" smtClean="0"/>
          </a:p>
          <a:p>
            <a:pPr marL="0" indent="0" fontAlgn="auto">
              <a:buFont typeface="Tw Cen MT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Зміст концепту:</a:t>
            </a:r>
            <a:endParaRPr lang="ru-RU" sz="4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578" name="Объект 2"/>
          <p:cNvSpPr>
            <a:spLocks noGrp="1"/>
          </p:cNvSpPr>
          <p:nvPr>
            <p:ph idx="1"/>
          </p:nvPr>
        </p:nvSpPr>
        <p:spPr>
          <a:xfrm>
            <a:off x="1023938" y="2341563"/>
            <a:ext cx="9720262" cy="4022725"/>
          </a:xfrm>
        </p:spPr>
        <p:txBody>
          <a:bodyPr/>
          <a:lstStyle/>
          <a:p>
            <a:pPr marL="0" indent="0">
              <a:buFont typeface="Tw Cen MT" pitchFamily="34" charset="0"/>
              <a:buNone/>
            </a:pPr>
            <a:r>
              <a:rPr lang="uk-UA" smtClean="0"/>
              <a:t>- Підлягає певній стандартизації на загальнонаціональному або груповому рівні </a:t>
            </a:r>
          </a:p>
          <a:p>
            <a:pPr marL="0" indent="0">
              <a:buFont typeface="Tw Cen MT" pitchFamily="34" charset="0"/>
              <a:buNone/>
            </a:pPr>
            <a:r>
              <a:rPr lang="uk-UA" smtClean="0"/>
              <a:t>- Концептуальні характеристики виявляються через значення мовленнєвих одиниць, що представляють окремий концепт (словникові дефініції, мовленнєві контексти)</a:t>
            </a:r>
          </a:p>
          <a:p>
            <a:pPr marL="0" indent="0">
              <a:buFont typeface="Tw Cen MT" pitchFamily="34" charset="0"/>
              <a:buNone/>
            </a:pPr>
            <a:r>
              <a:rPr lang="uk-UA" smtClean="0"/>
              <a:t>- Концептуальний аналіз (об'єкт – значення і смисли, що передають окремі слова, словосполучення і т.п. і їх реалізація у вигляді окремих висловлень, текстів або цілих творів).</a:t>
            </a:r>
          </a:p>
          <a:p>
            <a:pPr marL="0" indent="0">
              <a:buFont typeface="Tw Cen MT" pitchFamily="34" charset="0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 основні типології концептів:</a:t>
            </a:r>
            <a:endParaRPr lang="ru-RU" sz="4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5602" name="Объект 2"/>
          <p:cNvSpPr>
            <a:spLocks noGrp="1"/>
          </p:cNvSpPr>
          <p:nvPr>
            <p:ph idx="1"/>
          </p:nvPr>
        </p:nvSpPr>
        <p:spPr>
          <a:xfrm>
            <a:off x="1023938" y="2414588"/>
            <a:ext cx="9720262" cy="4022725"/>
          </a:xfrm>
        </p:spPr>
        <p:txBody>
          <a:bodyPr/>
          <a:lstStyle/>
          <a:p>
            <a:pPr marL="0" indent="0">
              <a:buFont typeface="Tw Cen MT" pitchFamily="34" charset="0"/>
              <a:buNone/>
            </a:pPr>
            <a:r>
              <a:rPr lang="uk-UA" smtClean="0"/>
              <a:t>-</a:t>
            </a:r>
            <a:r>
              <a:rPr lang="uk-UA" b="1" smtClean="0"/>
              <a:t> Змістова </a:t>
            </a:r>
            <a:r>
              <a:rPr lang="uk-UA" smtClean="0"/>
              <a:t>(подієвий, ситуаційних, класифікаційний)</a:t>
            </a:r>
          </a:p>
          <a:p>
            <a:pPr marL="0" indent="0">
              <a:buFont typeface="Tw Cen MT" pitchFamily="34" charset="0"/>
              <a:buNone/>
            </a:pPr>
            <a:r>
              <a:rPr lang="uk-UA" smtClean="0"/>
              <a:t>- </a:t>
            </a:r>
            <a:r>
              <a:rPr lang="uk-UA" b="1" smtClean="0"/>
              <a:t>Структурна</a:t>
            </a:r>
            <a:r>
              <a:rPr lang="uk-UA" smtClean="0"/>
              <a:t> (конкретно-чуттєвий образ, представлення, схема, прототип, пропозиційна структура, фрейм, сценарій (скрипт), гештальт, категорія, когнітивна матриця і т.п.)</a:t>
            </a:r>
          </a:p>
          <a:p>
            <a:pPr marL="0" indent="0">
              <a:buFont typeface="Tw Cen MT" pitchFamily="34" charset="0"/>
              <a:buNone/>
            </a:pPr>
            <a:r>
              <a:rPr lang="uk-UA" smtClean="0"/>
              <a:t>- </a:t>
            </a:r>
            <a:r>
              <a:rPr lang="uk-UA" b="1" smtClean="0"/>
              <a:t>Репрезентативна</a:t>
            </a:r>
            <a:r>
              <a:rPr lang="uk-UA" smtClean="0"/>
              <a:t> (фонологічні, лексичні, фразеологічні, словотворчі, лексико-граматичні, граматичні, текстові, понадтексттові) </a:t>
            </a:r>
          </a:p>
          <a:p>
            <a:pPr marL="0" indent="0">
              <a:buFont typeface="Tw Cen MT" pitchFamily="34" charset="0"/>
              <a:buNone/>
            </a:pPr>
            <a:r>
              <a:rPr lang="uk-UA" smtClean="0"/>
              <a:t>- </a:t>
            </a:r>
            <a:r>
              <a:rPr lang="uk-UA" b="1" smtClean="0"/>
              <a:t>Функціональна</a:t>
            </a:r>
            <a:r>
              <a:rPr lang="uk-UA" smtClean="0"/>
              <a:t> (тематичні і операційні (змісти)</a:t>
            </a: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Структурна типологія концептів: </a:t>
            </a:r>
            <a:endParaRPr lang="ru-RU" sz="4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838200" y="1325563"/>
          <a:ext cx="10515600" cy="54562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5257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>
                          <a:solidFill>
                            <a:schemeClr val="tx1"/>
                          </a:solidFill>
                        </a:rPr>
                        <a:t>Концептуально-прості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200" dirty="0" smtClean="0">
                          <a:solidFill>
                            <a:schemeClr val="tx1"/>
                          </a:solidFill>
                        </a:rPr>
                        <a:t>Концептуально-складні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- Конкретно-чуттєвий образ – образ предмета або явища у нашій свідомості</a:t>
                      </a:r>
                    </a:p>
                    <a:p>
                      <a:r>
                        <a:rPr lang="uk-UA" dirty="0" smtClean="0"/>
                        <a:t>- Уявлення – узагальнені чуттєві образи різних предметів або явищ</a:t>
                      </a:r>
                    </a:p>
                    <a:p>
                      <a:r>
                        <a:rPr lang="uk-UA" dirty="0" smtClean="0"/>
                        <a:t>- Схема – </a:t>
                      </a:r>
                      <a:r>
                        <a:rPr lang="uk-UA" dirty="0" err="1" smtClean="0"/>
                        <a:t>мисленнєвий</a:t>
                      </a:r>
                      <a:r>
                        <a:rPr lang="uk-UA" dirty="0" smtClean="0"/>
                        <a:t> зразок предмета або явища, що має просторово-контурний характер</a:t>
                      </a:r>
                    </a:p>
                    <a:p>
                      <a:r>
                        <a:rPr lang="uk-UA" dirty="0" smtClean="0"/>
                        <a:t>- Поняття – концепт, що містить найбільш загальні, суттєві ознаки предмета або явища, його об'єктивні </a:t>
                      </a:r>
                      <a:r>
                        <a:rPr lang="uk-UA" dirty="0" err="1" smtClean="0"/>
                        <a:t>логічно</a:t>
                      </a:r>
                      <a:r>
                        <a:rPr lang="uk-UA" dirty="0" smtClean="0"/>
                        <a:t> сконструйовані характеристики</a:t>
                      </a:r>
                    </a:p>
                    <a:p>
                      <a:r>
                        <a:rPr lang="uk-UA" dirty="0" smtClean="0"/>
                        <a:t>- Прототип – категоріальний концепт, що дає уявлення про найбільш типовий зразок певної категорії (соціальні стереотипи)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- </a:t>
                      </a:r>
                      <a:r>
                        <a:rPr lang="uk-UA" dirty="0" err="1" smtClean="0"/>
                        <a:t>Пропозиційна</a:t>
                      </a:r>
                      <a:r>
                        <a:rPr lang="uk-UA" dirty="0" smtClean="0"/>
                        <a:t> структура (пропозиція) – модель події як певної галузі нашого досвіду, в якій виокремлюються елементи – аргументи та базовий предикат, що поєднує аргументи (</a:t>
                      </a:r>
                      <a:r>
                        <a:rPr lang="uk-UA" dirty="0" err="1" smtClean="0"/>
                        <a:t>агенс</a:t>
                      </a:r>
                      <a:r>
                        <a:rPr lang="uk-UA" dirty="0" smtClean="0"/>
                        <a:t>, </a:t>
                      </a:r>
                      <a:r>
                        <a:rPr lang="uk-UA" dirty="0" err="1" smtClean="0"/>
                        <a:t>пацієнс</a:t>
                      </a:r>
                      <a:r>
                        <a:rPr lang="uk-UA" dirty="0" smtClean="0"/>
                        <a:t>, </a:t>
                      </a:r>
                      <a:r>
                        <a:rPr lang="uk-UA" dirty="0" err="1" smtClean="0"/>
                        <a:t>екперієнцер</a:t>
                      </a:r>
                      <a:r>
                        <a:rPr lang="uk-UA" dirty="0" smtClean="0"/>
                        <a:t>, </a:t>
                      </a:r>
                      <a:r>
                        <a:rPr lang="uk-UA" dirty="0" err="1" smtClean="0"/>
                        <a:t>бенефактив</a:t>
                      </a:r>
                      <a:r>
                        <a:rPr lang="uk-UA" dirty="0" smtClean="0"/>
                        <a:t>, інструмент і </a:t>
                      </a:r>
                      <a:r>
                        <a:rPr lang="uk-UA" dirty="0" err="1" smtClean="0"/>
                        <a:t>т.ін</a:t>
                      </a:r>
                      <a:r>
                        <a:rPr lang="uk-UA" dirty="0" smtClean="0"/>
                        <a:t>.)</a:t>
                      </a:r>
                    </a:p>
                    <a:p>
                      <a:r>
                        <a:rPr lang="uk-UA" dirty="0" smtClean="0"/>
                        <a:t>- Фрейм – об'ємний, багатокомпонентний концепт, що відбиває “пакет” інформації, знання про стереотипну ситуацію, що часто повторюється (вершинні вузли; термінальні вузли або </a:t>
                      </a:r>
                      <a:r>
                        <a:rPr lang="uk-UA" dirty="0" err="1" smtClean="0"/>
                        <a:t>слоти</a:t>
                      </a:r>
                      <a:r>
                        <a:rPr lang="uk-UA" dirty="0" smtClean="0"/>
                        <a:t>)</a:t>
                      </a:r>
                    </a:p>
                    <a:p>
                      <a:r>
                        <a:rPr lang="uk-UA" dirty="0" smtClean="0"/>
                        <a:t>- Сценарії або </a:t>
                      </a:r>
                      <a:r>
                        <a:rPr lang="uk-UA" dirty="0" err="1" smtClean="0"/>
                        <a:t>скрипти</a:t>
                      </a:r>
                      <a:r>
                        <a:rPr lang="uk-UA" dirty="0" smtClean="0"/>
                        <a:t> – </a:t>
                      </a:r>
                      <a:r>
                        <a:rPr lang="uk-UA" dirty="0" err="1" smtClean="0"/>
                        <a:t>динамічно</a:t>
                      </a:r>
                      <a:r>
                        <a:rPr lang="uk-UA" dirty="0" smtClean="0"/>
                        <a:t> представлений фрейм, як послідовність конкретних етапів, епізодів, фрагментів, що розгортаються в часі</a:t>
                      </a:r>
                    </a:p>
                    <a:p>
                      <a:r>
                        <a:rPr lang="uk-UA" dirty="0" smtClean="0"/>
                        <a:t>- </a:t>
                      </a:r>
                      <a:r>
                        <a:rPr lang="uk-UA" dirty="0" err="1" smtClean="0"/>
                        <a:t>Гештальт</a:t>
                      </a:r>
                      <a:r>
                        <a:rPr lang="uk-UA" dirty="0" smtClean="0"/>
                        <a:t> – концептуальна структуру, цілісний образ, що суміщає в собі чуттєві і раціональні компоненти в їх єдності, результат цілісного сприйняття ситуації, в якій цілісний образ, що простіше своїх складових, домінує над ними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sz="4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Лінгвоконцептологія</a:t>
            </a:r>
            <a:endParaRPr lang="ru-RU" sz="4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7650" name="Объект 2"/>
          <p:cNvSpPr>
            <a:spLocks noGrp="1"/>
          </p:cNvSpPr>
          <p:nvPr>
            <p:ph idx="1"/>
          </p:nvPr>
        </p:nvSpPr>
        <p:spPr>
          <a:xfrm>
            <a:off x="1023938" y="2395538"/>
            <a:ext cx="9720262" cy="4024312"/>
          </a:xfrm>
        </p:spPr>
        <p:txBody>
          <a:bodyPr/>
          <a:lstStyle/>
          <a:p>
            <a:pPr marL="0" indent="0">
              <a:buFont typeface="Tw Cen MT" pitchFamily="34" charset="0"/>
              <a:buNone/>
            </a:pPr>
            <a:r>
              <a:rPr lang="ru-RU" smtClean="0"/>
              <a:t>Одним із чинників утвердження лінгвоконцептології як інтегральної дисципліни, за словами В. Іващенко, «є загальна тенденція до встановлення міждисциплінарних зв’язків майже в усіх ланках людського життя».</a:t>
            </a:r>
          </a:p>
          <a:p>
            <a:pPr marL="0" indent="0">
              <a:buFont typeface="Tw Cen MT" pitchFamily="34" charset="0"/>
              <a:buNone/>
            </a:pPr>
            <a:r>
              <a:rPr lang="ru-RU" smtClean="0"/>
              <a:t>Т. Космеда пояснює цей процес вимогами інтеграції лінгвістичного, когнітивного та психологічного підходів у сучасних мовознавчих студіях за умови надання особливого значення культурі, яку сьогодні розглядають як найбільш фундаментальний спосіб людського буття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88" y="274638"/>
            <a:ext cx="11833225" cy="14986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Основні завдання </a:t>
            </a:r>
            <a:r>
              <a:rPr lang="uk-UA" sz="4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Лінгвоконцептології</a:t>
            </a:r>
            <a:r>
              <a:rPr lang="uk-UA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br>
              <a:rPr lang="uk-UA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(за О. </a:t>
            </a:r>
            <a:r>
              <a:rPr lang="uk-UA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Селівановою</a:t>
            </a:r>
            <a:r>
              <a:rPr lang="uk-UA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8674" name="Объект 2"/>
          <p:cNvSpPr>
            <a:spLocks noGrp="1"/>
          </p:cNvSpPr>
          <p:nvPr>
            <p:ph idx="1"/>
          </p:nvPr>
        </p:nvSpPr>
        <p:spPr>
          <a:xfrm>
            <a:off x="838200" y="2117725"/>
            <a:ext cx="10515600" cy="4351338"/>
          </a:xfrm>
        </p:spPr>
        <p:txBody>
          <a:bodyPr/>
          <a:lstStyle/>
          <a:p>
            <a:pPr>
              <a:buFontTx/>
              <a:buChar char="-"/>
            </a:pPr>
            <a:r>
              <a:rPr lang="ru-RU" smtClean="0"/>
              <a:t> розмежування концепту, поняття і значення; </a:t>
            </a:r>
          </a:p>
          <a:p>
            <a:pPr>
              <a:buFontTx/>
              <a:buChar char="-"/>
            </a:pPr>
            <a:r>
              <a:rPr lang="ru-RU" smtClean="0"/>
              <a:t> встановлення його залежності від засобів мовної вербалізації;</a:t>
            </a:r>
          </a:p>
          <a:p>
            <a:pPr>
              <a:buFontTx/>
              <a:buChar char="-"/>
            </a:pPr>
            <a:r>
              <a:rPr lang="ru-RU" smtClean="0"/>
              <a:t> класифікацію концептів за способами формування; </a:t>
            </a:r>
          </a:p>
          <a:p>
            <a:pPr>
              <a:buFontTx/>
              <a:buChar char="-"/>
            </a:pPr>
            <a:r>
              <a:rPr lang="ru-RU" smtClean="0"/>
              <a:t> визначення різних компонентів у їх структурі; </a:t>
            </a:r>
          </a:p>
          <a:p>
            <a:pPr>
              <a:buFontTx/>
              <a:buChar char="-"/>
            </a:pPr>
            <a:r>
              <a:rPr lang="ru-RU" smtClean="0"/>
              <a:t> встановлення специфіки концептів в індивідуальній та колективній свідомості, а також обсягу концепту залежно від репрезентації в різних картинах світу; </a:t>
            </a:r>
          </a:p>
          <a:p>
            <a:pPr>
              <a:buFontTx/>
              <a:buChar char="-"/>
            </a:pPr>
            <a:r>
              <a:rPr lang="ru-RU" smtClean="0"/>
              <a:t> визначення типології концептів і методики їхнього аналізу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74638"/>
            <a:ext cx="10515600" cy="6400800"/>
          </a:xfrm>
        </p:spPr>
        <p:txBody>
          <a:bodyPr rtlCol="0">
            <a:normAutofit fontScale="92500" lnSpcReduction="20000"/>
          </a:bodyPr>
          <a:lstStyle/>
          <a:p>
            <a:pPr marL="0" indent="0" fontAlgn="auto">
              <a:buFont typeface="Tw Cen MT" pitchFamily="34" charset="0"/>
              <a:buNone/>
              <a:defRPr/>
            </a:pPr>
            <a:r>
              <a:rPr lang="ru-RU" sz="3500" b="1" dirty="0" smtClean="0"/>
              <a:t>В. </a:t>
            </a:r>
            <a:r>
              <a:rPr lang="ru-RU" sz="3500" b="1" dirty="0" err="1" smtClean="0"/>
              <a:t>Іващенко</a:t>
            </a:r>
            <a:r>
              <a:rPr lang="ru-RU" sz="3500" b="1" dirty="0" smtClean="0"/>
              <a:t> </a:t>
            </a:r>
            <a:r>
              <a:rPr lang="ru-RU" sz="3500" dirty="0" smtClean="0"/>
              <a:t>в межах </a:t>
            </a:r>
            <a:r>
              <a:rPr lang="ru-RU" sz="3500" dirty="0" err="1" smtClean="0"/>
              <a:t>лінгвоконцептології</a:t>
            </a:r>
            <a:r>
              <a:rPr lang="ru-RU" sz="3500" dirty="0" smtClean="0"/>
              <a:t> </a:t>
            </a:r>
            <a:r>
              <a:rPr lang="ru-RU" sz="3500" b="1" dirty="0" err="1" smtClean="0"/>
              <a:t>виділяє</a:t>
            </a:r>
            <a:r>
              <a:rPr lang="ru-RU" sz="3500" b="1" dirty="0" smtClean="0"/>
              <a:t> </a:t>
            </a:r>
            <a:r>
              <a:rPr lang="ru-RU" sz="3500" b="1" dirty="0" err="1" smtClean="0"/>
              <a:t>п’ять</a:t>
            </a:r>
            <a:r>
              <a:rPr lang="ru-RU" sz="3500" b="1" dirty="0" smtClean="0"/>
              <a:t> </a:t>
            </a:r>
            <a:r>
              <a:rPr lang="ru-RU" sz="3500" b="1" dirty="0" err="1" smtClean="0"/>
              <a:t>основних</a:t>
            </a:r>
            <a:r>
              <a:rPr lang="ru-RU" sz="3500" b="1" dirty="0" smtClean="0"/>
              <a:t> </a:t>
            </a:r>
            <a:r>
              <a:rPr lang="ru-RU" sz="3500" b="1" dirty="0" err="1" smtClean="0"/>
              <a:t>напрямів</a:t>
            </a:r>
            <a:r>
              <a:rPr lang="ru-RU" sz="3500" b="1" dirty="0" smtClean="0"/>
              <a:t> </a:t>
            </a:r>
            <a:r>
              <a:rPr lang="ru-RU" sz="3500" b="1" dirty="0" err="1" smtClean="0"/>
              <a:t>наукових</a:t>
            </a:r>
            <a:r>
              <a:rPr lang="ru-RU" sz="3500" b="1" dirty="0" smtClean="0"/>
              <a:t> </a:t>
            </a:r>
            <a:r>
              <a:rPr lang="ru-RU" sz="3500" b="1" dirty="0" err="1" smtClean="0"/>
              <a:t>пошуків</a:t>
            </a:r>
            <a:r>
              <a:rPr lang="ru-RU" sz="3500" b="1" dirty="0" smtClean="0"/>
              <a:t>:</a:t>
            </a:r>
          </a:p>
          <a:p>
            <a:pPr marL="0" indent="0" fontAlgn="auto">
              <a:buFont typeface="Tw Cen MT" pitchFamily="34" charset="0"/>
              <a:buNone/>
              <a:defRPr/>
            </a:pPr>
            <a:endParaRPr lang="ru-RU" b="1" dirty="0" smtClean="0"/>
          </a:p>
          <a:p>
            <a:pPr marL="514350" indent="-514350" fontAlgn="auto">
              <a:buFont typeface="Tw Cen MT" pitchFamily="34" charset="0"/>
              <a:buAutoNum type="arabicParenR"/>
              <a:defRPr/>
            </a:pPr>
            <a:r>
              <a:rPr lang="ru-RU" sz="2400" b="1" dirty="0" err="1" smtClean="0"/>
              <a:t>етнолінгвоконцептологія</a:t>
            </a:r>
            <a:r>
              <a:rPr lang="ru-RU" sz="2400" dirty="0" smtClean="0"/>
              <a:t>, яка </a:t>
            </a:r>
            <a:r>
              <a:rPr lang="ru-RU" sz="2400" dirty="0" err="1" smtClean="0"/>
              <a:t>тісно</a:t>
            </a:r>
            <a:r>
              <a:rPr lang="ru-RU" sz="2400" dirty="0" smtClean="0"/>
              <a:t> </a:t>
            </a:r>
            <a:r>
              <a:rPr lang="ru-RU" sz="2400" dirty="0" err="1" smtClean="0"/>
              <a:t>взаємодіє</a:t>
            </a:r>
            <a:r>
              <a:rPr lang="ru-RU" sz="2400" dirty="0" smtClean="0"/>
              <a:t> з </a:t>
            </a:r>
            <a:r>
              <a:rPr lang="ru-RU" sz="2400" dirty="0" err="1" smtClean="0"/>
              <a:t>лінгвокраїнознавством</a:t>
            </a:r>
            <a:r>
              <a:rPr lang="ru-RU" sz="2400" dirty="0" smtClean="0"/>
              <a:t>, </a:t>
            </a:r>
            <a:r>
              <a:rPr lang="ru-RU" sz="2400" dirty="0" err="1" smtClean="0"/>
              <a:t>лінгвокультурологією</a:t>
            </a:r>
            <a:r>
              <a:rPr lang="ru-RU" sz="2400" dirty="0" smtClean="0"/>
              <a:t>, </a:t>
            </a:r>
            <a:r>
              <a:rPr lang="ru-RU" sz="2400" dirty="0" err="1" smtClean="0"/>
              <a:t>етнолінгвістикою</a:t>
            </a:r>
            <a:r>
              <a:rPr lang="ru-RU" sz="2400" dirty="0" smtClean="0"/>
              <a:t>, </a:t>
            </a:r>
            <a:r>
              <a:rPr lang="ru-RU" sz="2400" dirty="0" err="1" smtClean="0"/>
              <a:t>етнопсихолінгвістикою</a:t>
            </a:r>
            <a:r>
              <a:rPr lang="ru-RU" sz="2400" dirty="0" smtClean="0"/>
              <a:t> й представлена </a:t>
            </a:r>
            <a:r>
              <a:rPr lang="ru-RU" sz="2400" dirty="0" err="1" smtClean="0"/>
              <a:t>дослідженнями</a:t>
            </a:r>
            <a:r>
              <a:rPr lang="ru-RU" sz="2400" dirty="0" smtClean="0"/>
              <a:t> </a:t>
            </a:r>
            <a:r>
              <a:rPr lang="ru-RU" sz="2400" dirty="0" err="1" smtClean="0"/>
              <a:t>концептів</a:t>
            </a:r>
            <a:r>
              <a:rPr lang="ru-RU" sz="2400" dirty="0" smtClean="0"/>
              <a:t> </a:t>
            </a:r>
            <a:r>
              <a:rPr lang="ru-RU" sz="2400" dirty="0" err="1" smtClean="0"/>
              <a:t>окремої</a:t>
            </a:r>
            <a:r>
              <a:rPr lang="ru-RU" sz="2400" dirty="0" smtClean="0"/>
              <a:t> [</a:t>
            </a:r>
            <a:r>
              <a:rPr lang="ru-RU" sz="2400" dirty="0" err="1" smtClean="0"/>
              <a:t>етно</a:t>
            </a:r>
            <a:r>
              <a:rPr lang="ru-RU" sz="2400" dirty="0" smtClean="0"/>
              <a:t>]</a:t>
            </a:r>
            <a:r>
              <a:rPr lang="ru-RU" sz="2400" dirty="0" err="1" smtClean="0"/>
              <a:t>культури</a:t>
            </a:r>
            <a:r>
              <a:rPr lang="ru-RU" sz="2400" dirty="0" smtClean="0"/>
              <a:t>, </a:t>
            </a:r>
            <a:r>
              <a:rPr lang="ru-RU" sz="2400" dirty="0" err="1" smtClean="0"/>
              <a:t>або</a:t>
            </a:r>
            <a:r>
              <a:rPr lang="ru-RU" sz="2400" dirty="0" smtClean="0"/>
              <a:t> </a:t>
            </a:r>
            <a:r>
              <a:rPr lang="ru-RU" sz="2400" dirty="0" err="1" smtClean="0"/>
              <a:t>етнокультурних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концептів</a:t>
            </a:r>
            <a:r>
              <a:rPr lang="ru-RU" sz="2400" dirty="0" smtClean="0"/>
              <a:t>; </a:t>
            </a:r>
          </a:p>
          <a:p>
            <a:pPr marL="514350" indent="-514350" fontAlgn="auto">
              <a:buFont typeface="Tw Cen MT" pitchFamily="34" charset="0"/>
              <a:buAutoNum type="arabicParenR"/>
              <a:defRPr/>
            </a:pPr>
            <a:r>
              <a:rPr lang="ru-RU" sz="2400" b="1" dirty="0" err="1" smtClean="0"/>
              <a:t>порівняльна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етнолінгвоконцептологія</a:t>
            </a:r>
            <a:r>
              <a:rPr lang="ru-RU" sz="2400" dirty="0" smtClean="0"/>
              <a:t>, </a:t>
            </a:r>
            <a:r>
              <a:rPr lang="ru-RU" sz="2400" dirty="0" err="1" smtClean="0"/>
              <a:t>пов’язана</a:t>
            </a:r>
            <a:r>
              <a:rPr lang="ru-RU" sz="2400" dirty="0" smtClean="0"/>
              <a:t> з </a:t>
            </a:r>
            <a:r>
              <a:rPr lang="ru-RU" sz="2400" dirty="0" err="1" smtClean="0"/>
              <a:t>дослідженням</a:t>
            </a:r>
            <a:r>
              <a:rPr lang="ru-RU" sz="2400" dirty="0" smtClean="0"/>
              <a:t> </a:t>
            </a:r>
            <a:r>
              <a:rPr lang="ru-RU" sz="2400" dirty="0" err="1" smtClean="0"/>
              <a:t>концептуальних</a:t>
            </a:r>
            <a:r>
              <a:rPr lang="ru-RU" sz="2400" dirty="0" smtClean="0"/>
              <a:t> та </a:t>
            </a:r>
            <a:r>
              <a:rPr lang="ru-RU" sz="2400" dirty="0" err="1" smtClean="0"/>
              <a:t>мовних</a:t>
            </a:r>
            <a:r>
              <a:rPr lang="ru-RU" sz="2400" dirty="0" smtClean="0"/>
              <a:t> картин </a:t>
            </a:r>
            <a:r>
              <a:rPr lang="ru-RU" sz="2400" dirty="0" err="1" smtClean="0"/>
              <a:t>світу</a:t>
            </a:r>
            <a:r>
              <a:rPr lang="ru-RU" sz="2400" dirty="0" smtClean="0"/>
              <a:t> </a:t>
            </a:r>
            <a:r>
              <a:rPr lang="ru-RU" sz="2400" dirty="0" err="1" smtClean="0"/>
              <a:t>різних</a:t>
            </a:r>
            <a:r>
              <a:rPr lang="ru-RU" sz="2400" dirty="0" smtClean="0"/>
              <a:t> [</a:t>
            </a:r>
            <a:r>
              <a:rPr lang="ru-RU" sz="2400" dirty="0" err="1" smtClean="0"/>
              <a:t>етно</a:t>
            </a:r>
            <a:r>
              <a:rPr lang="ru-RU" sz="2400" dirty="0" smtClean="0"/>
              <a:t>]культур </a:t>
            </a:r>
            <a:r>
              <a:rPr lang="ru-RU" sz="2400" dirty="0" err="1" smtClean="0"/>
              <a:t>або</a:t>
            </a:r>
            <a:r>
              <a:rPr lang="ru-RU" sz="2400" dirty="0" smtClean="0"/>
              <a:t> </a:t>
            </a:r>
            <a:r>
              <a:rPr lang="ru-RU" sz="2400" dirty="0" err="1" smtClean="0"/>
              <a:t>концептуалізації</a:t>
            </a:r>
            <a:r>
              <a:rPr lang="ru-RU" sz="2400" dirty="0" smtClean="0"/>
              <a:t> одного й того ж фрагмента </a:t>
            </a:r>
            <a:r>
              <a:rPr lang="ru-RU" sz="2400" dirty="0" err="1" smtClean="0"/>
              <a:t>дійсності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чи</a:t>
            </a:r>
            <a:r>
              <a:rPr lang="ru-RU" sz="2400" dirty="0" smtClean="0"/>
              <a:t> </a:t>
            </a:r>
            <a:r>
              <a:rPr lang="ru-RU" sz="2400" dirty="0" err="1" smtClean="0"/>
              <a:t>знання</a:t>
            </a:r>
            <a:r>
              <a:rPr lang="ru-RU" sz="2400" dirty="0" smtClean="0"/>
              <a:t> про </a:t>
            </a:r>
            <a:r>
              <a:rPr lang="ru-RU" sz="2400" dirty="0" err="1" smtClean="0"/>
              <a:t>нього</a:t>
            </a:r>
            <a:r>
              <a:rPr lang="ru-RU" sz="2400" dirty="0" smtClean="0"/>
              <a:t> як </a:t>
            </a:r>
            <a:r>
              <a:rPr lang="ru-RU" sz="2400" dirty="0" err="1" smtClean="0"/>
              <a:t>міжмовну</a:t>
            </a:r>
            <a:r>
              <a:rPr lang="ru-RU" sz="2400" dirty="0" smtClean="0"/>
              <a:t> </a:t>
            </a:r>
            <a:r>
              <a:rPr lang="ru-RU" sz="2400" dirty="0" err="1" smtClean="0"/>
              <a:t>універсалію</a:t>
            </a:r>
            <a:r>
              <a:rPr lang="ru-RU" sz="2400" dirty="0" smtClean="0"/>
              <a:t> в </a:t>
            </a:r>
            <a:r>
              <a:rPr lang="ru-RU" sz="2400" dirty="0" err="1" smtClean="0"/>
              <a:t>різних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лінгвокультурах</a:t>
            </a:r>
            <a:r>
              <a:rPr lang="ru-RU" sz="2400" dirty="0" smtClean="0"/>
              <a:t>; </a:t>
            </a:r>
          </a:p>
          <a:p>
            <a:pPr marL="514350" indent="-514350" fontAlgn="auto">
              <a:buFont typeface="Tw Cen MT" pitchFamily="34" charset="0"/>
              <a:buAutoNum type="arabicParenR"/>
              <a:defRPr/>
            </a:pPr>
            <a:r>
              <a:rPr lang="ru-RU" sz="2400" b="1" dirty="0" err="1" smtClean="0"/>
              <a:t>художня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лінгвоконцептологія</a:t>
            </a:r>
            <a:r>
              <a:rPr lang="ru-RU" sz="2400" dirty="0" smtClean="0"/>
              <a:t>, </a:t>
            </a: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ru-RU" sz="2400" dirty="0" err="1" smtClean="0"/>
              <a:t>взаємодіє</a:t>
            </a:r>
            <a:r>
              <a:rPr lang="ru-RU" sz="2400" dirty="0" smtClean="0"/>
              <a:t> з </a:t>
            </a:r>
            <a:r>
              <a:rPr lang="ru-RU" sz="2400" dirty="0" err="1" smtClean="0"/>
              <a:t>лінгвостилістикою</a:t>
            </a:r>
            <a:r>
              <a:rPr lang="ru-RU" sz="2400" dirty="0" smtClean="0"/>
              <a:t> та </a:t>
            </a:r>
            <a:r>
              <a:rPr lang="ru-RU" sz="2400" dirty="0" err="1" smtClean="0"/>
              <a:t>лінгвофольклористикою</a:t>
            </a:r>
            <a:r>
              <a:rPr lang="ru-RU" sz="2400" dirty="0" smtClean="0"/>
              <a:t>, </a:t>
            </a:r>
            <a:r>
              <a:rPr lang="ru-RU" sz="2400" dirty="0" err="1" smtClean="0"/>
              <a:t>об’єктом</a:t>
            </a:r>
            <a:r>
              <a:rPr lang="ru-RU" sz="2400" dirty="0" smtClean="0"/>
              <a:t> </a:t>
            </a:r>
            <a:r>
              <a:rPr lang="ru-RU" sz="2400" dirty="0" err="1" smtClean="0"/>
              <a:t>дослідження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якої</a:t>
            </a:r>
            <a:r>
              <a:rPr lang="ru-RU" sz="2400" dirty="0" smtClean="0"/>
              <a:t> є [</a:t>
            </a:r>
            <a:r>
              <a:rPr lang="ru-RU" sz="2400" dirty="0" err="1" smtClean="0"/>
              <a:t>літературно</a:t>
            </a:r>
            <a:r>
              <a:rPr lang="ru-RU" sz="2400" dirty="0" smtClean="0"/>
              <a:t>-]</a:t>
            </a:r>
            <a:r>
              <a:rPr lang="ru-RU" sz="2400" dirty="0" err="1" smtClean="0"/>
              <a:t>художні</a:t>
            </a:r>
            <a:r>
              <a:rPr lang="ru-RU" sz="2400" dirty="0" smtClean="0"/>
              <a:t> </a:t>
            </a:r>
            <a:r>
              <a:rPr lang="ru-RU" sz="2400" dirty="0" err="1" smtClean="0"/>
              <a:t>концепти</a:t>
            </a:r>
            <a:r>
              <a:rPr lang="ru-RU" sz="2400" dirty="0" smtClean="0"/>
              <a:t>, </a:t>
            </a:r>
            <a:r>
              <a:rPr lang="ru-RU" sz="2400" dirty="0" err="1" smtClean="0"/>
              <a:t>які</a:t>
            </a:r>
            <a:r>
              <a:rPr lang="ru-RU" sz="2400" dirty="0" smtClean="0"/>
              <a:t> </a:t>
            </a:r>
            <a:r>
              <a:rPr lang="ru-RU" sz="2400" dirty="0" err="1" smtClean="0"/>
              <a:t>вивчають</a:t>
            </a:r>
            <a:r>
              <a:rPr lang="ru-RU" sz="2400" dirty="0" smtClean="0"/>
              <a:t> як у </a:t>
            </a:r>
            <a:r>
              <a:rPr lang="ru-RU" sz="2400" dirty="0" err="1" smtClean="0"/>
              <a:t>контексті</a:t>
            </a:r>
            <a:r>
              <a:rPr lang="ru-RU" sz="2400" dirty="0" smtClean="0"/>
              <a:t> </a:t>
            </a:r>
            <a:r>
              <a:rPr lang="ru-RU" sz="2400" dirty="0" err="1" smtClean="0"/>
              <a:t>окремого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літературно-художнього</a:t>
            </a:r>
            <a:r>
              <a:rPr lang="ru-RU" sz="2400" dirty="0" smtClean="0"/>
              <a:t> </a:t>
            </a:r>
            <a:r>
              <a:rPr lang="ru-RU" sz="2400" dirty="0" err="1" smtClean="0"/>
              <a:t>твору</a:t>
            </a:r>
            <a:r>
              <a:rPr lang="ru-RU" sz="2400" dirty="0" smtClean="0"/>
              <a:t>, так і </a:t>
            </a:r>
            <a:r>
              <a:rPr lang="ru-RU" sz="2400" dirty="0" err="1" smtClean="0"/>
              <a:t>життєдіяльності</a:t>
            </a:r>
            <a:r>
              <a:rPr lang="ru-RU" sz="2400" dirty="0" smtClean="0"/>
              <a:t> того </a:t>
            </a:r>
            <a:r>
              <a:rPr lang="ru-RU" sz="2400" dirty="0" err="1" smtClean="0"/>
              <a:t>чи</a:t>
            </a:r>
            <a:r>
              <a:rPr lang="ru-RU" sz="2400" dirty="0" smtClean="0"/>
              <a:t> </a:t>
            </a:r>
            <a:r>
              <a:rPr lang="ru-RU" sz="2400" dirty="0" err="1" smtClean="0"/>
              <a:t>іншого</a:t>
            </a:r>
            <a:r>
              <a:rPr lang="ru-RU" sz="2400" dirty="0" smtClean="0"/>
              <a:t> автора </a:t>
            </a:r>
            <a:r>
              <a:rPr lang="ru-RU" sz="2400" dirty="0" err="1" smtClean="0"/>
              <a:t>або</a:t>
            </a:r>
            <a:r>
              <a:rPr lang="ru-RU" sz="2400" dirty="0" smtClean="0"/>
              <a:t> ж в </a:t>
            </a:r>
            <a:r>
              <a:rPr lang="ru-RU" sz="2400" dirty="0" err="1" smtClean="0"/>
              <a:t>контексті</a:t>
            </a:r>
            <a:r>
              <a:rPr lang="ru-RU" sz="2400" dirty="0" smtClean="0"/>
              <a:t> </a:t>
            </a:r>
            <a:r>
              <a:rPr lang="ru-RU" sz="2400" dirty="0" err="1" smtClean="0"/>
              <a:t>уснопоетичної</a:t>
            </a:r>
            <a:r>
              <a:rPr lang="ru-RU" sz="2400" dirty="0" smtClean="0"/>
              <a:t> </a:t>
            </a:r>
            <a:r>
              <a:rPr lang="ru-RU" sz="2400" dirty="0" err="1" smtClean="0"/>
              <a:t>народної</a:t>
            </a:r>
            <a:r>
              <a:rPr lang="ru-RU" sz="2400" dirty="0" smtClean="0"/>
              <a:t> </a:t>
            </a:r>
            <a:r>
              <a:rPr lang="ru-RU" sz="2400" dirty="0" err="1" smtClean="0"/>
              <a:t>творчості</a:t>
            </a:r>
            <a:r>
              <a:rPr lang="ru-RU" sz="2400" dirty="0" smtClean="0"/>
              <a:t>; </a:t>
            </a:r>
          </a:p>
          <a:p>
            <a:pPr marL="514350" indent="-514350" fontAlgn="auto">
              <a:buFont typeface="Tw Cen MT" pitchFamily="34" charset="0"/>
              <a:buAutoNum type="arabicParenR"/>
              <a:defRPr/>
            </a:pPr>
            <a:r>
              <a:rPr lang="ru-RU" sz="2400" b="1" dirty="0" err="1" smtClean="0"/>
              <a:t>наукова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лінгвоконцептології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або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когнітивна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термінологія</a:t>
            </a:r>
            <a:r>
              <a:rPr lang="ru-RU" sz="2400" dirty="0" smtClean="0"/>
              <a:t>, в </a:t>
            </a:r>
            <a:r>
              <a:rPr lang="ru-RU" sz="2400" dirty="0" err="1" smtClean="0"/>
              <a:t>центрі</a:t>
            </a:r>
            <a:r>
              <a:rPr lang="ru-RU" sz="2400" dirty="0" smtClean="0"/>
              <a:t> </a:t>
            </a:r>
            <a:r>
              <a:rPr lang="ru-RU" sz="2400" dirty="0" err="1" smtClean="0"/>
              <a:t>уваги</a:t>
            </a:r>
            <a:r>
              <a:rPr lang="ru-RU" sz="2400" dirty="0" smtClean="0"/>
              <a:t> </a:t>
            </a:r>
            <a:r>
              <a:rPr lang="ru-RU" sz="2400" dirty="0" err="1" smtClean="0"/>
              <a:t>якої</a:t>
            </a:r>
            <a:r>
              <a:rPr lang="ru-RU" sz="2400" dirty="0" smtClean="0"/>
              <a:t> </a:t>
            </a:r>
            <a:r>
              <a:rPr lang="ru-RU" sz="2400" dirty="0" err="1" smtClean="0"/>
              <a:t>перебувають</a:t>
            </a:r>
            <a:r>
              <a:rPr lang="ru-RU" sz="2400" dirty="0" smtClean="0"/>
              <a:t> </a:t>
            </a:r>
            <a:r>
              <a:rPr lang="ru-RU" sz="2400" dirty="0" err="1" smtClean="0"/>
              <a:t>наукові</a:t>
            </a:r>
            <a:r>
              <a:rPr lang="ru-RU" sz="2400" dirty="0" smtClean="0"/>
              <a:t> </a:t>
            </a:r>
            <a:r>
              <a:rPr lang="ru-RU" sz="2400" dirty="0" err="1" smtClean="0"/>
              <a:t>концепти</a:t>
            </a:r>
            <a:r>
              <a:rPr lang="ru-RU" sz="2400" dirty="0" smtClean="0"/>
              <a:t> </a:t>
            </a:r>
            <a:r>
              <a:rPr lang="ru-RU" sz="2400" dirty="0" err="1" smtClean="0"/>
              <a:t>переважно</a:t>
            </a:r>
            <a:r>
              <a:rPr lang="ru-RU" sz="2400" dirty="0" smtClean="0"/>
              <a:t> </a:t>
            </a:r>
            <a:r>
              <a:rPr lang="ru-RU" sz="2400" dirty="0" err="1" smtClean="0"/>
              <a:t>суспільних</a:t>
            </a:r>
            <a:r>
              <a:rPr lang="ru-RU" sz="2400" dirty="0" smtClean="0"/>
              <a:t> наук; </a:t>
            </a:r>
          </a:p>
          <a:p>
            <a:pPr marL="514350" indent="-514350" fontAlgn="auto">
              <a:buFont typeface="Tw Cen MT" pitchFamily="34" charset="0"/>
              <a:buAutoNum type="arabicParenR"/>
              <a:defRPr/>
            </a:pPr>
            <a:r>
              <a:rPr lang="ru-RU" sz="2400" b="1" dirty="0" err="1" smtClean="0"/>
              <a:t>лінгвоконцептографія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або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лінгвоконцептологічна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лексикографія</a:t>
            </a:r>
            <a:r>
              <a:rPr lang="ru-RU" sz="2400" dirty="0" smtClean="0"/>
              <a:t>, </a:t>
            </a:r>
            <a:r>
              <a:rPr lang="ru-RU" sz="2400" dirty="0" err="1" smtClean="0"/>
              <a:t>пов’язана</a:t>
            </a:r>
            <a:r>
              <a:rPr lang="ru-RU" sz="2400" dirty="0" smtClean="0"/>
              <a:t> з </a:t>
            </a:r>
            <a:r>
              <a:rPr lang="ru-RU" sz="2400" dirty="0" err="1" smtClean="0"/>
              <a:t>укладанням</a:t>
            </a:r>
            <a:r>
              <a:rPr lang="ru-RU" sz="2400" dirty="0" smtClean="0"/>
              <a:t> </a:t>
            </a:r>
            <a:r>
              <a:rPr lang="ru-RU" sz="2400" dirty="0" err="1" smtClean="0"/>
              <a:t>словників</a:t>
            </a:r>
            <a:r>
              <a:rPr lang="ru-RU" sz="2400" dirty="0" smtClean="0"/>
              <a:t> </a:t>
            </a:r>
            <a:r>
              <a:rPr lang="ru-RU" sz="2400" dirty="0" err="1" smtClean="0"/>
              <a:t>концептів</a:t>
            </a:r>
            <a:r>
              <a:rPr lang="ru-RU" sz="2400" dirty="0" smtClean="0"/>
              <a:t> і в </a:t>
            </a:r>
            <a:r>
              <a:rPr lang="ru-RU" sz="2400" dirty="0" err="1" smtClean="0"/>
              <a:t>цьому</a:t>
            </a:r>
            <a:r>
              <a:rPr lang="ru-RU" sz="2400" dirty="0" smtClean="0"/>
              <a:t> </a:t>
            </a:r>
            <a:r>
              <a:rPr lang="ru-RU" sz="2400" dirty="0" err="1" smtClean="0"/>
              <a:t>контексті</a:t>
            </a:r>
            <a:r>
              <a:rPr lang="ru-RU" sz="2400" dirty="0" smtClean="0"/>
              <a:t> – </a:t>
            </a:r>
            <a:r>
              <a:rPr lang="ru-RU" sz="2400" dirty="0" err="1" smtClean="0"/>
              <a:t>словників</a:t>
            </a:r>
            <a:r>
              <a:rPr lang="ru-RU" sz="2400" dirty="0" smtClean="0"/>
              <a:t> </a:t>
            </a:r>
            <a:r>
              <a:rPr lang="ru-RU" sz="2400" dirty="0" err="1" smtClean="0"/>
              <a:t>стереотипів</a:t>
            </a:r>
            <a:r>
              <a:rPr lang="ru-RU" sz="2400" dirty="0" smtClean="0"/>
              <a:t>, </a:t>
            </a:r>
            <a:r>
              <a:rPr lang="ru-RU" sz="2400" dirty="0" err="1" smtClean="0"/>
              <a:t>символів</a:t>
            </a:r>
            <a:r>
              <a:rPr lang="ru-RU" sz="2400" dirty="0" smtClean="0"/>
              <a:t>, </a:t>
            </a:r>
            <a:r>
              <a:rPr lang="ru-RU" sz="2400" dirty="0" err="1" smtClean="0"/>
              <a:t>образів</a:t>
            </a:r>
            <a:r>
              <a:rPr lang="ru-RU" sz="2400" dirty="0" smtClean="0"/>
              <a:t>, констант </a:t>
            </a:r>
            <a:r>
              <a:rPr lang="ru-RU" sz="2400" dirty="0" err="1" smtClean="0"/>
              <a:t>національної</a:t>
            </a:r>
            <a:r>
              <a:rPr lang="ru-RU" sz="2400" dirty="0" smtClean="0"/>
              <a:t> </a:t>
            </a:r>
            <a:r>
              <a:rPr lang="ru-RU" sz="2400" dirty="0" err="1" smtClean="0"/>
              <a:t>свідомості</a:t>
            </a:r>
            <a:r>
              <a:rPr lang="ru-RU" sz="2400" dirty="0" smtClean="0"/>
              <a:t> та </a:t>
            </a:r>
            <a:r>
              <a:rPr lang="ru-RU" sz="2400" dirty="0" err="1" smtClean="0"/>
              <a:t>опрацюванням</a:t>
            </a:r>
            <a:r>
              <a:rPr lang="ru-RU" sz="2400" dirty="0" smtClean="0"/>
              <a:t> </a:t>
            </a:r>
            <a:r>
              <a:rPr lang="ru-RU" sz="2400" dirty="0" err="1" smtClean="0"/>
              <a:t>їхніх</a:t>
            </a:r>
            <a:r>
              <a:rPr lang="ru-RU" sz="2400" dirty="0" smtClean="0"/>
              <a:t> </a:t>
            </a:r>
            <a:r>
              <a:rPr lang="ru-RU" sz="2400" dirty="0" err="1" smtClean="0"/>
              <a:t>теоретичних</a:t>
            </a:r>
            <a:r>
              <a:rPr lang="ru-RU" sz="2400" dirty="0" smtClean="0"/>
              <a:t> засад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Объект 2"/>
          <p:cNvSpPr>
            <a:spLocks noGrp="1"/>
          </p:cNvSpPr>
          <p:nvPr>
            <p:ph idx="1"/>
          </p:nvPr>
        </p:nvSpPr>
        <p:spPr>
          <a:xfrm>
            <a:off x="819150" y="1990725"/>
            <a:ext cx="10515600" cy="3057525"/>
          </a:xfrm>
        </p:spPr>
        <p:txBody>
          <a:bodyPr/>
          <a:lstStyle/>
          <a:p>
            <a:pPr marL="0" indent="0">
              <a:buFont typeface="Tw Cen MT" pitchFamily="34" charset="0"/>
              <a:buNone/>
            </a:pPr>
            <a:r>
              <a:rPr lang="ru-RU" smtClean="0"/>
              <a:t>Загалом сучасний стан концептологічних досліджень свідчить про потужні перспективи вивчення мовомисленнєвих процесів у ракурсі лінгвоконцептологічної теорії. Напрацьований науковий інструментарій дає змогу детально і ґрунтовно вивчати концептуальні системи будьякої мови на різних етапах її розвитку, встановлювати структурно-смислові площини окремих концептів, особливості їх взаємодії у межах концептосфер, специфіку мовної особистості тощо.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uk-UA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План:</a:t>
            </a:r>
            <a:endParaRPr lang="ru-RU" sz="4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338" name="Объект 2"/>
          <p:cNvSpPr>
            <a:spLocks noGrp="1"/>
          </p:cNvSpPr>
          <p:nvPr>
            <p:ph idx="1"/>
          </p:nvPr>
        </p:nvSpPr>
        <p:spPr>
          <a:xfrm>
            <a:off x="838200" y="2465388"/>
            <a:ext cx="10515600" cy="3313112"/>
          </a:xfrm>
        </p:spPr>
        <p:txBody>
          <a:bodyPr/>
          <a:lstStyle/>
          <a:p>
            <a:pPr marL="514350" indent="-514350">
              <a:buFont typeface="Tw Cen MT Condensed" pitchFamily="34" charset="0"/>
              <a:buAutoNum type="arabicPeriod"/>
            </a:pPr>
            <a:r>
              <a:rPr lang="uk-UA" smtClean="0"/>
              <a:t>Формування когнітивної лінгвістики, об’єкт дослідження</a:t>
            </a:r>
          </a:p>
          <a:p>
            <a:pPr marL="514350" indent="-514350">
              <a:buFont typeface="Tw Cen MT Condensed" pitchFamily="34" charset="0"/>
              <a:buAutoNum type="arabicPeriod"/>
            </a:pPr>
            <a:r>
              <a:rPr lang="uk-UA" smtClean="0"/>
              <a:t>Когнітивна семантика </a:t>
            </a:r>
          </a:p>
          <a:p>
            <a:pPr marL="514350" indent="-514350">
              <a:buFont typeface="Tw Cen MT Condensed" pitchFamily="34" charset="0"/>
              <a:buAutoNum type="arabicPeriod"/>
            </a:pPr>
            <a:r>
              <a:rPr lang="uk-UA" smtClean="0"/>
              <a:t>Концептуалізація і категоризація </a:t>
            </a:r>
          </a:p>
          <a:p>
            <a:pPr marL="514350" indent="-514350">
              <a:buFont typeface="Tw Cen MT Condensed" pitchFamily="34" charset="0"/>
              <a:buAutoNum type="arabicPeriod"/>
            </a:pPr>
            <a:r>
              <a:rPr lang="uk-UA" smtClean="0"/>
              <a:t>Лінгвоконцептологія</a:t>
            </a: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Когнітивна лінгвістика - </a:t>
            </a:r>
            <a:endParaRPr lang="ru-RU" sz="4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3938" y="2084388"/>
            <a:ext cx="9720262" cy="4224337"/>
          </a:xfrm>
        </p:spPr>
        <p:txBody>
          <a:bodyPr rtlCol="0">
            <a:normAutofit fontScale="92500" lnSpcReduction="10000"/>
          </a:bodyPr>
          <a:lstStyle/>
          <a:p>
            <a:pPr marL="0" indent="0" fontAlgn="auto">
              <a:buFont typeface="Tw Cen MT" pitchFamily="34" charset="0"/>
              <a:buNone/>
              <a:defRPr/>
            </a:pPr>
            <a:r>
              <a:rPr lang="ru-RU" sz="2400" dirty="0" err="1"/>
              <a:t>ц</a:t>
            </a:r>
            <a:r>
              <a:rPr lang="ru-RU" sz="2400" dirty="0" err="1" smtClean="0"/>
              <a:t>е</a:t>
            </a:r>
            <a:r>
              <a:rPr lang="ru-RU" sz="2400" dirty="0" smtClean="0"/>
              <a:t> </a:t>
            </a:r>
            <a:r>
              <a:rPr lang="ru-RU" sz="2400" dirty="0" err="1" smtClean="0"/>
              <a:t>галузь</a:t>
            </a:r>
            <a:r>
              <a:rPr lang="ru-RU" sz="2400" dirty="0" smtClean="0"/>
              <a:t> </a:t>
            </a:r>
            <a:r>
              <a:rPr lang="ru-RU" sz="2400" dirty="0" err="1"/>
              <a:t>мовознавства</a:t>
            </a:r>
            <a:r>
              <a:rPr lang="ru-RU" sz="2400" dirty="0"/>
              <a:t>, яка </a:t>
            </a:r>
            <a:r>
              <a:rPr lang="ru-RU" sz="2400" dirty="0" err="1"/>
              <a:t>вивчає</a:t>
            </a:r>
            <a:r>
              <a:rPr lang="ru-RU" sz="2400" dirty="0"/>
              <a:t> </a:t>
            </a:r>
            <a:r>
              <a:rPr lang="ru-RU" sz="2400" dirty="0" err="1"/>
              <a:t>мову</a:t>
            </a:r>
            <a:r>
              <a:rPr lang="ru-RU" sz="2400" dirty="0"/>
              <a:t> як </a:t>
            </a:r>
            <a:r>
              <a:rPr lang="ru-RU" sz="2400" dirty="0" err="1"/>
              <a:t>засіб</a:t>
            </a:r>
            <a:r>
              <a:rPr lang="ru-RU" sz="2400" dirty="0"/>
              <a:t> </a:t>
            </a:r>
            <a:r>
              <a:rPr lang="ru-RU" sz="2400" dirty="0" err="1"/>
              <a:t>отримання</a:t>
            </a:r>
            <a:r>
              <a:rPr lang="ru-RU" sz="2400" dirty="0"/>
              <a:t>, </a:t>
            </a:r>
            <a:r>
              <a:rPr lang="ru-RU" sz="2400" dirty="0" err="1"/>
              <a:t>зберігання</a:t>
            </a:r>
            <a:r>
              <a:rPr lang="ru-RU" sz="2400" dirty="0"/>
              <a:t>, </a:t>
            </a:r>
            <a:r>
              <a:rPr lang="ru-RU" sz="2400" dirty="0" err="1"/>
              <a:t>обробки</a:t>
            </a:r>
            <a:r>
              <a:rPr lang="ru-RU" sz="2400" dirty="0"/>
              <a:t>, </a:t>
            </a:r>
            <a:r>
              <a:rPr lang="ru-RU" sz="2400" dirty="0" err="1"/>
              <a:t>переробки</a:t>
            </a:r>
            <a:r>
              <a:rPr lang="ru-RU" sz="2400" dirty="0"/>
              <a:t> й </a:t>
            </a:r>
            <a:r>
              <a:rPr lang="ru-RU" sz="2400" dirty="0" err="1"/>
              <a:t>використання</a:t>
            </a:r>
            <a:r>
              <a:rPr lang="ru-RU" sz="2400" dirty="0"/>
              <a:t> </a:t>
            </a:r>
            <a:r>
              <a:rPr lang="ru-RU" sz="2400" dirty="0" err="1"/>
              <a:t>знань</a:t>
            </a:r>
            <a:r>
              <a:rPr lang="ru-RU" sz="2400" dirty="0"/>
              <a:t>, </a:t>
            </a:r>
            <a:r>
              <a:rPr lang="ru-RU" sz="2400" dirty="0" err="1"/>
              <a:t>спрямована</a:t>
            </a:r>
            <a:r>
              <a:rPr lang="ru-RU" sz="2400" dirty="0"/>
              <a:t> на </a:t>
            </a:r>
            <a:r>
              <a:rPr lang="ru-RU" sz="2400" dirty="0" err="1"/>
              <a:t>дослідження</a:t>
            </a:r>
            <a:r>
              <a:rPr lang="ru-RU" sz="2400" dirty="0"/>
              <a:t> </a:t>
            </a:r>
            <a:r>
              <a:rPr lang="ru-RU" sz="2400" dirty="0" err="1"/>
              <a:t>способів</a:t>
            </a:r>
            <a:r>
              <a:rPr lang="ru-RU" sz="2400" dirty="0"/>
              <a:t> </a:t>
            </a:r>
            <a:r>
              <a:rPr lang="ru-RU" sz="2400" dirty="0" err="1"/>
              <a:t>концептуалізації</a:t>
            </a:r>
            <a:r>
              <a:rPr lang="ru-RU" sz="2400" dirty="0"/>
              <a:t> й </a:t>
            </a:r>
            <a:r>
              <a:rPr lang="ru-RU" sz="2400" dirty="0" err="1"/>
              <a:t>категоризації</a:t>
            </a:r>
            <a:r>
              <a:rPr lang="ru-RU" sz="2400" dirty="0"/>
              <a:t> </a:t>
            </a:r>
            <a:r>
              <a:rPr lang="ru-RU" sz="2400" dirty="0" err="1"/>
              <a:t>певною</a:t>
            </a:r>
            <a:r>
              <a:rPr lang="ru-RU" sz="2400" dirty="0"/>
              <a:t> </a:t>
            </a:r>
            <a:r>
              <a:rPr lang="ru-RU" sz="2400" dirty="0" err="1"/>
              <a:t>мовою</a:t>
            </a:r>
            <a:r>
              <a:rPr lang="ru-RU" sz="2400" dirty="0"/>
              <a:t> </a:t>
            </a:r>
            <a:r>
              <a:rPr lang="ru-RU" sz="2400" dirty="0" err="1"/>
              <a:t>світу</a:t>
            </a:r>
            <a:r>
              <a:rPr lang="ru-RU" sz="2400" dirty="0"/>
              <a:t> </a:t>
            </a:r>
            <a:r>
              <a:rPr lang="ru-RU" sz="2400" dirty="0" err="1"/>
              <a:t>дійсності</a:t>
            </a:r>
            <a:r>
              <a:rPr lang="ru-RU" sz="2400" dirty="0"/>
              <a:t> та </a:t>
            </a:r>
            <a:r>
              <a:rPr lang="ru-RU" sz="2400" dirty="0" err="1"/>
              <a:t>внутрішнього</a:t>
            </a:r>
            <a:r>
              <a:rPr lang="ru-RU" sz="2400" dirty="0"/>
              <a:t> рефлексивного </a:t>
            </a:r>
            <a:r>
              <a:rPr lang="ru-RU" sz="2400" dirty="0" err="1"/>
              <a:t>досвіду</a:t>
            </a:r>
            <a:r>
              <a:rPr lang="ru-RU" sz="2400" dirty="0"/>
              <a:t>. </a:t>
            </a:r>
            <a:endParaRPr lang="ru-RU" sz="2400" dirty="0" smtClean="0"/>
          </a:p>
          <a:p>
            <a:pPr marL="0" indent="0" fontAlgn="auto">
              <a:buFont typeface="Tw Cen MT" pitchFamily="34" charset="0"/>
              <a:buNone/>
              <a:defRPr/>
            </a:pPr>
            <a:r>
              <a:rPr lang="ru-RU" sz="2400" b="1" dirty="0" err="1" smtClean="0"/>
              <a:t>Об’єктом</a:t>
            </a:r>
            <a:r>
              <a:rPr lang="ru-RU" sz="2400" dirty="0" smtClean="0"/>
              <a:t> </a:t>
            </a:r>
            <a:r>
              <a:rPr lang="ru-RU" sz="2400" dirty="0" err="1"/>
              <a:t>когнітивної</a:t>
            </a:r>
            <a:r>
              <a:rPr lang="ru-RU" sz="2400" dirty="0"/>
              <a:t> </a:t>
            </a:r>
            <a:r>
              <a:rPr lang="ru-RU" sz="2400" dirty="0" err="1"/>
              <a:t>лінгвістики</a:t>
            </a:r>
            <a:r>
              <a:rPr lang="ru-RU" sz="2400" dirty="0"/>
              <a:t> є </a:t>
            </a:r>
            <a:r>
              <a:rPr lang="ru-RU" sz="2400" dirty="0" err="1"/>
              <a:t>мова</a:t>
            </a:r>
            <a:r>
              <a:rPr lang="ru-RU" sz="2400" dirty="0"/>
              <a:t> як </a:t>
            </a:r>
            <a:r>
              <a:rPr lang="ru-RU" sz="2400" dirty="0" err="1"/>
              <a:t>експонент</a:t>
            </a:r>
            <a:r>
              <a:rPr lang="ru-RU" sz="2400" dirty="0"/>
              <a:t> </a:t>
            </a:r>
            <a:r>
              <a:rPr lang="ru-RU" sz="2400" dirty="0" err="1"/>
              <a:t>когнітивних</a:t>
            </a:r>
            <a:r>
              <a:rPr lang="ru-RU" sz="2400" dirty="0"/>
              <a:t> структур і </a:t>
            </a:r>
            <a:r>
              <a:rPr lang="ru-RU" sz="2400" dirty="0" err="1"/>
              <a:t>процесів</a:t>
            </a:r>
            <a:r>
              <a:rPr lang="ru-RU" sz="2400" dirty="0"/>
              <a:t> </a:t>
            </a:r>
            <a:r>
              <a:rPr lang="ru-RU" sz="2400" dirty="0" err="1"/>
              <a:t>свідомості</a:t>
            </a:r>
            <a:r>
              <a:rPr lang="ru-RU" sz="2400" dirty="0"/>
              <a:t>, а предметом - </a:t>
            </a:r>
            <a:r>
              <a:rPr lang="ru-RU" sz="2400" dirty="0" err="1"/>
              <a:t>співвідношення</a:t>
            </a:r>
            <a:r>
              <a:rPr lang="ru-RU" sz="2400" dirty="0"/>
              <a:t> </a:t>
            </a:r>
            <a:r>
              <a:rPr lang="ru-RU" sz="2400" dirty="0" err="1"/>
              <a:t>когнітивних</a:t>
            </a:r>
            <a:r>
              <a:rPr lang="ru-RU" sz="2400" dirty="0"/>
              <a:t> </a:t>
            </a:r>
            <a:r>
              <a:rPr lang="ru-RU" sz="2400" dirty="0" err="1"/>
              <a:t>механізмів</a:t>
            </a:r>
            <a:r>
              <a:rPr lang="ru-RU" sz="2400" dirty="0"/>
              <a:t> </a:t>
            </a:r>
            <a:r>
              <a:rPr lang="ru-RU" sz="2400" dirty="0" err="1"/>
              <a:t>свідомості</a:t>
            </a:r>
            <a:r>
              <a:rPr lang="ru-RU" sz="2400" dirty="0"/>
              <a:t> з природною </a:t>
            </a:r>
            <a:r>
              <a:rPr lang="ru-RU" sz="2400" dirty="0" err="1"/>
              <a:t>мовою</a:t>
            </a:r>
            <a:r>
              <a:rPr lang="ru-RU" sz="2400" dirty="0"/>
              <a:t> і 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мовленнєвою</a:t>
            </a:r>
            <a:r>
              <a:rPr lang="ru-RU" sz="2400" dirty="0"/>
              <a:t> </a:t>
            </a:r>
            <a:r>
              <a:rPr lang="ru-RU" sz="2400" dirty="0" err="1"/>
              <a:t>реалізацією</a:t>
            </a:r>
            <a:r>
              <a:rPr lang="ru-RU" sz="2400" dirty="0"/>
              <a:t>.</a:t>
            </a:r>
            <a:endParaRPr lang="uk-UA" sz="2400" dirty="0" smtClean="0"/>
          </a:p>
          <a:p>
            <a:pPr marL="91440" indent="-91440" fontAlgn="auto">
              <a:defRPr/>
            </a:pPr>
            <a:endParaRPr lang="uk-UA" sz="2400" dirty="0" smtClean="0"/>
          </a:p>
          <a:p>
            <a:pPr marL="0" indent="0" fontAlgn="auto">
              <a:buFont typeface="Tw Cen MT" pitchFamily="34" charset="0"/>
              <a:buNone/>
              <a:defRPr/>
            </a:pPr>
            <a:r>
              <a:rPr lang="uk-UA" sz="2400" b="1" dirty="0" smtClean="0"/>
              <a:t>Когнітивна наука </a:t>
            </a:r>
            <a:r>
              <a:rPr lang="uk-UA" sz="2400" dirty="0" smtClean="0"/>
              <a:t>– це наука, що займається </a:t>
            </a:r>
            <a:r>
              <a:rPr lang="uk-UA" sz="2400" dirty="0" err="1" smtClean="0"/>
              <a:t>когніцією</a:t>
            </a:r>
            <a:r>
              <a:rPr lang="uk-UA" sz="2400" dirty="0" smtClean="0"/>
              <a:t> (пізнанням).</a:t>
            </a:r>
          </a:p>
          <a:p>
            <a:pPr marL="0" indent="0" fontAlgn="auto">
              <a:buFont typeface="Tw Cen MT" pitchFamily="34" charset="0"/>
              <a:buNone/>
              <a:defRPr/>
            </a:pPr>
            <a:r>
              <a:rPr lang="uk-UA" sz="2400" dirty="0" smtClean="0"/>
              <a:t>Когнітивна лінгвістика займається лінгвістикою в її мовленнєвому відображенні.</a:t>
            </a:r>
          </a:p>
          <a:p>
            <a:pPr marL="0" indent="0" fontAlgn="auto">
              <a:buFont typeface="Tw Cen MT" pitchFamily="34" charset="0"/>
              <a:buNone/>
              <a:defRPr/>
            </a:pPr>
            <a:r>
              <a:rPr lang="uk-UA" sz="2400" b="1" dirty="0" err="1" smtClean="0"/>
              <a:t>Когніція</a:t>
            </a:r>
            <a:r>
              <a:rPr lang="uk-UA" sz="2400" dirty="0" smtClean="0"/>
              <a:t> – поняття, </a:t>
            </a:r>
            <a:r>
              <a:rPr lang="ru-RU" sz="2400" dirty="0" smtClean="0"/>
              <a:t>щ</a:t>
            </a:r>
            <a:r>
              <a:rPr lang="uk-UA" sz="2400" dirty="0" smtClean="0"/>
              <a:t>о охоплює пізнання світу і життя людини </a:t>
            </a:r>
            <a:r>
              <a:rPr lang="uk-UA" sz="2400" dirty="0" err="1" smtClean="0"/>
              <a:t>вцілому</a:t>
            </a:r>
            <a:r>
              <a:rPr lang="uk-UA" sz="2400" dirty="0" smtClean="0"/>
              <a:t>, її взаємодію з оточуючим світом </a:t>
            </a:r>
          </a:p>
          <a:p>
            <a:pPr marL="0" indent="0" fontAlgn="auto">
              <a:buFont typeface="Tw Cen MT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93713"/>
            <a:ext cx="10515600" cy="13255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Передумови для формування наукового напрямку:</a:t>
            </a:r>
            <a:endParaRPr lang="ru-RU" sz="4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386" name="Объект 2"/>
          <p:cNvSpPr>
            <a:spLocks noGrp="1"/>
          </p:cNvSpPr>
          <p:nvPr>
            <p:ph idx="1"/>
          </p:nvPr>
        </p:nvSpPr>
        <p:spPr>
          <a:xfrm>
            <a:off x="838200" y="2835275"/>
            <a:ext cx="10515600" cy="1571625"/>
          </a:xfrm>
        </p:spPr>
        <p:txBody>
          <a:bodyPr/>
          <a:lstStyle/>
          <a:p>
            <a:pPr marL="0" indent="0">
              <a:buFont typeface="Tw Cen MT" pitchFamily="34" charset="0"/>
              <a:buNone/>
            </a:pPr>
            <a:r>
              <a:rPr lang="uk-UA" smtClean="0"/>
              <a:t>- Усвідомлення потреби в системному вивченні людської свідомості </a:t>
            </a:r>
          </a:p>
          <a:p>
            <a:pPr marL="0" indent="0">
              <a:buFont typeface="Tw Cen MT" pitchFamily="34" charset="0"/>
              <a:buNone/>
            </a:pPr>
            <a:r>
              <a:rPr lang="uk-UA" smtClean="0"/>
              <a:t>- Розуміння того, що мова забезпечує єдиний надійний доступ до свідомості </a:t>
            </a:r>
          </a:p>
          <a:p>
            <a:pPr marL="0" indent="0">
              <a:buFont typeface="Tw Cen MT" pitchFamily="34" charset="0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9963" y="292100"/>
            <a:ext cx="9718675" cy="150018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Когнітивна лінгвістика вивчає:</a:t>
            </a:r>
            <a:endParaRPr lang="ru-RU" sz="4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30413"/>
            <a:ext cx="10515600" cy="4146550"/>
          </a:xfrm>
        </p:spPr>
        <p:txBody>
          <a:bodyPr rtlCol="0">
            <a:normAutofit lnSpcReduction="10000"/>
          </a:bodyPr>
          <a:lstStyle/>
          <a:p>
            <a:pPr marL="0" indent="0" fontAlgn="auto">
              <a:buFont typeface="Tw Cen MT" pitchFamily="34" charset="0"/>
              <a:buNone/>
              <a:defRPr/>
            </a:pPr>
            <a:r>
              <a:rPr lang="uk-UA" dirty="0" smtClean="0"/>
              <a:t>- Мову як когнітивну здатність</a:t>
            </a:r>
          </a:p>
          <a:p>
            <a:pPr marL="0" indent="0" fontAlgn="auto">
              <a:buFont typeface="Tw Cen MT" pitchFamily="34" charset="0"/>
              <a:buNone/>
              <a:defRPr/>
            </a:pPr>
            <a:r>
              <a:rPr lang="uk-UA" dirty="0" smtClean="0"/>
              <a:t>- Передбачає вивчення мовленнєвих структур, співвідносячи їх із сприйняттям, мисленням, пам'яттю, уявою, тощо, вивчаючи яку роль грають мовленнєві форми і одиниці в здійсненні цих процесів, в відображенні їх специфіки та специфіці їх результатів </a:t>
            </a:r>
          </a:p>
          <a:p>
            <a:pPr marL="91440" indent="-91440" fontAlgn="auto">
              <a:buFontTx/>
              <a:buChar char="-"/>
              <a:defRPr/>
            </a:pPr>
            <a:r>
              <a:rPr lang="uk-UA" dirty="0" smtClean="0"/>
              <a:t>Глобальну Проблему: як відображається у свідомості людини її розуміння та бачення світу</a:t>
            </a:r>
          </a:p>
          <a:p>
            <a:pPr marL="0" indent="0" fontAlgn="auto">
              <a:buFont typeface="Tw Cen MT" pitchFamily="34" charset="0"/>
              <a:buNone/>
              <a:defRPr/>
            </a:pPr>
            <a:r>
              <a:rPr lang="uk-UA" dirty="0" smtClean="0"/>
              <a:t>- Світ представлений у свідомості у вигляді певних структур знання, думки та оцінки світу</a:t>
            </a:r>
          </a:p>
          <a:p>
            <a:pPr marL="0" indent="0" fontAlgn="auto">
              <a:buFont typeface="Tw Cen MT" pitchFamily="34" charset="0"/>
              <a:buNone/>
              <a:defRPr/>
            </a:pPr>
            <a:r>
              <a:rPr lang="uk-UA" dirty="0" smtClean="0"/>
              <a:t>- Структури, які використовуються людиною, як вона ними оперує, коли ми говоримо про певну картину світу в її свідомості</a:t>
            </a:r>
          </a:p>
          <a:p>
            <a:pPr marL="91440" indent="-91440" fontAlgn="auto">
              <a:buFontTx/>
              <a:buChar char="-"/>
              <a:defRPr/>
            </a:pPr>
            <a:endParaRPr lang="uk-UA" dirty="0" smtClean="0"/>
          </a:p>
          <a:p>
            <a:pPr marL="91440" indent="-91440" fontAlgn="auto"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Когнітивна та традиційна лінгвістика:</a:t>
            </a:r>
            <a:endParaRPr lang="ru-RU" sz="4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434" name="Объект 2"/>
          <p:cNvSpPr>
            <a:spLocks noGrp="1"/>
          </p:cNvSpPr>
          <p:nvPr>
            <p:ph idx="1"/>
          </p:nvPr>
        </p:nvSpPr>
        <p:spPr>
          <a:xfrm>
            <a:off x="838200" y="2487613"/>
            <a:ext cx="10515600" cy="3963987"/>
          </a:xfrm>
        </p:spPr>
        <p:txBody>
          <a:bodyPr/>
          <a:lstStyle/>
          <a:p>
            <a:pPr marL="0" indent="0">
              <a:buFont typeface="Tw Cen MT" pitchFamily="34" charset="0"/>
              <a:buNone/>
            </a:pPr>
            <a:r>
              <a:rPr lang="uk-UA" smtClean="0"/>
              <a:t>- Відрізняються особливою постановкою проблеми співвіднесення мови і мислення </a:t>
            </a:r>
          </a:p>
          <a:p>
            <a:pPr marL="0" indent="0">
              <a:buFont typeface="Tw Cen MT" pitchFamily="34" charset="0"/>
              <a:buNone/>
            </a:pPr>
            <a:r>
              <a:rPr lang="uk-UA" smtClean="0"/>
              <a:t>- К.Л. не є дескриптивною, а виконує пояснюючу функцію </a:t>
            </a:r>
          </a:p>
          <a:p>
            <a:pPr marL="0" indent="0">
              <a:buFont typeface="Tw Cen MT" pitchFamily="34" charset="0"/>
              <a:buNone/>
            </a:pPr>
            <a:r>
              <a:rPr lang="uk-UA" smtClean="0"/>
              <a:t>- Міждисциплінарний характер досліджень</a:t>
            </a:r>
          </a:p>
          <a:p>
            <a:pPr marL="0" indent="0">
              <a:buFont typeface="Tw Cen MT" pitchFamily="34" charset="0"/>
              <a:buNone/>
            </a:pPr>
            <a:r>
              <a:rPr lang="uk-UA" smtClean="0"/>
              <a:t>- Антропоцентризм (визнання центральної ролі мовця у процесі пізнання і мовленнєвої діяльності)</a:t>
            </a:r>
          </a:p>
          <a:p>
            <a:pPr marL="0" indent="0">
              <a:buFont typeface="Tw Cen MT" pitchFamily="34" charset="0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Когнітивна семантика:</a:t>
            </a:r>
            <a:endParaRPr lang="ru-RU" sz="4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3938" y="2305050"/>
            <a:ext cx="9720262" cy="4022725"/>
          </a:xfrm>
        </p:spPr>
        <p:txBody>
          <a:bodyPr rtlCol="0">
            <a:normAutofit/>
          </a:bodyPr>
          <a:lstStyle/>
          <a:p>
            <a:pPr marL="0" indent="0" fontAlgn="auto">
              <a:buFont typeface="Tw Cen MT" pitchFamily="34" charset="0"/>
              <a:buNone/>
              <a:defRPr/>
            </a:pPr>
            <a:r>
              <a:rPr lang="uk-UA" dirty="0" smtClean="0"/>
              <a:t>Багаторівнева теорія значення: значення мовленнєвих одиниць аналізується у контексті усіх знаю і досвіду людини, а не лише мовленнєвих знань.</a:t>
            </a:r>
          </a:p>
          <a:p>
            <a:pPr marL="0" indent="0" fontAlgn="auto">
              <a:buFont typeface="Tw Cen MT" pitchFamily="34" charset="0"/>
              <a:buNone/>
              <a:defRPr/>
            </a:pPr>
            <a:r>
              <a:rPr lang="uk-UA" dirty="0" smtClean="0"/>
              <a:t>Значне місце відводиться </a:t>
            </a:r>
            <a:r>
              <a:rPr lang="uk-UA" dirty="0" err="1" smtClean="0"/>
              <a:t>антропоцентричному</a:t>
            </a:r>
            <a:r>
              <a:rPr lang="uk-UA" dirty="0" smtClean="0"/>
              <a:t> факторові – людині як спостерігачу, “</a:t>
            </a:r>
            <a:r>
              <a:rPr lang="uk-UA" dirty="0" err="1" smtClean="0"/>
              <a:t>концептуалізатору</a:t>
            </a:r>
            <a:r>
              <a:rPr lang="uk-UA" dirty="0" smtClean="0"/>
              <a:t>” та “</a:t>
            </a:r>
            <a:r>
              <a:rPr lang="uk-UA" dirty="0" err="1" smtClean="0"/>
              <a:t>категорізатору</a:t>
            </a:r>
            <a:r>
              <a:rPr lang="uk-UA" dirty="0" smtClean="0"/>
              <a:t>”. </a:t>
            </a:r>
          </a:p>
          <a:p>
            <a:pPr marL="0" indent="0" fontAlgn="auto">
              <a:buFont typeface="Tw Cen MT" pitchFamily="34" charset="0"/>
              <a:buNone/>
              <a:defRPr/>
            </a:pPr>
            <a:r>
              <a:rPr lang="uk-UA" dirty="0" smtClean="0"/>
              <a:t>Людині приписується активна роль у формуванні значень мовленнєвих одиниць, людина формує значення, а не отримує їх у готовому вигляді, а також їй приписується активна роль у виборі мовленнєвих засобів вираження для опису окремої ситуації і у розумінні мотивів цього вибору</a:t>
            </a:r>
          </a:p>
          <a:p>
            <a:pPr marL="91440" indent="-91440" fontAlgn="auto"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3938" y="311150"/>
            <a:ext cx="9720262" cy="14986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uk-UA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 етапи розвитку </a:t>
            </a:r>
            <a:r>
              <a:rPr lang="uk-UA" sz="4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когнітивізму</a:t>
            </a:r>
            <a:r>
              <a:rPr lang="uk-UA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endParaRPr lang="ru-RU" sz="4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512763" y="2027238"/>
          <a:ext cx="11264900" cy="42814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2704"/>
                <a:gridCol w="5632704"/>
              </a:tblGrid>
              <a:tr h="666584">
                <a:tc>
                  <a:txBody>
                    <a:bodyPr/>
                    <a:lstStyle/>
                    <a:p>
                      <a:pPr algn="ctr"/>
                      <a:r>
                        <a:rPr lang="uk-UA" sz="2200" b="1" dirty="0" smtClean="0">
                          <a:solidFill>
                            <a:schemeClr val="tx1"/>
                          </a:solidFill>
                        </a:rPr>
                        <a:t>Ранній – логічний (об'єктивістський)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200" b="1" dirty="0" smtClean="0">
                          <a:solidFill>
                            <a:schemeClr val="tx1"/>
                          </a:solidFill>
                        </a:rPr>
                        <a:t>Сучасний – </a:t>
                      </a:r>
                      <a:r>
                        <a:rPr lang="uk-UA" sz="2200" b="1" dirty="0" err="1" smtClean="0">
                          <a:solidFill>
                            <a:schemeClr val="tx1"/>
                          </a:solidFill>
                        </a:rPr>
                        <a:t>експерієнційний</a:t>
                      </a:r>
                      <a:r>
                        <a:rPr lang="uk-UA" sz="2200" b="1" dirty="0" smtClean="0">
                          <a:solidFill>
                            <a:schemeClr val="tx1"/>
                          </a:solidFill>
                        </a:rPr>
                        <a:t> (досвід)</a:t>
                      </a:r>
                      <a:endParaRPr lang="ru-RU" sz="2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615984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- Значення слова або граматичної форми представлене як набір семантичних ознак, що регулюють правильність використання цього слова в словосполученні та реченні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- Враховує  особливості не лише теоретичне, але й побутове пізнання </a:t>
                      </a:r>
                      <a:r>
                        <a:rPr lang="uk-UA" sz="2000" dirty="0" err="1" smtClean="0"/>
                        <a:t>когніції</a:t>
                      </a:r>
                      <a:r>
                        <a:rPr lang="uk-UA" sz="2000" dirty="0" smtClean="0"/>
                        <a:t> (теорія прототипів і природної </a:t>
                      </a:r>
                      <a:r>
                        <a:rPr lang="uk-UA" sz="2000" dirty="0" err="1" smtClean="0"/>
                        <a:t>категорізації</a:t>
                      </a:r>
                      <a:r>
                        <a:rPr lang="uk-UA" sz="2000" dirty="0" smtClean="0"/>
                        <a:t>) : Е. </a:t>
                      </a:r>
                      <a:r>
                        <a:rPr lang="uk-UA" sz="2000" dirty="0" err="1" smtClean="0"/>
                        <a:t>Рош</a:t>
                      </a:r>
                      <a:r>
                        <a:rPr lang="uk-UA" sz="2000" dirty="0" smtClean="0"/>
                        <a:t>, </a:t>
                      </a:r>
                      <a:r>
                        <a:rPr lang="uk-UA" sz="2000" dirty="0" err="1" smtClean="0"/>
                        <a:t>Дж</a:t>
                      </a:r>
                      <a:r>
                        <a:rPr lang="uk-UA" sz="2000" dirty="0" smtClean="0"/>
                        <a:t>. </a:t>
                      </a:r>
                      <a:r>
                        <a:rPr lang="uk-UA" sz="2000" dirty="0" err="1" smtClean="0"/>
                        <a:t>Лакофф</a:t>
                      </a:r>
                      <a:r>
                        <a:rPr lang="uk-UA" sz="2000" dirty="0" smtClean="0"/>
                        <a:t>, </a:t>
                      </a:r>
                      <a:r>
                        <a:rPr lang="uk-UA" sz="2000" dirty="0" err="1" smtClean="0"/>
                        <a:t>Дж</a:t>
                      </a:r>
                      <a:r>
                        <a:rPr lang="uk-UA" sz="2000" dirty="0" smtClean="0"/>
                        <a:t>. Тейлор, теорії виокремлення (Р. </a:t>
                      </a:r>
                      <a:r>
                        <a:rPr lang="uk-UA" sz="2000" dirty="0" err="1" smtClean="0"/>
                        <a:t>Ленекер</a:t>
                      </a:r>
                      <a:r>
                        <a:rPr lang="uk-UA" sz="2000" dirty="0" smtClean="0"/>
                        <a:t>), концентрації або фокусування уваги (Л. </a:t>
                      </a:r>
                      <a:r>
                        <a:rPr lang="uk-UA" sz="2000" dirty="0" err="1" smtClean="0"/>
                        <a:t>Талмі</a:t>
                      </a:r>
                      <a:r>
                        <a:rPr lang="uk-UA" sz="2000" dirty="0" smtClean="0"/>
                        <a:t>, Ч. </a:t>
                      </a:r>
                      <a:r>
                        <a:rPr lang="uk-UA" sz="2000" dirty="0" err="1" smtClean="0"/>
                        <a:t>Філмор</a:t>
                      </a:r>
                      <a:r>
                        <a:rPr lang="uk-UA" sz="2000" dirty="0" smtClean="0"/>
                        <a:t>)</a:t>
                      </a:r>
                    </a:p>
                    <a:p>
                      <a:r>
                        <a:rPr lang="uk-UA" sz="2000" dirty="0" smtClean="0"/>
                        <a:t>- Ґрунтується на досвіді взаємодії з оточуючим світом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4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Поняття</a:t>
            </a:r>
            <a:r>
              <a:rPr lang="ru-RU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4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концептуал</a:t>
            </a:r>
            <a:r>
              <a:rPr lang="uk-UA" sz="4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ізації</a:t>
            </a:r>
            <a:r>
              <a:rPr lang="uk-UA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і </a:t>
            </a:r>
            <a:r>
              <a:rPr lang="uk-UA" sz="4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категорізації</a:t>
            </a:r>
            <a:r>
              <a:rPr lang="uk-UA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ru-RU" sz="4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506" name="Объект 2"/>
          <p:cNvSpPr>
            <a:spLocks noGrp="1"/>
          </p:cNvSpPr>
          <p:nvPr>
            <p:ph idx="1"/>
          </p:nvPr>
        </p:nvSpPr>
        <p:spPr>
          <a:xfrm>
            <a:off x="1023938" y="2487613"/>
            <a:ext cx="9720262" cy="4022725"/>
          </a:xfrm>
        </p:spPr>
        <p:txBody>
          <a:bodyPr/>
          <a:lstStyle/>
          <a:p>
            <a:pPr marL="0" indent="0">
              <a:buFont typeface="Tw Cen MT" pitchFamily="34" charset="0"/>
              <a:buNone/>
            </a:pPr>
            <a:r>
              <a:rPr lang="uk-UA" b="1" smtClean="0"/>
              <a:t>Концептуалізація</a:t>
            </a:r>
            <a:r>
              <a:rPr lang="uk-UA" smtClean="0"/>
              <a:t> – переосмислення інформації, що надходить, розумове конструювання предметів і явищ, що призводить до утворення певних уявлень про світ у вигляді концептів: концепт часу, руху і т.п.</a:t>
            </a:r>
          </a:p>
          <a:p>
            <a:pPr marL="0" indent="0">
              <a:buFont typeface="Tw Cen MT" pitchFamily="34" charset="0"/>
              <a:buNone/>
            </a:pPr>
            <a:endParaRPr lang="uk-UA" smtClean="0"/>
          </a:p>
          <a:p>
            <a:pPr marL="0" indent="0">
              <a:buFont typeface="Tw Cen MT" pitchFamily="34" charset="0"/>
              <a:buNone/>
            </a:pPr>
            <a:r>
              <a:rPr lang="uk-UA" b="1" smtClean="0"/>
              <a:t>Категорізація</a:t>
            </a:r>
            <a:r>
              <a:rPr lang="uk-UA" smtClean="0"/>
              <a:t> – поділ світу на категорії: виокремлення груп і класів, категорій аналогічних об'єктів або подій (включаючи концептуальні категорії як узагальнення конкретних смислів та концептів).</a:t>
            </a:r>
          </a:p>
          <a:p>
            <a:pPr marL="0" indent="0">
              <a:buFont typeface="Tw Cen MT" pitchFamily="34" charset="0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ntegral" id="{3577F8C9-A904-41D8-97D2-FD898F53F20E}" vid="{C1C93EF2-4785-427F-84A5-F1666490E9C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102</TotalTime>
  <Words>1061</Words>
  <Application>Microsoft Office PowerPoint</Application>
  <PresentationFormat>Произвольный</PresentationFormat>
  <Paragraphs>93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5</vt:i4>
      </vt:variant>
      <vt:variant>
        <vt:lpstr>Заголовки слайдов</vt:lpstr>
      </vt:variant>
      <vt:variant>
        <vt:i4>18</vt:i4>
      </vt:variant>
    </vt:vector>
  </HeadingPairs>
  <TitlesOfParts>
    <vt:vector size="28" baseType="lpstr">
      <vt:lpstr>Calibri</vt:lpstr>
      <vt:lpstr>Arial</vt:lpstr>
      <vt:lpstr>Tw Cen MT</vt:lpstr>
      <vt:lpstr>Wingdings 3</vt:lpstr>
      <vt:lpstr>Tw Cen MT Condensed</vt:lpstr>
      <vt:lpstr>Интеграл</vt:lpstr>
      <vt:lpstr>Интеграл</vt:lpstr>
      <vt:lpstr>Интеграл</vt:lpstr>
      <vt:lpstr>Интеграл</vt:lpstr>
      <vt:lpstr>Интеграл</vt:lpstr>
      <vt:lpstr>КОГНІТИВНА ЛІНГВІСТИКА І ЛІНГВОКОНЦЕПТОЛОГІЯ </vt:lpstr>
      <vt:lpstr>ПЛАН:</vt:lpstr>
      <vt:lpstr>КОГНІТИВНА ЛІНГВІСТИКА - </vt:lpstr>
      <vt:lpstr>ПЕРЕДУМОВИ ДЛЯ ФОРМУВАННЯ НАУКОВОГО НАПРЯМКУ:</vt:lpstr>
      <vt:lpstr>КОГНІТИВНА ЛІНГВІСТИКА ВИВЧАЄ:</vt:lpstr>
      <vt:lpstr>КОГНІТИВНА ТА ТРАДИЦІЙНА ЛІНГВІСТИКА:</vt:lpstr>
      <vt:lpstr>КОГНІТИВНА СЕМАНТИКА:</vt:lpstr>
      <vt:lpstr>2 ЕТАПИ РОЗВИТКУ КОГНІТИВІЗМУ:</vt:lpstr>
      <vt:lpstr>ПОНЯТТЯ КОНЦЕПТУАЛІЗАЦІЇ І КАТЕГОРІЗАЦІЇ </vt:lpstr>
      <vt:lpstr>АСПЕКТИ КОНЦЕПТУАЛІЗАЦІЇ:</vt:lpstr>
      <vt:lpstr>КОНЦЕПТИ:</vt:lpstr>
      <vt:lpstr>ЗМІСТ КОНЦЕПТУ:</vt:lpstr>
      <vt:lpstr>4 ОСНОВНІ ТИПОЛОГІЇ КОНЦЕПТІВ:</vt:lpstr>
      <vt:lpstr>СТРУКТУРНА ТИПОЛОГІЯ КОНЦЕПТІВ: </vt:lpstr>
      <vt:lpstr>ЛІНГВОКОНЦЕПТОЛОГІЯ</vt:lpstr>
      <vt:lpstr>ОСНОВНІ ЗАВДАННЯ ЛІНГВОКОНЦЕПТОЛОГІЇ: (ЗА О. СЕЛІВАНОВОЮ)</vt:lpstr>
      <vt:lpstr>Слайд 17</vt:lpstr>
      <vt:lpstr>Слайд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Когнітивна лінгвістика</dc:title>
  <dc:creator>123</dc:creator>
  <cp:lastModifiedBy>Admin</cp:lastModifiedBy>
  <cp:revision>18</cp:revision>
  <dcterms:created xsi:type="dcterms:W3CDTF">2020-10-25T17:56:09Z</dcterms:created>
  <dcterms:modified xsi:type="dcterms:W3CDTF">2021-07-01T14:43:07Z</dcterms:modified>
</cp:coreProperties>
</file>