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83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  <p:sldId id="280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C9FFE9-0673-4399-843E-8EA0CFD87DC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D32F21-C9A0-4C84-8977-0954F4A4CD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060848"/>
            <a:ext cx="7543800" cy="215265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Стилістичні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ресурси</a:t>
            </a:r>
            <a:r>
              <a:rPr lang="ru-RU" sz="3200" dirty="0" smtClean="0"/>
              <a:t> тексту в </a:t>
            </a:r>
            <a:r>
              <a:rPr lang="ru-RU" sz="3200" dirty="0" err="1" smtClean="0"/>
              <a:t>українській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мові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6737507" cy="1085056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 </a:t>
            </a:r>
            <a:endParaRPr lang="uk-UA" dirty="0" smtClean="0"/>
          </a:p>
          <a:p>
            <a:pPr algn="r"/>
            <a:r>
              <a:rPr lang="uk-UA" dirty="0" smtClean="0"/>
              <a:t>Спеціальність: видавнича справа та редагування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15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7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5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19268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когнітивних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детективної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архетипу служить і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. Т. </a:t>
            </a:r>
            <a:r>
              <a:rPr lang="ru-RU" dirty="0" err="1"/>
              <a:t>Злотнікова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несвідомого</a:t>
            </a:r>
            <a:r>
              <a:rPr lang="ru-RU" dirty="0"/>
              <a:t> К. Юнга </a:t>
            </a:r>
            <a:r>
              <a:rPr lang="ru-RU" dirty="0" smtClean="0"/>
              <a:t>, </a:t>
            </a:r>
            <a:r>
              <a:rPr lang="ru-RU" dirty="0" err="1"/>
              <a:t>будує</a:t>
            </a:r>
            <a:r>
              <a:rPr lang="ru-RU" dirty="0"/>
              <a:t> «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детективів</a:t>
            </a:r>
            <a:r>
              <a:rPr lang="ru-RU" dirty="0"/>
              <a:t>» у гендерному та </a:t>
            </a:r>
            <a:r>
              <a:rPr lang="ru-RU" dirty="0" err="1"/>
              <a:t>віковому</a:t>
            </a:r>
            <a:r>
              <a:rPr lang="ru-RU" dirty="0"/>
              <a:t> </a:t>
            </a:r>
            <a:r>
              <a:rPr lang="ru-RU" dirty="0" smtClean="0"/>
              <a:t>аспектах. </a:t>
            </a:r>
            <a:r>
              <a:rPr lang="ru-RU" dirty="0"/>
              <a:t>З точки </a:t>
            </a:r>
            <a:r>
              <a:rPr lang="ru-RU" dirty="0" err="1"/>
              <a:t>зору</a:t>
            </a:r>
            <a:r>
              <a:rPr lang="ru-RU" dirty="0"/>
              <a:t> Т. </a:t>
            </a:r>
            <a:r>
              <a:rPr lang="ru-RU" dirty="0" err="1"/>
              <a:t>Злотникової</a:t>
            </a:r>
            <a:r>
              <a:rPr lang="ru-RU" dirty="0"/>
              <a:t>, «твори,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мимоволі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авторами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у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</a:t>
            </a:r>
            <a:r>
              <a:rPr lang="ru-RU" dirty="0" err="1"/>
              <a:t>чоловічий</a:t>
            </a:r>
            <a:r>
              <a:rPr lang="ru-RU" dirty="0"/>
              <a:t>, </a:t>
            </a:r>
            <a:r>
              <a:rPr lang="ru-RU" dirty="0" err="1"/>
              <a:t>жіночий</a:t>
            </a:r>
            <a:r>
              <a:rPr lang="ru-RU" dirty="0"/>
              <a:t> та дитячий </a:t>
            </a:r>
            <a:r>
              <a:rPr lang="ru-RU" dirty="0" err="1"/>
              <a:t>архетипи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найширшу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»,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архетипи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1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92696"/>
            <a:ext cx="8208912" cy="532859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/>
              <a:t>1) </a:t>
            </a:r>
            <a:r>
              <a:rPr lang="ru-RU" dirty="0" err="1"/>
              <a:t>чоловічий</a:t>
            </a:r>
            <a:r>
              <a:rPr lang="ru-RU" dirty="0"/>
              <a:t> архетип, представлений у романах Д. Брауна про Роберта </a:t>
            </a:r>
            <a:r>
              <a:rPr lang="ru-RU" dirty="0" err="1"/>
              <a:t>Ленгдона</a:t>
            </a:r>
            <a:r>
              <a:rPr lang="ru-RU" dirty="0"/>
              <a:t>;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/>
              <a:t>2) </a:t>
            </a:r>
            <a:r>
              <a:rPr lang="ru-RU" dirty="0" err="1"/>
              <a:t>жіночий</a:t>
            </a:r>
            <a:r>
              <a:rPr lang="ru-RU" dirty="0"/>
              <a:t> архетип, представлений у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іронічних</a:t>
            </a:r>
            <a:r>
              <a:rPr lang="ru-RU" dirty="0"/>
              <a:t>) детективах, з </a:t>
            </a:r>
            <a:r>
              <a:rPr lang="ru-RU" dirty="0" err="1"/>
              <a:t>яких</a:t>
            </a:r>
            <a:r>
              <a:rPr lang="ru-RU" dirty="0"/>
              <a:t>, на нашу думку,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показові</a:t>
            </a:r>
            <a:r>
              <a:rPr lang="ru-RU" dirty="0"/>
              <a:t> твори Д. </a:t>
            </a:r>
            <a:r>
              <a:rPr lang="ru-RU" dirty="0" err="1"/>
              <a:t>Донцової</a:t>
            </a:r>
            <a:r>
              <a:rPr lang="ru-RU" dirty="0"/>
              <a:t>, яка створила </a:t>
            </a:r>
            <a:r>
              <a:rPr lang="ru-RU" dirty="0" err="1"/>
              <a:t>тріаду</a:t>
            </a:r>
            <a:r>
              <a:rPr lang="ru-RU" dirty="0"/>
              <a:t> дилетанток - Дашу </a:t>
            </a:r>
            <a:r>
              <a:rPr lang="ru-RU" dirty="0" err="1"/>
              <a:t>Васільєву</a:t>
            </a:r>
            <a:r>
              <a:rPr lang="ru-RU" dirty="0"/>
              <a:t>, </a:t>
            </a:r>
            <a:r>
              <a:rPr lang="ru-RU" dirty="0" err="1"/>
              <a:t>Віолу</a:t>
            </a:r>
            <a:r>
              <a:rPr lang="ru-RU" dirty="0"/>
              <a:t> Тараканову </a:t>
            </a:r>
            <a:r>
              <a:rPr lang="ru-RU" dirty="0" err="1"/>
              <a:t>Євлампію</a:t>
            </a:r>
            <a:r>
              <a:rPr lang="ru-RU" dirty="0"/>
              <a:t> Романову - з </a:t>
            </a:r>
            <a:r>
              <a:rPr lang="ru-RU" dirty="0" err="1"/>
              <a:t>однаковими</a:t>
            </a:r>
            <a:r>
              <a:rPr lang="ru-RU" dirty="0"/>
              <a:t>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але </a:t>
            </a:r>
            <a:r>
              <a:rPr lang="ru-RU" dirty="0" err="1"/>
              <a:t>підкреслено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долями й колами </a:t>
            </a:r>
            <a:r>
              <a:rPr lang="ru-RU" dirty="0" err="1"/>
              <a:t>спілкування</a:t>
            </a:r>
            <a:r>
              <a:rPr lang="ru-RU" dirty="0"/>
              <a:t>;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/>
              <a:t>3) дитячий архетип, представлений у романах Дж. </a:t>
            </a:r>
            <a:r>
              <a:rPr lang="ru-RU" dirty="0" err="1"/>
              <a:t>Ролінг</a:t>
            </a:r>
            <a:r>
              <a:rPr lang="ru-RU" dirty="0"/>
              <a:t> про </a:t>
            </a:r>
            <a:r>
              <a:rPr lang="ru-RU" dirty="0" err="1"/>
              <a:t>Гаррі</a:t>
            </a:r>
            <a:r>
              <a:rPr lang="ru-RU" dirty="0"/>
              <a:t> Поттера,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шкільної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і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інтенціях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західноєвропейської</a:t>
            </a:r>
            <a:r>
              <a:rPr lang="ru-RU" dirty="0"/>
              <a:t> і </a:t>
            </a:r>
            <a:r>
              <a:rPr lang="ru-RU" dirty="0" err="1"/>
              <a:t>північноамериканської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хлопчика-</a:t>
            </a:r>
            <a:r>
              <a:rPr lang="ru-RU" dirty="0" err="1"/>
              <a:t>сирітку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силу </a:t>
            </a:r>
            <a:r>
              <a:rPr lang="ru-RU" dirty="0" err="1"/>
              <a:t>впізнаваності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 не в силу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скромними</a:t>
            </a:r>
            <a:r>
              <a:rPr lang="ru-RU" dirty="0"/>
              <a:t> </a:t>
            </a:r>
            <a:r>
              <a:rPr lang="ru-RU" dirty="0" err="1"/>
              <a:t>чарівними</a:t>
            </a:r>
            <a:r>
              <a:rPr lang="ru-RU" dirty="0"/>
              <a:t> </a:t>
            </a:r>
            <a:r>
              <a:rPr lang="ru-RU" dirty="0" err="1"/>
              <a:t>історіями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2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685801"/>
            <a:ext cx="6681936" cy="375131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комічного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. Вони </a:t>
            </a:r>
            <a:r>
              <a:rPr lang="ru-RU" dirty="0" err="1"/>
              <a:t>складають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характеристики </a:t>
            </a:r>
            <a:r>
              <a:rPr lang="ru-RU" dirty="0" err="1"/>
              <a:t>стилістичної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Особливо </a:t>
            </a:r>
            <a:r>
              <a:rPr lang="ru-RU" dirty="0" err="1"/>
              <a:t>важливою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гумористичного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є </a:t>
            </a:r>
            <a:r>
              <a:rPr lang="ru-RU" dirty="0" err="1"/>
              <a:t>лінгвокраїнознавча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.</a:t>
            </a:r>
          </a:p>
          <a:p>
            <a:r>
              <a:rPr lang="ru-RU" dirty="0"/>
              <a:t>Феномен </a:t>
            </a:r>
            <a:r>
              <a:rPr lang="ru-RU" dirty="0" err="1"/>
              <a:t>комічного</a:t>
            </a:r>
            <a:r>
              <a:rPr lang="ru-RU" dirty="0"/>
              <a:t> у </a:t>
            </a:r>
            <a:r>
              <a:rPr lang="ru-RU" dirty="0" err="1"/>
              <a:t>мові</a:t>
            </a:r>
            <a:r>
              <a:rPr lang="ru-RU" dirty="0"/>
              <a:t>, як і в </a:t>
            </a:r>
            <a:r>
              <a:rPr lang="ru-RU" dirty="0" err="1"/>
              <a:t>побуті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жанрах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неоднозначний</a:t>
            </a:r>
            <a:r>
              <a:rPr lang="ru-RU" dirty="0"/>
              <a:t>,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комічне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індивідуального</a:t>
            </a:r>
            <a:r>
              <a:rPr lang="ru-RU" dirty="0"/>
              <a:t> (одному </a:t>
            </a:r>
            <a:r>
              <a:rPr lang="ru-RU" dirty="0" err="1"/>
              <a:t>смішно</a:t>
            </a:r>
            <a:r>
              <a:rPr lang="ru-RU" dirty="0"/>
              <a:t>, а </a:t>
            </a:r>
            <a:r>
              <a:rPr lang="ru-RU" dirty="0" err="1"/>
              <a:t>іншому</a:t>
            </a:r>
            <a:r>
              <a:rPr lang="ru-RU" dirty="0"/>
              <a:t> — </a:t>
            </a:r>
            <a:r>
              <a:rPr lang="ru-RU" dirty="0" err="1"/>
              <a:t>ні</a:t>
            </a:r>
            <a:r>
              <a:rPr lang="ru-RU" dirty="0"/>
              <a:t>), </a:t>
            </a:r>
            <a:r>
              <a:rPr lang="ru-RU" dirty="0" err="1"/>
              <a:t>соціально-групового</a:t>
            </a:r>
            <a:r>
              <a:rPr lang="ru-RU" dirty="0"/>
              <a:t> (у людей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класових</a:t>
            </a:r>
            <a:r>
              <a:rPr lang="ru-RU" dirty="0"/>
              <a:t>, </a:t>
            </a:r>
            <a:r>
              <a:rPr lang="ru-RU" dirty="0" err="1"/>
              <a:t>ідейних</a:t>
            </a:r>
            <a:r>
              <a:rPr lang="ru-RU" dirty="0"/>
              <a:t>, </a:t>
            </a:r>
            <a:r>
              <a:rPr lang="ru-RU" dirty="0" err="1"/>
              <a:t>етичних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характеру.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зумовлюватись</a:t>
            </a:r>
            <a:r>
              <a:rPr lang="ru-RU" dirty="0"/>
              <a:t> як </a:t>
            </a:r>
            <a:r>
              <a:rPr lang="ru-RU" dirty="0" err="1"/>
              <a:t>національно-психологічними</a:t>
            </a:r>
            <a:r>
              <a:rPr lang="ru-RU" dirty="0"/>
              <a:t>, так і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мовними</a:t>
            </a:r>
            <a:r>
              <a:rPr lang="ru-RU" dirty="0"/>
              <a:t> факторами,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текстотворчими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Стилістичні</a:t>
            </a:r>
            <a:r>
              <a:rPr lang="ru-RU" sz="3600" dirty="0"/>
              <a:t> </a:t>
            </a:r>
            <a:r>
              <a:rPr lang="ru-RU" sz="3600" dirty="0" err="1"/>
              <a:t>засоби</a:t>
            </a:r>
            <a:r>
              <a:rPr lang="ru-RU" sz="3600" dirty="0"/>
              <a:t> </a:t>
            </a:r>
            <a:r>
              <a:rPr lang="ru-RU" sz="3600" dirty="0" err="1"/>
              <a:t>сміхової</a:t>
            </a:r>
            <a:r>
              <a:rPr lang="ru-RU" sz="3600" dirty="0"/>
              <a:t> </a:t>
            </a:r>
            <a:r>
              <a:rPr lang="ru-RU" sz="3600" dirty="0" err="1"/>
              <a:t>культури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40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5335487"/>
          </a:xfrm>
        </p:spPr>
        <p:txBody>
          <a:bodyPr>
            <a:normAutofit fontScale="92500"/>
          </a:bodyPr>
          <a:lstStyle/>
          <a:p>
            <a:r>
              <a:rPr lang="ru-RU" dirty="0"/>
              <a:t>Гегель з приводу </a:t>
            </a:r>
            <a:r>
              <a:rPr lang="ru-RU" dirty="0" err="1"/>
              <a:t>комічного</a:t>
            </a:r>
            <a:r>
              <a:rPr lang="ru-RU" dirty="0"/>
              <a:t> </a:t>
            </a:r>
            <a:r>
              <a:rPr lang="ru-RU" dirty="0" err="1"/>
              <a:t>зазначав</a:t>
            </a:r>
            <a:r>
              <a:rPr lang="ru-RU" dirty="0"/>
              <a:t>: «Люди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сміятися</a:t>
            </a:r>
            <a:r>
              <a:rPr lang="ru-RU" dirty="0"/>
              <a:t> над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протилежними</a:t>
            </a:r>
            <a:r>
              <a:rPr lang="ru-RU" dirty="0"/>
              <a:t> речами.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вульгарне</a:t>
            </a:r>
            <a:r>
              <a:rPr lang="ru-RU" dirty="0"/>
              <a:t>, </a:t>
            </a:r>
            <a:r>
              <a:rPr lang="ru-RU" dirty="0" err="1"/>
              <a:t>позбавлене</a:t>
            </a:r>
            <a:r>
              <a:rPr lang="ru-RU" dirty="0"/>
              <a:t> смаку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у людей </a:t>
            </a:r>
            <a:r>
              <a:rPr lang="ru-RU" dirty="0" err="1"/>
              <a:t>сміх</a:t>
            </a:r>
            <a:r>
              <a:rPr lang="ru-RU" dirty="0"/>
              <a:t>, і часто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сміються</a:t>
            </a:r>
            <a:r>
              <a:rPr lang="ru-RU" dirty="0"/>
              <a:t> над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і </a:t>
            </a:r>
            <a:r>
              <a:rPr lang="ru-RU" dirty="0" err="1"/>
              <a:t>глибоким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найнезначніша</a:t>
            </a:r>
            <a:r>
              <a:rPr lang="ru-RU" dirty="0"/>
              <a:t> риса,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врозріз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звичками</a:t>
            </a:r>
            <a:r>
              <a:rPr lang="ru-RU" dirty="0"/>
              <a:t> і </a:t>
            </a:r>
            <a:r>
              <a:rPr lang="ru-RU" dirty="0" err="1"/>
              <a:t>повсякденними</a:t>
            </a:r>
            <a:r>
              <a:rPr lang="ru-RU" dirty="0"/>
              <a:t> </a:t>
            </a:r>
            <a:r>
              <a:rPr lang="ru-RU" dirty="0" err="1"/>
              <a:t>поглядами</a:t>
            </a:r>
            <a:r>
              <a:rPr lang="ru-RU" dirty="0"/>
              <a:t>»</a:t>
            </a:r>
          </a:p>
          <a:p>
            <a:r>
              <a:rPr lang="ru-RU" dirty="0"/>
              <a:t>О. </a:t>
            </a:r>
            <a:r>
              <a:rPr lang="ru-RU" dirty="0" err="1"/>
              <a:t>Потебня</a:t>
            </a:r>
            <a:r>
              <a:rPr lang="ru-RU" dirty="0"/>
              <a:t> так </a:t>
            </a:r>
            <a:r>
              <a:rPr lang="ru-RU" dirty="0" err="1"/>
              <a:t>пояснював</a:t>
            </a:r>
            <a:r>
              <a:rPr lang="ru-RU" dirty="0"/>
              <a:t> природу </a:t>
            </a:r>
            <a:r>
              <a:rPr lang="ru-RU" dirty="0" err="1"/>
              <a:t>смішного</a:t>
            </a:r>
            <a:r>
              <a:rPr lang="ru-RU" dirty="0"/>
              <a:t>: «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тропам і всякому </a:t>
            </a:r>
            <a:r>
              <a:rPr lang="ru-RU" dirty="0" err="1"/>
              <a:t>розумінню</a:t>
            </a:r>
            <a:r>
              <a:rPr lang="ru-RU" dirty="0"/>
              <a:t>, </a:t>
            </a:r>
            <a:r>
              <a:rPr lang="ru-RU" dirty="0" err="1"/>
              <a:t>смішне</a:t>
            </a:r>
            <a:r>
              <a:rPr lang="ru-RU" dirty="0"/>
              <a:t> є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становить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мисленнєвих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: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іронії</a:t>
            </a:r>
            <a:r>
              <a:rPr lang="ru-RU" dirty="0"/>
              <a:t>, </a:t>
            </a:r>
            <a:r>
              <a:rPr lang="ru-RU" dirty="0" err="1"/>
              <a:t>смішне</a:t>
            </a:r>
            <a:r>
              <a:rPr lang="ru-RU" dirty="0"/>
              <a:t> є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невиправданого</a:t>
            </a:r>
            <a:r>
              <a:rPr lang="ru-RU" dirty="0"/>
              <a:t> </a:t>
            </a:r>
            <a:r>
              <a:rPr lang="ru-RU" dirty="0" err="1"/>
              <a:t>чекання</a:t>
            </a:r>
            <a:r>
              <a:rPr lang="ru-RU" dirty="0"/>
              <a:t>,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позитивного й негативного і </a:t>
            </a:r>
            <a:r>
              <a:rPr lang="ru-RU" dirty="0" err="1"/>
              <a:t>навпаки</a:t>
            </a:r>
            <a:r>
              <a:rPr lang="ru-RU" dirty="0"/>
              <a:t>…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очікуваного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протилежним</a:t>
            </a:r>
            <a:r>
              <a:rPr lang="ru-RU" dirty="0"/>
              <a:t> є </a:t>
            </a:r>
            <a:r>
              <a:rPr lang="ru-RU" dirty="0" err="1"/>
              <a:t>неодмінною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сміху</a:t>
            </a:r>
            <a:r>
              <a:rPr lang="ru-RU" dirty="0"/>
              <a:t>. Тому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смішне</a:t>
            </a:r>
            <a:r>
              <a:rPr lang="ru-RU" dirty="0"/>
              <a:t> </a:t>
            </a:r>
            <a:r>
              <a:rPr lang="ru-RU" dirty="0" err="1"/>
              <a:t>перестає</a:t>
            </a:r>
            <a:r>
              <a:rPr lang="ru-RU" dirty="0"/>
              <a:t> бути </a:t>
            </a:r>
            <a:r>
              <a:rPr lang="ru-RU" dirty="0" err="1"/>
              <a:t>смішним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короткочасності</a:t>
            </a:r>
            <a:r>
              <a:rPr lang="ru-RU" dirty="0"/>
              <a:t> </a:t>
            </a:r>
            <a:r>
              <a:rPr lang="ru-RU" dirty="0" err="1"/>
              <a:t>смішного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особливо очевидно,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аналізуємо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мертвий</a:t>
            </a:r>
            <a:r>
              <a:rPr lang="ru-RU" dirty="0"/>
              <a:t> препарат»2.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5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533548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Беручи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думки, </a:t>
            </a:r>
            <a:r>
              <a:rPr lang="ru-RU" dirty="0" err="1" smtClean="0"/>
              <a:t>розуміємо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в </a:t>
            </a:r>
            <a:r>
              <a:rPr lang="ru-RU" dirty="0" err="1" smtClean="0"/>
              <a:t>лінгвостилістиці</a:t>
            </a:r>
            <a:r>
              <a:rPr lang="ru-RU" dirty="0" smtClean="0"/>
              <a:t> так мало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сміхової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 </a:t>
            </a:r>
            <a:r>
              <a:rPr lang="ru-RU" dirty="0" err="1" smtClean="0"/>
              <a:t>смішне</a:t>
            </a:r>
            <a:r>
              <a:rPr lang="ru-RU" dirty="0" smtClean="0"/>
              <a:t> і </a:t>
            </a:r>
            <a:r>
              <a:rPr lang="ru-RU" dirty="0" err="1" smtClean="0"/>
              <a:t>сміх</a:t>
            </a:r>
            <a:r>
              <a:rPr lang="ru-RU" dirty="0" smtClean="0"/>
              <a:t> </a:t>
            </a:r>
            <a:r>
              <a:rPr lang="ru-RU" dirty="0" err="1" smtClean="0"/>
              <a:t>одномоментні</a:t>
            </a:r>
            <a:r>
              <a:rPr lang="ru-RU" dirty="0" smtClean="0"/>
              <a:t>, </a:t>
            </a:r>
            <a:r>
              <a:rPr lang="ru-RU" dirty="0" err="1" smtClean="0"/>
              <a:t>неповторні</a:t>
            </a:r>
            <a:r>
              <a:rPr lang="ru-RU" dirty="0" smtClean="0"/>
              <a:t>, </a:t>
            </a:r>
            <a:r>
              <a:rPr lang="ru-RU" dirty="0" err="1" smtClean="0"/>
              <a:t>живі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повторення</a:t>
            </a:r>
            <a:r>
              <a:rPr lang="ru-RU" dirty="0" smtClean="0"/>
              <a:t> «</a:t>
            </a:r>
            <a:r>
              <a:rPr lang="ru-RU" dirty="0" err="1" smtClean="0"/>
              <a:t>в’януть</a:t>
            </a:r>
            <a:r>
              <a:rPr lang="ru-RU" dirty="0" smtClean="0"/>
              <a:t>», </a:t>
            </a:r>
            <a:r>
              <a:rPr lang="ru-RU" dirty="0" err="1" smtClean="0"/>
              <a:t>органічні</a:t>
            </a:r>
            <a:r>
              <a:rPr lang="ru-RU" dirty="0" smtClean="0"/>
              <a:t> у </a:t>
            </a:r>
            <a:r>
              <a:rPr lang="ru-RU" dirty="0" err="1" smtClean="0"/>
              <a:t>конкретній</a:t>
            </a:r>
            <a:r>
              <a:rPr lang="ru-RU" dirty="0" smtClean="0"/>
              <a:t> </a:t>
            </a:r>
            <a:r>
              <a:rPr lang="ru-RU" dirty="0" err="1" smtClean="0"/>
              <a:t>мовотворчій</a:t>
            </a:r>
            <a:r>
              <a:rPr lang="ru-RU" dirty="0" smtClean="0"/>
              <a:t> </a:t>
            </a:r>
            <a:r>
              <a:rPr lang="ru-RU" dirty="0" err="1" smtClean="0"/>
              <a:t>манері</a:t>
            </a:r>
            <a:r>
              <a:rPr lang="ru-RU" dirty="0" smtClean="0"/>
              <a:t> </a:t>
            </a:r>
            <a:r>
              <a:rPr lang="ru-RU" dirty="0" err="1" smtClean="0"/>
              <a:t>мовця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досліджувати</a:t>
            </a:r>
            <a:r>
              <a:rPr lang="ru-RU" dirty="0" smtClean="0"/>
              <a:t> </a:t>
            </a:r>
            <a:r>
              <a:rPr lang="ru-RU" dirty="0" err="1" smtClean="0"/>
              <a:t>писемні</a:t>
            </a:r>
            <a:r>
              <a:rPr lang="ru-RU" dirty="0" smtClean="0"/>
              <a:t> </a:t>
            </a:r>
            <a:r>
              <a:rPr lang="ru-RU" dirty="0" err="1" smtClean="0"/>
              <a:t>фіксації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індивідуально-авторських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сміхової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Сміх</a:t>
            </a:r>
            <a:r>
              <a:rPr lang="ru-RU" dirty="0" smtClean="0"/>
              <a:t> як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на </a:t>
            </a:r>
            <a:r>
              <a:rPr lang="ru-RU" dirty="0" err="1" smtClean="0"/>
              <a:t>комічний</a:t>
            </a:r>
            <a:r>
              <a:rPr lang="ru-RU" dirty="0" smtClean="0"/>
              <a:t> контраст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два заряди. Один — насолоди, </a:t>
            </a:r>
            <a:r>
              <a:rPr lang="ru-RU" dirty="0" err="1" smtClean="0"/>
              <a:t>радісного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— </a:t>
            </a:r>
            <a:r>
              <a:rPr lang="ru-RU" dirty="0" err="1" smtClean="0"/>
              <a:t>засудження</a:t>
            </a:r>
            <a:r>
              <a:rPr lang="ru-RU" dirty="0" smtClean="0"/>
              <a:t>, </a:t>
            </a:r>
            <a:r>
              <a:rPr lang="ru-RU" dirty="0" err="1" smtClean="0"/>
              <a:t>осуду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факту.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сатира і </a:t>
            </a:r>
            <a:r>
              <a:rPr lang="ru-RU" dirty="0" err="1" smtClean="0"/>
              <a:t>гумор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— </a:t>
            </a:r>
            <a:r>
              <a:rPr lang="ru-RU" dirty="0" err="1" smtClean="0"/>
              <a:t>комічне</a:t>
            </a:r>
            <a:r>
              <a:rPr lang="ru-RU" dirty="0" smtClean="0"/>
              <a:t>, вони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відмінні</a:t>
            </a:r>
            <a:r>
              <a:rPr lang="ru-RU" dirty="0" smtClean="0"/>
              <a:t>. У </a:t>
            </a:r>
            <a:r>
              <a:rPr lang="ru-RU" dirty="0" err="1" smtClean="0"/>
              <a:t>сатирі</a:t>
            </a:r>
            <a:r>
              <a:rPr lang="ru-RU" dirty="0" smtClean="0"/>
              <a:t> </a:t>
            </a:r>
            <a:r>
              <a:rPr lang="ru-RU" dirty="0" err="1" smtClean="0"/>
              <a:t>сміх</a:t>
            </a:r>
            <a:r>
              <a:rPr lang="ru-RU" dirty="0" smtClean="0"/>
              <a:t> без </a:t>
            </a:r>
            <a:r>
              <a:rPr lang="ru-RU" dirty="0" err="1" smtClean="0"/>
              <a:t>компромісів</a:t>
            </a:r>
            <a:r>
              <a:rPr lang="ru-RU" dirty="0" smtClean="0"/>
              <a:t>, </a:t>
            </a:r>
            <a:r>
              <a:rPr lang="ru-RU" dirty="0" err="1" smtClean="0"/>
              <a:t>сміх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 природою </a:t>
            </a:r>
            <a:r>
              <a:rPr lang="ru-RU" dirty="0" err="1" smtClean="0"/>
              <a:t>своєю</a:t>
            </a:r>
            <a:r>
              <a:rPr lang="ru-RU" dirty="0" smtClean="0"/>
              <a:t> не </a:t>
            </a:r>
            <a:r>
              <a:rPr lang="ru-RU" dirty="0" err="1" smtClean="0"/>
              <a:t>припускає</a:t>
            </a:r>
            <a:r>
              <a:rPr lang="ru-RU" dirty="0" smtClean="0"/>
              <a:t> й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примирення</a:t>
            </a:r>
            <a:r>
              <a:rPr lang="ru-RU" dirty="0" smtClean="0"/>
              <a:t> з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висміюється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1" y="836712"/>
            <a:ext cx="857695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1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5"/>
            <a:ext cx="8136904" cy="6048672"/>
          </a:xfrm>
        </p:spPr>
        <p:txBody>
          <a:bodyPr>
            <a:normAutofit/>
          </a:bodyPr>
          <a:lstStyle/>
          <a:p>
            <a:r>
              <a:rPr lang="ru-RU" dirty="0"/>
              <a:t>«У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комічне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за </a:t>
            </a:r>
            <a:r>
              <a:rPr lang="ru-RU" dirty="0" err="1"/>
              <a:t>тими</a:t>
            </a:r>
            <a:r>
              <a:rPr lang="ru-RU" dirty="0"/>
              <a:t> самими законами, </a:t>
            </a:r>
            <a:r>
              <a:rPr lang="ru-RU" dirty="0" err="1"/>
              <a:t>що</a:t>
            </a:r>
            <a:r>
              <a:rPr lang="ru-RU" dirty="0"/>
              <a:t> і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у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комічне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цілеспрямоване</a:t>
            </a:r>
            <a:r>
              <a:rPr lang="ru-RU" dirty="0"/>
              <a:t>, </a:t>
            </a:r>
            <a:r>
              <a:rPr lang="ru-RU" dirty="0" err="1"/>
              <a:t>підкреслене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сила </a:t>
            </a:r>
            <a:r>
              <a:rPr lang="ru-RU" dirty="0" err="1"/>
              <a:t>сміху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мети, а </a:t>
            </a:r>
            <a:r>
              <a:rPr lang="ru-RU" dirty="0" err="1"/>
              <a:t>найчастіше</a:t>
            </a:r>
            <a:r>
              <a:rPr lang="ru-RU" dirty="0"/>
              <a:t> —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негативними</a:t>
            </a:r>
            <a:r>
              <a:rPr lang="ru-RU" dirty="0"/>
              <a:t> явищами»3.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— </a:t>
            </a:r>
            <a:r>
              <a:rPr lang="ru-RU" dirty="0" err="1"/>
              <a:t>істинне</a:t>
            </a:r>
            <a:r>
              <a:rPr lang="ru-RU" dirty="0"/>
              <a:t> царство </a:t>
            </a:r>
            <a:r>
              <a:rPr lang="ru-RU" dirty="0" err="1"/>
              <a:t>комедії</a:t>
            </a:r>
            <a:r>
              <a:rPr lang="ru-RU" dirty="0"/>
              <a:t> (</a:t>
            </a:r>
            <a:r>
              <a:rPr lang="ru-RU" dirty="0" err="1"/>
              <a:t>власне</a:t>
            </a:r>
            <a:r>
              <a:rPr lang="ru-RU" dirty="0"/>
              <a:t>, як і </a:t>
            </a:r>
            <a:r>
              <a:rPr lang="ru-RU" dirty="0" err="1"/>
              <a:t>трагедії</a:t>
            </a:r>
            <a:r>
              <a:rPr lang="ru-RU" dirty="0"/>
              <a:t>). Людина —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і </a:t>
            </a:r>
            <a:r>
              <a:rPr lang="ru-RU" dirty="0" err="1"/>
              <a:t>сміятись</a:t>
            </a:r>
            <a:r>
              <a:rPr lang="ru-RU" dirty="0"/>
              <a:t>, і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сміх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точніше</a:t>
            </a:r>
            <a:r>
              <a:rPr lang="ru-RU" dirty="0"/>
              <a:t>, </a:t>
            </a:r>
            <a:r>
              <a:rPr lang="ru-RU" dirty="0" err="1"/>
              <a:t>людський</a:t>
            </a:r>
            <a:r>
              <a:rPr lang="ru-RU" dirty="0"/>
              <a:t>, </a:t>
            </a:r>
            <a:r>
              <a:rPr lang="ru-RU" dirty="0" err="1"/>
              <a:t>суспільний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є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об’єктах</a:t>
            </a:r>
            <a:r>
              <a:rPr lang="ru-RU" dirty="0"/>
              <a:t> </a:t>
            </a:r>
            <a:r>
              <a:rPr lang="ru-RU" dirty="0" err="1"/>
              <a:t>комедійного</a:t>
            </a:r>
            <a:r>
              <a:rPr lang="ru-RU" dirty="0"/>
              <a:t> </a:t>
            </a:r>
            <a:r>
              <a:rPr lang="ru-RU" dirty="0" err="1"/>
              <a:t>сміху</a:t>
            </a:r>
            <a:r>
              <a:rPr lang="ru-RU" dirty="0"/>
              <a:t>. </a:t>
            </a:r>
            <a:r>
              <a:rPr lang="ru-RU" dirty="0" err="1"/>
              <a:t>Комічне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/>
              <a:t>об’єктивною</a:t>
            </a:r>
            <a:r>
              <a:rPr lang="ru-RU" dirty="0"/>
              <a:t> </a:t>
            </a:r>
            <a:r>
              <a:rPr lang="ru-RU" dirty="0" err="1"/>
              <a:t>суспільною</a:t>
            </a:r>
            <a:r>
              <a:rPr lang="ru-RU" dirty="0"/>
              <a:t> </a:t>
            </a:r>
            <a:r>
              <a:rPr lang="ru-RU" dirty="0" err="1"/>
              <a:t>цінністю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рухливість</a:t>
            </a:r>
            <a:r>
              <a:rPr lang="ru-RU" dirty="0"/>
              <a:t> і </a:t>
            </a:r>
            <a:r>
              <a:rPr lang="ru-RU" dirty="0" err="1"/>
              <a:t>кривляння</a:t>
            </a:r>
            <a:r>
              <a:rPr lang="ru-RU" dirty="0"/>
              <a:t> </a:t>
            </a:r>
            <a:r>
              <a:rPr lang="ru-RU" dirty="0" err="1"/>
              <a:t>мавпи</a:t>
            </a:r>
            <a:r>
              <a:rPr lang="ru-RU" dirty="0"/>
              <a:t>,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інстинкти</a:t>
            </a:r>
            <a:r>
              <a:rPr lang="ru-RU" dirty="0"/>
              <a:t> </a:t>
            </a:r>
            <a:r>
              <a:rPr lang="ru-RU" dirty="0" err="1"/>
              <a:t>лисиці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обманювати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, </a:t>
            </a:r>
            <a:r>
              <a:rPr lang="ru-RU" dirty="0" err="1"/>
              <a:t>незграбність</a:t>
            </a:r>
            <a:r>
              <a:rPr lang="ru-RU" dirty="0"/>
              <a:t> </a:t>
            </a:r>
            <a:r>
              <a:rPr lang="ru-RU" dirty="0" err="1"/>
              <a:t>ведмедя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асоціативно</a:t>
            </a:r>
            <a:r>
              <a:rPr lang="ru-RU" dirty="0"/>
              <a:t> </a:t>
            </a:r>
            <a:r>
              <a:rPr lang="ru-RU" dirty="0" err="1"/>
              <a:t>зближуються</a:t>
            </a:r>
            <a:r>
              <a:rPr lang="ru-RU" dirty="0"/>
              <a:t> з </a:t>
            </a:r>
            <a:r>
              <a:rPr lang="ru-RU" dirty="0" err="1"/>
              <a:t>людськими</a:t>
            </a:r>
            <a:r>
              <a:rPr lang="ru-RU" dirty="0"/>
              <a:t> </a:t>
            </a:r>
            <a:r>
              <a:rPr lang="ru-RU" dirty="0" err="1"/>
              <a:t>звичками</a:t>
            </a:r>
            <a:r>
              <a:rPr lang="ru-RU" dirty="0"/>
              <a:t>, </a:t>
            </a:r>
            <a:r>
              <a:rPr lang="ru-RU" dirty="0" err="1"/>
              <a:t>вчинками</a:t>
            </a:r>
            <a:r>
              <a:rPr lang="ru-RU" dirty="0"/>
              <a:t>, манерами і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об’єктами</a:t>
            </a:r>
            <a:r>
              <a:rPr lang="ru-RU" dirty="0"/>
              <a:t>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практики. Вони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комізму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природну</a:t>
            </a:r>
            <a:r>
              <a:rPr lang="ru-RU" dirty="0"/>
              <a:t> форму </a:t>
            </a:r>
            <a:r>
              <a:rPr lang="ru-RU" dirty="0" err="1"/>
              <a:t>вбачається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—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характери</a:t>
            </a:r>
            <a:r>
              <a:rPr lang="ru-RU" dirty="0"/>
              <a:t>, </a:t>
            </a:r>
            <a:r>
              <a:rPr lang="ru-RU" dirty="0" err="1"/>
              <a:t>стосунки</a:t>
            </a:r>
            <a:r>
              <a:rPr lang="ru-RU" dirty="0"/>
              <a:t> людей.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3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Інтерпретація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 (</a:t>
            </a:r>
            <a:r>
              <a:rPr lang="ru-RU" dirty="0" err="1"/>
              <a:t>метафоричних</a:t>
            </a:r>
            <a:r>
              <a:rPr lang="ru-RU" dirty="0"/>
              <a:t>) </a:t>
            </a:r>
            <a:r>
              <a:rPr lang="ru-RU" dirty="0" err="1"/>
              <a:t>висловів</a:t>
            </a:r>
            <a:r>
              <a:rPr lang="ru-RU" dirty="0"/>
              <a:t> у </a:t>
            </a:r>
            <a:r>
              <a:rPr lang="ru-RU" dirty="0" err="1"/>
              <a:t>журналістському</a:t>
            </a:r>
            <a:r>
              <a:rPr lang="ru-RU" dirty="0"/>
              <a:t> </a:t>
            </a:r>
            <a:r>
              <a:rPr lang="ru-RU" dirty="0" err="1"/>
              <a:t>тексті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56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5407495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лінгвістичних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пожвавився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метафоричних</a:t>
            </a:r>
            <a:r>
              <a:rPr lang="ru-RU" dirty="0"/>
              <a:t>, </a:t>
            </a:r>
            <a:r>
              <a:rPr lang="ru-RU" dirty="0" err="1"/>
              <a:t>висловів</a:t>
            </a:r>
            <a:r>
              <a:rPr lang="ru-RU" dirty="0"/>
              <a:t>.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норми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найхарактерніших</a:t>
            </a:r>
            <a:r>
              <a:rPr lang="ru-RU" dirty="0"/>
              <a:t> рис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публіцистики</a:t>
            </a:r>
            <a:r>
              <a:rPr lang="ru-RU" dirty="0"/>
              <a:t>. На думку Р. </a:t>
            </a:r>
            <a:r>
              <a:rPr lang="ru-RU" dirty="0" err="1"/>
              <a:t>Богранда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неефективним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неможливим</a:t>
            </a:r>
            <a:r>
              <a:rPr lang="ru-RU" dirty="0"/>
              <a:t>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небуквальних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у </a:t>
            </a:r>
            <a:r>
              <a:rPr lang="ru-RU" dirty="0" err="1"/>
              <a:t>мовленні</a:t>
            </a:r>
            <a:r>
              <a:rPr lang="ru-RU" dirty="0"/>
              <a:t>. [4, 309] Дж. </a:t>
            </a:r>
            <a:r>
              <a:rPr lang="ru-RU" dirty="0" err="1"/>
              <a:t>Катц</a:t>
            </a:r>
            <a:r>
              <a:rPr lang="ru-RU" dirty="0"/>
              <a:t> </a:t>
            </a:r>
            <a:r>
              <a:rPr lang="ru-RU" dirty="0" err="1"/>
              <a:t>поділяє</a:t>
            </a:r>
            <a:r>
              <a:rPr lang="ru-RU" dirty="0"/>
              <a:t> </a:t>
            </a:r>
            <a:r>
              <a:rPr lang="ru-RU" dirty="0" err="1"/>
              <a:t>нестандартні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на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інтерпретувати</a:t>
            </a:r>
            <a:r>
              <a:rPr lang="ru-RU" dirty="0"/>
              <a:t>, й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інтерпретація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. Дж. </a:t>
            </a:r>
            <a:r>
              <a:rPr lang="ru-RU" dirty="0" err="1"/>
              <a:t>Катц</a:t>
            </a:r>
            <a:r>
              <a:rPr lang="ru-RU" dirty="0"/>
              <a:t> </a:t>
            </a:r>
            <a:r>
              <a:rPr lang="ru-RU" dirty="0" err="1"/>
              <a:t>розрізняє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"</a:t>
            </a:r>
            <a:r>
              <a:rPr lang="ru-RU" dirty="0" err="1"/>
              <a:t>напівречення</a:t>
            </a:r>
            <a:r>
              <a:rPr lang="ru-RU" dirty="0"/>
              <a:t>" (</a:t>
            </a:r>
            <a:r>
              <a:rPr lang="en-US" dirty="0"/>
              <a:t>semi-sentences),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в межах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, але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"</a:t>
            </a:r>
            <a:r>
              <a:rPr lang="ru-RU" dirty="0" err="1"/>
              <a:t>прозору</a:t>
            </a:r>
            <a:r>
              <a:rPr lang="ru-RU" dirty="0"/>
              <a:t> </a:t>
            </a:r>
            <a:r>
              <a:rPr lang="ru-RU" dirty="0" err="1"/>
              <a:t>синтаксичну</a:t>
            </a:r>
            <a:r>
              <a:rPr lang="ru-RU" dirty="0"/>
              <a:t> структуру,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беззмістовні</a:t>
            </a:r>
            <a:r>
              <a:rPr lang="ru-RU" dirty="0"/>
              <a:t> </a:t>
            </a:r>
            <a:r>
              <a:rPr lang="ru-RU" dirty="0" err="1"/>
              <a:t>ланцюжки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4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Стилістичні</a:t>
            </a:r>
            <a:r>
              <a:rPr lang="ru-RU" dirty="0"/>
              <a:t> 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en-US" dirty="0" err="1"/>
              <a:t>ycix</a:t>
            </a:r>
            <a:r>
              <a:rPr lang="ru-RU" dirty="0" err="1"/>
              <a:t>рівнів</a:t>
            </a:r>
            <a:r>
              <a:rPr lang="ru-RU" dirty="0"/>
              <a:t>  </a:t>
            </a:r>
            <a:r>
              <a:rPr lang="ru-RU" dirty="0" err="1"/>
              <a:t>української</a:t>
            </a:r>
            <a:r>
              <a:rPr lang="ru-RU" dirty="0"/>
              <a:t> 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   в   </a:t>
            </a:r>
            <a:r>
              <a:rPr lang="ru-RU" dirty="0" err="1"/>
              <a:t>окремих</a:t>
            </a:r>
            <a:r>
              <a:rPr lang="ru-RU" dirty="0"/>
              <a:t>   </a:t>
            </a:r>
            <a:r>
              <a:rPr lang="ru-RU" dirty="0" err="1"/>
              <a:t>розділах</a:t>
            </a:r>
            <a:r>
              <a:rPr lang="ru-RU" dirty="0"/>
              <a:t>   (науках)   </a:t>
            </a:r>
            <a:r>
              <a:rPr lang="ru-RU" dirty="0" err="1"/>
              <a:t>стилістики</a:t>
            </a:r>
            <a:r>
              <a:rPr lang="ru-RU" dirty="0"/>
              <a:t>: </a:t>
            </a:r>
            <a:r>
              <a:rPr lang="ru-RU" dirty="0" err="1"/>
              <a:t>фоностилістиці</a:t>
            </a:r>
            <a:r>
              <a:rPr lang="ru-RU" dirty="0"/>
              <a:t>, </a:t>
            </a:r>
            <a:r>
              <a:rPr lang="ru-RU" dirty="0" err="1"/>
              <a:t>лексичній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граматичній</a:t>
            </a:r>
            <a:r>
              <a:rPr lang="ru-RU" dirty="0"/>
              <a:t> </a:t>
            </a:r>
            <a:r>
              <a:rPr lang="ru-RU" dirty="0" err="1"/>
              <a:t>стилістиках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 є в </a:t>
            </a:r>
            <a:r>
              <a:rPr lang="ru-RU" dirty="0" err="1"/>
              <a:t>стилістиці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міжрівневий</a:t>
            </a:r>
            <a:r>
              <a:rPr lang="ru-RU" dirty="0"/>
              <a:t> </a:t>
            </a:r>
            <a:r>
              <a:rPr lang="ru-RU" dirty="0" err="1"/>
              <a:t>характер.Вчення</a:t>
            </a:r>
            <a:r>
              <a:rPr lang="ru-RU" dirty="0"/>
              <a:t> про символ як </a:t>
            </a:r>
            <a:r>
              <a:rPr lang="ru-RU" dirty="0" err="1"/>
              <a:t>категорію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художньої</a:t>
            </a:r>
            <a:r>
              <a:rPr lang="ru-RU" dirty="0"/>
              <a:t>  </a:t>
            </a:r>
            <a:r>
              <a:rPr lang="ru-RU" dirty="0" err="1"/>
              <a:t>творчості</a:t>
            </a:r>
            <a:r>
              <a:rPr lang="ru-RU" dirty="0"/>
              <a:t>  </a:t>
            </a:r>
            <a:r>
              <a:rPr lang="ru-RU" dirty="0" err="1"/>
              <a:t>має</a:t>
            </a:r>
            <a:r>
              <a:rPr lang="ru-RU" dirty="0"/>
              <a:t>  </a:t>
            </a:r>
            <a:r>
              <a:rPr lang="ru-RU" dirty="0" err="1"/>
              <a:t>глибокі</a:t>
            </a:r>
            <a:r>
              <a:rPr lang="ru-RU" dirty="0"/>
              <a:t>  </a:t>
            </a:r>
            <a:r>
              <a:rPr lang="ru-RU" dirty="0" err="1"/>
              <a:t>корені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сягає</a:t>
            </a:r>
            <a:r>
              <a:rPr lang="ru-RU" dirty="0"/>
              <a:t> 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античноїфілософії</a:t>
            </a:r>
            <a:r>
              <a:rPr lang="ru-RU" dirty="0"/>
              <a:t> та  риторики. </a:t>
            </a:r>
            <a:r>
              <a:rPr lang="ru-RU" dirty="0" err="1"/>
              <a:t>Давні</a:t>
            </a:r>
            <a:r>
              <a:rPr lang="ru-RU" dirty="0"/>
              <a:t>  </a:t>
            </a:r>
            <a:r>
              <a:rPr lang="ru-RU" dirty="0" err="1"/>
              <a:t>мудреці</a:t>
            </a:r>
            <a:r>
              <a:rPr lang="ru-RU" dirty="0"/>
              <a:t>  </a:t>
            </a:r>
            <a:r>
              <a:rPr lang="ru-RU" dirty="0" err="1"/>
              <a:t>вважали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 думка </a:t>
            </a:r>
            <a:r>
              <a:rPr lang="ru-RU" dirty="0" err="1"/>
              <a:t>зароджується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передається</a:t>
            </a:r>
            <a:r>
              <a:rPr lang="ru-RU" dirty="0"/>
              <a:t> в образах </a:t>
            </a:r>
            <a:r>
              <a:rPr lang="en-US" dirty="0"/>
              <a:t>i</a:t>
            </a:r>
            <a:r>
              <a:rPr lang="ru-RU" dirty="0"/>
              <a:t>символах.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потреба у </a:t>
            </a:r>
            <a:r>
              <a:rPr lang="ru-RU" dirty="0" err="1"/>
              <a:t>фігурах</a:t>
            </a:r>
            <a:r>
              <a:rPr lang="ru-RU" dirty="0"/>
              <a:t> як </a:t>
            </a:r>
            <a:r>
              <a:rPr lang="ru-RU" dirty="0" err="1"/>
              <a:t>складних</a:t>
            </a:r>
            <a:r>
              <a:rPr lang="ru-RU" dirty="0"/>
              <a:t> образах </a:t>
            </a:r>
            <a:r>
              <a:rPr lang="en-US" dirty="0"/>
              <a:t>i</a:t>
            </a:r>
            <a:r>
              <a:rPr lang="ru-RU" dirty="0"/>
              <a:t>в образах як </a:t>
            </a:r>
            <a:r>
              <a:rPr lang="ru-RU" dirty="0" err="1"/>
              <a:t>містилищах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: </a:t>
            </a:r>
            <a:r>
              <a:rPr lang="ru-RU" dirty="0" err="1"/>
              <a:t>сонце</a:t>
            </a:r>
            <a:r>
              <a:rPr lang="ru-RU" dirty="0"/>
              <a:t> —</a:t>
            </a:r>
            <a:r>
              <a:rPr lang="ru-RU" dirty="0" err="1"/>
              <a:t>істинність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незалежне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нас, </a:t>
            </a:r>
            <a:r>
              <a:rPr lang="ru-RU" dirty="0" err="1"/>
              <a:t>даність</a:t>
            </a:r>
            <a:r>
              <a:rPr lang="ru-RU" dirty="0"/>
              <a:t>; коло —</a:t>
            </a:r>
            <a:r>
              <a:rPr lang="ru-RU" dirty="0" err="1"/>
              <a:t>вічність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,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переходить у  початок,  </a:t>
            </a:r>
            <a:r>
              <a:rPr lang="ru-RU" dirty="0" err="1"/>
              <a:t>це</a:t>
            </a:r>
            <a:r>
              <a:rPr lang="ru-RU" dirty="0"/>
              <a:t>  </a:t>
            </a:r>
            <a:r>
              <a:rPr lang="ru-RU" dirty="0" err="1"/>
              <a:t>замкненістъ</a:t>
            </a:r>
            <a:r>
              <a:rPr lang="ru-RU" dirty="0"/>
              <a:t>; зерно —</a:t>
            </a:r>
            <a:r>
              <a:rPr lang="ru-RU" dirty="0" err="1"/>
              <a:t>сутність</a:t>
            </a:r>
            <a:r>
              <a:rPr lang="ru-RU" dirty="0"/>
              <a:t>,  </a:t>
            </a:r>
            <a:r>
              <a:rPr lang="ru-RU" dirty="0" err="1"/>
              <a:t>думка,адже</a:t>
            </a:r>
            <a:r>
              <a:rPr lang="ru-RU" dirty="0"/>
              <a:t> 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en-US" dirty="0"/>
              <a:t>co6i</a:t>
            </a:r>
            <a:r>
              <a:rPr lang="ru-RU" dirty="0" err="1"/>
              <a:t>зародок</a:t>
            </a:r>
            <a:r>
              <a:rPr lang="ru-RU" dirty="0"/>
              <a:t>,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Символи</a:t>
            </a:r>
            <a:r>
              <a:rPr lang="ru-RU" dirty="0"/>
              <a:t> як </a:t>
            </a:r>
            <a:r>
              <a:rPr lang="ru-RU" dirty="0" err="1"/>
              <a:t>стилістеми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76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4664"/>
            <a:ext cx="7776864" cy="598355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запропоновано</a:t>
            </a:r>
            <a:r>
              <a:rPr lang="ru-RU" dirty="0"/>
              <a:t> низку правил </a:t>
            </a:r>
            <a:r>
              <a:rPr lang="ru-RU" dirty="0" err="1"/>
              <a:t>перенесення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асоціюються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граматичним</a:t>
            </a:r>
            <a:r>
              <a:rPr lang="ru-RU" dirty="0"/>
              <a:t> правилом, але </a:t>
            </a:r>
            <a:r>
              <a:rPr lang="ru-RU" dirty="0" err="1"/>
              <a:t>включають</a:t>
            </a:r>
            <a:r>
              <a:rPr lang="ru-RU" dirty="0"/>
              <a:t> і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правил, </a:t>
            </a:r>
            <a:r>
              <a:rPr lang="ru-RU" dirty="0" err="1"/>
              <a:t>проте</a:t>
            </a:r>
            <a:r>
              <a:rPr lang="ru-RU" dirty="0"/>
              <a:t>, не </a:t>
            </a:r>
            <a:r>
              <a:rPr lang="ru-RU" dirty="0" err="1"/>
              <a:t>ускладнюються</a:t>
            </a:r>
            <a:r>
              <a:rPr lang="ru-RU" dirty="0"/>
              <a:t> такою </a:t>
            </a:r>
            <a:r>
              <a:rPr lang="ru-RU" dirty="0" err="1"/>
              <a:t>мірою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ставало </a:t>
            </a:r>
            <a:r>
              <a:rPr lang="ru-RU" dirty="0" err="1"/>
              <a:t>безглуздим</a:t>
            </a:r>
            <a:r>
              <a:rPr lang="ru-RU" dirty="0"/>
              <a:t>. У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запропонованій</a:t>
            </a:r>
            <a:r>
              <a:rPr lang="ru-RU" dirty="0"/>
              <a:t> У. </a:t>
            </a:r>
            <a:r>
              <a:rPr lang="ru-RU" dirty="0" err="1"/>
              <a:t>Вайнрайхом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розрізнення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і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висловлювань</a:t>
            </a:r>
            <a:r>
              <a:rPr lang="ru-RU" dirty="0"/>
              <a:t> </a:t>
            </a:r>
            <a:r>
              <a:rPr lang="ru-RU" dirty="0" err="1"/>
              <a:t>покладене</a:t>
            </a:r>
            <a:r>
              <a:rPr lang="ru-RU" dirty="0"/>
              <a:t> на </a:t>
            </a:r>
            <a:r>
              <a:rPr lang="ru-RU" dirty="0" err="1"/>
              <a:t>семантичний</a:t>
            </a:r>
            <a:r>
              <a:rPr lang="ru-RU" dirty="0"/>
              <a:t> калькулятор,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інтерпретацію</a:t>
            </a:r>
            <a:r>
              <a:rPr lang="ru-RU" dirty="0"/>
              <a:t> і тих, і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спроможна</a:t>
            </a:r>
            <a:r>
              <a:rPr lang="ru-RU" dirty="0"/>
              <a:t> </a:t>
            </a:r>
            <a:r>
              <a:rPr lang="ru-RU" dirty="0" err="1"/>
              <a:t>продукувати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відхиляються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правил </a:t>
            </a:r>
            <a:r>
              <a:rPr lang="ru-RU" dirty="0" err="1"/>
              <a:t>перерозподілу</a:t>
            </a:r>
            <a:r>
              <a:rPr lang="ru-RU" dirty="0"/>
              <a:t> (</a:t>
            </a:r>
            <a:r>
              <a:rPr lang="en-US" dirty="0"/>
              <a:t>Redistribution Rule) </a:t>
            </a:r>
            <a:r>
              <a:rPr lang="ru-RU" dirty="0"/>
              <a:t>і </a:t>
            </a:r>
            <a:r>
              <a:rPr lang="ru-RU" dirty="0" err="1"/>
              <a:t>перенесення</a:t>
            </a:r>
            <a:r>
              <a:rPr lang="ru-RU" dirty="0"/>
              <a:t> (</a:t>
            </a:r>
            <a:r>
              <a:rPr lang="en-US" dirty="0"/>
              <a:t>Transfer Rule).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правила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в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символічне</a:t>
            </a:r>
            <a:r>
              <a:rPr lang="ru-RU" dirty="0"/>
              <a:t> поле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лексичної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суперечливі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Правило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усувати</a:t>
            </a:r>
            <a:r>
              <a:rPr lang="ru-RU" dirty="0"/>
              <a:t> </a:t>
            </a:r>
            <a:r>
              <a:rPr lang="ru-RU" dirty="0" err="1"/>
              <a:t>суперечності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й </a:t>
            </a:r>
            <a:r>
              <a:rPr lang="ru-RU" dirty="0" err="1"/>
              <a:t>контекстуальним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Перенесена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домінує</a:t>
            </a:r>
            <a:r>
              <a:rPr lang="ru-RU" dirty="0"/>
              <a:t> в </a:t>
            </a:r>
            <a:r>
              <a:rPr lang="ru-RU" dirty="0" err="1"/>
              <a:t>інтерпретації</a:t>
            </a:r>
            <a:r>
              <a:rPr lang="ru-RU" dirty="0"/>
              <a:t>. </a:t>
            </a:r>
            <a:r>
              <a:rPr lang="ru-RU" dirty="0" err="1"/>
              <a:t>Різниця</a:t>
            </a:r>
            <a:r>
              <a:rPr lang="ru-RU" dirty="0"/>
              <a:t> в </a:t>
            </a:r>
            <a:r>
              <a:rPr lang="ru-RU" dirty="0" err="1"/>
              <a:t>тлумаченні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як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: перенесена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додається</a:t>
            </a:r>
            <a:r>
              <a:rPr lang="ru-RU" dirty="0"/>
              <a:t> до </a:t>
            </a:r>
            <a:r>
              <a:rPr lang="ru-RU" dirty="0" err="1"/>
              <a:t>семантичної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слова-рецептора,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ознаку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. І. </a:t>
            </a:r>
            <a:r>
              <a:rPr lang="ru-RU" dirty="0" err="1"/>
              <a:t>Калужа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"</a:t>
            </a:r>
            <a:r>
              <a:rPr lang="ru-RU" dirty="0" err="1"/>
              <a:t>граматики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3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60649"/>
            <a:ext cx="8352928" cy="6336704"/>
          </a:xfrm>
        </p:spPr>
        <p:txBody>
          <a:bodyPr>
            <a:norm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інтерпретованого</a:t>
            </a:r>
            <a:r>
              <a:rPr lang="ru-RU" dirty="0"/>
              <a:t> </a:t>
            </a:r>
            <a:r>
              <a:rPr lang="ru-RU" dirty="0" err="1"/>
              <a:t>Н.в</a:t>
            </a:r>
            <a:r>
              <a:rPr lang="ru-RU" dirty="0"/>
              <a:t>. </a:t>
            </a:r>
            <a:r>
              <a:rPr lang="ru-RU" dirty="0" err="1"/>
              <a:t>прирівнюється</a:t>
            </a:r>
            <a:r>
              <a:rPr lang="ru-RU" dirty="0"/>
              <a:t> до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дозволеного</a:t>
            </a:r>
            <a:r>
              <a:rPr lang="ru-RU" dirty="0"/>
              <a:t>"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а </a:t>
            </a:r>
            <a:r>
              <a:rPr lang="ru-RU" dirty="0" err="1"/>
              <a:t>Н.в</a:t>
            </a:r>
            <a:r>
              <a:rPr lang="ru-RU" dirty="0"/>
              <a:t>.,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інтерпретувати</a:t>
            </a:r>
            <a:r>
              <a:rPr lang="ru-RU" dirty="0"/>
              <a:t>, до </a:t>
            </a:r>
            <a:r>
              <a:rPr lang="ru-RU" dirty="0" err="1"/>
              <a:t>недозволеного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. Н. </a:t>
            </a:r>
            <a:r>
              <a:rPr lang="ru-RU" dirty="0" err="1"/>
              <a:t>Хомський</a:t>
            </a:r>
            <a:r>
              <a:rPr lang="ru-RU" dirty="0"/>
              <a:t> та У. </a:t>
            </a:r>
            <a:r>
              <a:rPr lang="ru-RU" dirty="0" err="1"/>
              <a:t>Вайнрайх</a:t>
            </a:r>
            <a:r>
              <a:rPr lang="ru-RU" dirty="0"/>
              <a:t> </a:t>
            </a:r>
            <a:r>
              <a:rPr lang="ru-RU" dirty="0" err="1"/>
              <a:t>підкреслюють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норм: </a:t>
            </a:r>
            <a:r>
              <a:rPr lang="ru-RU" dirty="0" err="1"/>
              <a:t>конфлікт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категоріальних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непоєднуваність</a:t>
            </a:r>
            <a:r>
              <a:rPr lang="ru-RU" dirty="0"/>
              <a:t> </a:t>
            </a:r>
            <a:r>
              <a:rPr lang="ru-RU" dirty="0" err="1"/>
              <a:t>субкатегоріальних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smtClean="0"/>
              <a:t>Метафора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, на думку Н. </a:t>
            </a:r>
            <a:r>
              <a:rPr lang="ru-RU" dirty="0" err="1"/>
              <a:t>Новаковської</a:t>
            </a:r>
            <a:r>
              <a:rPr lang="ru-RU" dirty="0"/>
              <a:t>,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мовного</a:t>
            </a:r>
            <a:r>
              <a:rPr lang="ru-RU" dirty="0"/>
              <a:t> коду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й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через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висунення</a:t>
            </a:r>
            <a:r>
              <a:rPr lang="ru-RU" dirty="0"/>
              <a:t> на перший план </a:t>
            </a:r>
            <a:r>
              <a:rPr lang="ru-RU" dirty="0" err="1"/>
              <a:t>незвичних</a:t>
            </a:r>
            <a:r>
              <a:rPr lang="ru-RU" dirty="0"/>
              <a:t> </a:t>
            </a:r>
            <a:r>
              <a:rPr lang="ru-RU" dirty="0" err="1"/>
              <a:t>конотацій</a:t>
            </a:r>
            <a:r>
              <a:rPr lang="ru-RU" dirty="0"/>
              <a:t>. </a:t>
            </a:r>
            <a:r>
              <a:rPr lang="ru-RU" dirty="0" err="1"/>
              <a:t>І</a:t>
            </a:r>
            <a:r>
              <a:rPr lang="ru-RU" dirty="0" err="1" smtClean="0"/>
              <a:t>нтерпретуючи</a:t>
            </a:r>
            <a:r>
              <a:rPr lang="ru-RU" dirty="0" smtClean="0"/>
              <a:t> </a:t>
            </a:r>
            <a:r>
              <a:rPr lang="ru-RU" dirty="0"/>
              <a:t>метафору,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й </a:t>
            </a:r>
            <a:r>
              <a:rPr lang="ru-RU" dirty="0" err="1"/>
              <a:t>екстралінгвістичні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. Т. </a:t>
            </a:r>
            <a:r>
              <a:rPr lang="ru-RU" dirty="0" err="1"/>
              <a:t>ван</a:t>
            </a:r>
            <a:r>
              <a:rPr lang="ru-RU" dirty="0"/>
              <a:t> Дейк </a:t>
            </a:r>
            <a:r>
              <a:rPr lang="ru-RU" dirty="0" err="1"/>
              <a:t>підкреслює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сфера </a:t>
            </a:r>
            <a:r>
              <a:rPr lang="ru-RU" dirty="0" err="1"/>
              <a:t>використання</a:t>
            </a:r>
            <a:r>
              <a:rPr lang="ru-RU" dirty="0"/>
              <a:t> метафоричного </a:t>
            </a:r>
            <a:r>
              <a:rPr lang="ru-RU" dirty="0" err="1"/>
              <a:t>вислову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неметафоричного, то предикат </a:t>
            </a:r>
            <a:r>
              <a:rPr lang="ru-RU" dirty="0" err="1"/>
              <a:t>останнього</a:t>
            </a:r>
            <a:r>
              <a:rPr lang="ru-RU" dirty="0"/>
              <a:t> є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узагальненим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першого</a:t>
            </a:r>
            <a:r>
              <a:rPr lang="ru-RU" dirty="0"/>
              <a:t>, а значить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неметафоричному </a:t>
            </a:r>
            <a:r>
              <a:rPr lang="ru-RU" dirty="0" err="1"/>
              <a:t>вислові</a:t>
            </a:r>
            <a:r>
              <a:rPr lang="ru-RU" dirty="0"/>
              <a:t>, треба </a:t>
            </a:r>
            <a:r>
              <a:rPr lang="ru-RU" dirty="0" err="1"/>
              <a:t>пропустити</a:t>
            </a:r>
            <a:r>
              <a:rPr lang="ru-RU" dirty="0"/>
              <a:t> (процедура </a:t>
            </a:r>
            <a:r>
              <a:rPr lang="ru-RU" dirty="0" err="1"/>
              <a:t>селекції</a:t>
            </a:r>
            <a:r>
              <a:rPr lang="ru-RU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5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50377"/>
            <a:ext cx="8665141" cy="649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92696"/>
            <a:ext cx="777686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типовими</a:t>
            </a:r>
            <a:r>
              <a:rPr lang="ru-RU" dirty="0"/>
              <a:t> й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нестандартну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  <a:r>
              <a:rPr lang="ru-RU" dirty="0" err="1"/>
              <a:t>Добір</a:t>
            </a:r>
            <a:r>
              <a:rPr lang="ru-RU" dirty="0"/>
              <a:t> таких </a:t>
            </a:r>
            <a:r>
              <a:rPr lang="ru-RU" dirty="0" err="1"/>
              <a:t>ознак</a:t>
            </a:r>
            <a:r>
              <a:rPr lang="ru-RU" dirty="0"/>
              <a:t> не є </a:t>
            </a:r>
            <a:r>
              <a:rPr lang="ru-RU" dirty="0" err="1"/>
              <a:t>довільним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прагматичне</a:t>
            </a:r>
            <a:r>
              <a:rPr lang="ru-RU" dirty="0"/>
              <a:t> </a:t>
            </a:r>
            <a:r>
              <a:rPr lang="ru-RU" dirty="0" err="1"/>
              <a:t>обумовлений</a:t>
            </a:r>
            <a:r>
              <a:rPr lang="ru-RU" dirty="0"/>
              <a:t> і </a:t>
            </a:r>
            <a:r>
              <a:rPr lang="ru-RU" dirty="0" err="1"/>
              <a:t>ґрунтується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на </a:t>
            </a:r>
            <a:r>
              <a:rPr lang="ru-RU" dirty="0" err="1"/>
              <a:t>особливостях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уявлень</a:t>
            </a:r>
            <a:r>
              <a:rPr lang="ru-RU" dirty="0"/>
              <a:t> конкретного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висловлювань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висловів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другому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синтаксичних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і </a:t>
            </a:r>
            <a:r>
              <a:rPr lang="ru-RU" dirty="0" err="1"/>
              <a:t>виявляння</a:t>
            </a:r>
            <a:r>
              <a:rPr lang="ru-RU" dirty="0"/>
              <a:t> </a:t>
            </a:r>
            <a:r>
              <a:rPr lang="ru-RU" dirty="0" err="1"/>
              <a:t>семантичної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автоматично, без </a:t>
            </a:r>
            <a:r>
              <a:rPr lang="ru-RU" dirty="0" err="1"/>
              <a:t>помітних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з боку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й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мовною</a:t>
            </a:r>
            <a:r>
              <a:rPr lang="ru-RU" dirty="0"/>
              <a:t> </a:t>
            </a:r>
            <a:r>
              <a:rPr lang="ru-RU" dirty="0" err="1"/>
              <a:t>компетенцією</a:t>
            </a:r>
            <a:r>
              <a:rPr lang="ru-RU" dirty="0"/>
              <a:t>, то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ускладнюється</a:t>
            </a:r>
            <a:r>
              <a:rPr lang="ru-RU" dirty="0"/>
              <a:t> </a:t>
            </a:r>
            <a:r>
              <a:rPr lang="ru-RU" dirty="0" err="1"/>
              <a:t>сприйняттям</a:t>
            </a:r>
            <a:r>
              <a:rPr lang="ru-RU" dirty="0"/>
              <a:t> </a:t>
            </a:r>
            <a:r>
              <a:rPr lang="ru-RU" dirty="0" err="1"/>
              <a:t>незвичних</a:t>
            </a:r>
            <a:r>
              <a:rPr lang="ru-RU" dirty="0"/>
              <a:t> </a:t>
            </a:r>
            <a:r>
              <a:rPr lang="ru-RU" dirty="0" err="1"/>
              <a:t>сполучень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незвичним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і </a:t>
            </a:r>
            <a:r>
              <a:rPr lang="ru-RU" dirty="0" err="1"/>
              <a:t>категоріальною</a:t>
            </a:r>
            <a:r>
              <a:rPr lang="ru-RU" dirty="0"/>
              <a:t> </a:t>
            </a:r>
            <a:r>
              <a:rPr lang="ru-RU" dirty="0" err="1"/>
              <a:t>віднесеністю</a:t>
            </a:r>
            <a:r>
              <a:rPr lang="ru-RU" dirty="0"/>
              <a:t>, </a:t>
            </a:r>
            <a:r>
              <a:rPr lang="ru-RU" dirty="0" err="1"/>
              <a:t>актуалізацією</a:t>
            </a:r>
            <a:r>
              <a:rPr lang="ru-RU" dirty="0"/>
              <a:t> таких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семантичної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передбачуваність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є </a:t>
            </a:r>
            <a:r>
              <a:rPr lang="ru-RU" dirty="0" err="1"/>
              <a:t>низькою</a:t>
            </a:r>
            <a:r>
              <a:rPr lang="ru-RU" dirty="0"/>
              <a:t>, 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таких </a:t>
            </a:r>
            <a:r>
              <a:rPr lang="ru-RU" dirty="0" err="1"/>
              <a:t>висловлювань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упливу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: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й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навиків</a:t>
            </a:r>
            <a:r>
              <a:rPr lang="ru-RU" dirty="0"/>
              <a:t> і </a:t>
            </a:r>
            <a:r>
              <a:rPr lang="ru-RU" dirty="0" err="1"/>
              <a:t>здібностей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текст. Д. </a:t>
            </a:r>
            <a:r>
              <a:rPr lang="ru-RU" dirty="0" err="1"/>
              <a:t>Бікертон</a:t>
            </a:r>
            <a:r>
              <a:rPr lang="ru-RU" dirty="0"/>
              <a:t> як </a:t>
            </a:r>
            <a:r>
              <a:rPr lang="ru-RU" dirty="0" err="1"/>
              <a:t>інструмент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метафори</a:t>
            </a:r>
            <a:r>
              <a:rPr lang="ru-RU" dirty="0"/>
              <a:t> й </a:t>
            </a:r>
            <a:r>
              <a:rPr lang="ru-RU" dirty="0" err="1"/>
              <a:t>знайти</a:t>
            </a:r>
            <a:r>
              <a:rPr lang="ru-RU" dirty="0"/>
              <a:t> шляхи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, </a:t>
            </a:r>
            <a:r>
              <a:rPr lang="ru-RU" dirty="0" err="1"/>
              <a:t>пропонує</a:t>
            </a:r>
            <a:r>
              <a:rPr lang="ru-RU" dirty="0"/>
              <a:t> систему </a:t>
            </a:r>
            <a:r>
              <a:rPr lang="ru-RU" dirty="0" err="1"/>
              <a:t>опозицій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і </a:t>
            </a:r>
            <a:r>
              <a:rPr lang="ru-RU" dirty="0" err="1"/>
              <a:t>визначень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в </a:t>
            </a:r>
            <a:r>
              <a:rPr lang="ru-RU" dirty="0" err="1"/>
              <a:t>поєднанні</a:t>
            </a:r>
            <a:r>
              <a:rPr lang="ru-RU" dirty="0"/>
              <a:t> з ними, систему "</a:t>
            </a:r>
            <a:r>
              <a:rPr lang="ru-RU" dirty="0" err="1"/>
              <a:t>позначених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1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5328592" cy="561662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Якщо</a:t>
            </a:r>
            <a:r>
              <a:rPr lang="ru-RU" dirty="0"/>
              <a:t> знак не </a:t>
            </a:r>
            <a:r>
              <a:rPr lang="ru-RU" dirty="0" err="1"/>
              <a:t>позначений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то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метафору,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позначений</a:t>
            </a:r>
            <a:r>
              <a:rPr lang="ru-RU" dirty="0"/>
              <a:t>, то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потенційною</a:t>
            </a:r>
            <a:r>
              <a:rPr lang="ru-RU" dirty="0"/>
              <a:t> метафорою. Р. </a:t>
            </a:r>
            <a:r>
              <a:rPr lang="ru-RU" dirty="0" err="1"/>
              <a:t>Богранд</a:t>
            </a:r>
            <a:r>
              <a:rPr lang="ru-RU" dirty="0"/>
              <a:t> </a:t>
            </a:r>
            <a:r>
              <a:rPr lang="ru-RU" dirty="0" err="1"/>
              <a:t>виокремлює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конвенційні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виявляння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тексті</a:t>
            </a:r>
            <a:r>
              <a:rPr lang="ru-RU" dirty="0"/>
              <a:t>. До них Р. </a:t>
            </a:r>
            <a:r>
              <a:rPr lang="ru-RU" dirty="0" err="1"/>
              <a:t>Богранд</a:t>
            </a:r>
            <a:r>
              <a:rPr lang="ru-RU" dirty="0"/>
              <a:t> </a:t>
            </a:r>
            <a:r>
              <a:rPr lang="ru-RU" dirty="0" err="1"/>
              <a:t>відносить</a:t>
            </a:r>
            <a:r>
              <a:rPr lang="ru-RU" dirty="0"/>
              <a:t> </a:t>
            </a:r>
            <a:r>
              <a:rPr lang="ru-RU" dirty="0" err="1"/>
              <a:t>мовний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ним </a:t>
            </a:r>
            <a:r>
              <a:rPr lang="ru-RU" dirty="0" err="1"/>
              <a:t>стандартної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 й лексики,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й </a:t>
            </a:r>
            <a:r>
              <a:rPr lang="ru-RU" dirty="0" err="1"/>
              <a:t>переконання</a:t>
            </a:r>
            <a:r>
              <a:rPr lang="ru-RU" dirty="0"/>
              <a:t> та </a:t>
            </a:r>
            <a:r>
              <a:rPr lang="ru-RU" dirty="0" err="1"/>
              <a:t>підкреслює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опори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адекватне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тексту, а </a:t>
            </a:r>
            <a:r>
              <a:rPr lang="ru-RU" dirty="0" err="1"/>
              <a:t>отже</a:t>
            </a:r>
            <a:r>
              <a:rPr lang="ru-RU" dirty="0"/>
              <a:t>, й нова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складником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й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. </a:t>
            </a:r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усвідомленості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докладені</a:t>
            </a:r>
            <a:r>
              <a:rPr lang="ru-RU" dirty="0"/>
              <a:t> для </a:t>
            </a:r>
            <a:r>
              <a:rPr lang="ru-RU" dirty="0" err="1"/>
              <a:t>декодування</a:t>
            </a:r>
            <a:r>
              <a:rPr lang="ru-RU" dirty="0"/>
              <a:t> тексту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наскільки</a:t>
            </a:r>
            <a:r>
              <a:rPr lang="ru-RU" dirty="0"/>
              <a:t> текст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сподіванням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14" y="1556792"/>
            <a:ext cx="2952328" cy="390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7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5623519"/>
          </a:xfrm>
        </p:spPr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текст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передбаченням</a:t>
            </a:r>
            <a:r>
              <a:rPr lang="ru-RU" dirty="0"/>
              <a:t> і </a:t>
            </a:r>
            <a:r>
              <a:rPr lang="ru-RU" dirty="0" err="1"/>
              <a:t>знанням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є </a:t>
            </a:r>
            <a:r>
              <a:rPr lang="ru-RU" dirty="0" err="1"/>
              <a:t>автоматичним</a:t>
            </a:r>
            <a:r>
              <a:rPr lang="ru-RU" dirty="0"/>
              <a:t>;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передбачень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не </a:t>
            </a:r>
            <a:r>
              <a:rPr lang="ru-RU" dirty="0" err="1"/>
              <a:t>виправдовуються</a:t>
            </a:r>
            <a:r>
              <a:rPr lang="ru-RU" dirty="0"/>
              <a:t>, то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декодування</a:t>
            </a:r>
            <a:r>
              <a:rPr lang="ru-RU" dirty="0"/>
              <a:t> </a:t>
            </a:r>
            <a:r>
              <a:rPr lang="ru-RU" dirty="0" err="1"/>
              <a:t>уповільнюється</a:t>
            </a:r>
            <a:r>
              <a:rPr lang="ru-RU" dirty="0"/>
              <a:t> й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; </a:t>
            </a:r>
            <a:r>
              <a:rPr lang="ru-RU" dirty="0" err="1"/>
              <a:t>якщо</a:t>
            </a:r>
            <a:r>
              <a:rPr lang="ru-RU" dirty="0"/>
              <a:t> текст </a:t>
            </a:r>
            <a:r>
              <a:rPr lang="ru-RU" dirty="0" err="1"/>
              <a:t>повністю</a:t>
            </a:r>
            <a:r>
              <a:rPr lang="ru-RU" dirty="0"/>
              <a:t> не </a:t>
            </a:r>
            <a:r>
              <a:rPr lang="ru-RU" dirty="0" err="1"/>
              <a:t>відповідає</a:t>
            </a:r>
            <a:r>
              <a:rPr lang="ru-RU" dirty="0"/>
              <a:t> тому,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сподіватися</a:t>
            </a:r>
            <a:r>
              <a:rPr lang="ru-RU" dirty="0"/>
              <a:t>, то </a:t>
            </a:r>
            <a:r>
              <a:rPr lang="ru-RU" dirty="0" err="1"/>
              <a:t>інтерпретація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неможливою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висловлювань</a:t>
            </a:r>
            <a:r>
              <a:rPr lang="ru-RU" dirty="0"/>
              <a:t> лежать 4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незвичного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висловлюванні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передбачати</a:t>
            </a:r>
            <a:r>
              <a:rPr lang="ru-RU" dirty="0"/>
              <a:t>, </a:t>
            </a:r>
            <a:r>
              <a:rPr lang="ru-RU" dirty="0" err="1"/>
              <a:t>відштовхуючись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правил;</a:t>
            </a:r>
          </a:p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;</a:t>
            </a:r>
          </a:p>
          <a:p>
            <a:r>
              <a:rPr lang="ru-RU" dirty="0" err="1" smtClean="0"/>
              <a:t>субституція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;</a:t>
            </a:r>
          </a:p>
          <a:p>
            <a:r>
              <a:rPr lang="ru-RU" dirty="0" err="1" smtClean="0"/>
              <a:t>пермутація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переставляння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6400800"/>
            <a:ext cx="7543800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7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87728" cy="648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3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8136904" cy="56955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Текст,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простежуємо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з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сподіванням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. На думку </a:t>
            </a:r>
            <a:r>
              <a:rPr lang="ru-RU" dirty="0" err="1"/>
              <a:t>Р.Богранда</a:t>
            </a:r>
            <a:r>
              <a:rPr lang="ru-RU" dirty="0"/>
              <a:t>, </a:t>
            </a:r>
            <a:r>
              <a:rPr lang="ru-RU" dirty="0" err="1"/>
              <a:t>інтерпретація</a:t>
            </a:r>
            <a:r>
              <a:rPr lang="ru-RU" dirty="0"/>
              <a:t> не </a:t>
            </a:r>
            <a:r>
              <a:rPr lang="ru-RU" dirty="0" err="1"/>
              <a:t>передбачуваних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зіставляє</a:t>
            </a:r>
            <a:r>
              <a:rPr lang="ru-RU" dirty="0"/>
              <a:t> </a:t>
            </a:r>
            <a:r>
              <a:rPr lang="ru-RU" dirty="0" err="1"/>
              <a:t>неграматичний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 з </a:t>
            </a:r>
            <a:r>
              <a:rPr lang="ru-RU" dirty="0" err="1"/>
              <a:t>близькою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граматичною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. </a:t>
            </a:r>
            <a:r>
              <a:rPr lang="ru-RU" dirty="0" err="1"/>
              <a:t>Говорячи</a:t>
            </a:r>
            <a:r>
              <a:rPr lang="ru-RU" dirty="0"/>
              <a:t> про </a:t>
            </a:r>
            <a:r>
              <a:rPr lang="ru-RU" dirty="0" err="1"/>
              <a:t>стандартність</a:t>
            </a:r>
            <a:r>
              <a:rPr lang="ru-RU" dirty="0"/>
              <a:t>/</a:t>
            </a:r>
            <a:r>
              <a:rPr lang="ru-RU" dirty="0" err="1"/>
              <a:t>нестандартність</a:t>
            </a:r>
            <a:r>
              <a:rPr lang="ru-RU" dirty="0"/>
              <a:t> слова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вислову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"</a:t>
            </a:r>
            <a:r>
              <a:rPr lang="ru-RU" dirty="0" err="1"/>
              <a:t>загальномовну</a:t>
            </a:r>
            <a:r>
              <a:rPr lang="ru-RU" dirty="0"/>
              <a:t>" </a:t>
            </a:r>
            <a:r>
              <a:rPr lang="ru-RU" dirty="0" err="1"/>
              <a:t>правильність</a:t>
            </a:r>
            <a:r>
              <a:rPr lang="ru-RU" dirty="0"/>
              <a:t>, але й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контекстуальну</a:t>
            </a:r>
            <a:r>
              <a:rPr lang="ru-RU" dirty="0" smtClean="0"/>
              <a:t>.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контекстуальної</a:t>
            </a:r>
            <a:r>
              <a:rPr lang="ru-RU" dirty="0"/>
              <a:t> </a:t>
            </a:r>
            <a:r>
              <a:rPr lang="ru-RU" dirty="0" err="1"/>
              <a:t>обумовленості</a:t>
            </a:r>
            <a:r>
              <a:rPr lang="ru-RU" dirty="0"/>
              <a:t> </a:t>
            </a:r>
            <a:r>
              <a:rPr lang="ru-RU" dirty="0" err="1"/>
              <a:t>метафоричних</a:t>
            </a:r>
            <a:r>
              <a:rPr lang="ru-RU" dirty="0"/>
              <a:t> </a:t>
            </a:r>
            <a:r>
              <a:rPr lang="ru-RU" dirty="0" err="1"/>
              <a:t>висловлювань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і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поширеній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Дж. </a:t>
            </a:r>
            <a:r>
              <a:rPr lang="ru-RU" dirty="0" err="1"/>
              <a:t>Торна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подібне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діалекту</a:t>
            </a:r>
            <a:r>
              <a:rPr lang="ru-RU" dirty="0"/>
              <a:t>).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"</a:t>
            </a:r>
            <a:r>
              <a:rPr lang="ru-RU" dirty="0" err="1"/>
              <a:t>осягненні</a:t>
            </a:r>
            <a:r>
              <a:rPr lang="ru-RU" dirty="0"/>
              <a:t>"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у </a:t>
            </a:r>
            <a:r>
              <a:rPr lang="ru-RU" dirty="0" err="1"/>
              <a:t>виявлянні</a:t>
            </a:r>
            <a:r>
              <a:rPr lang="ru-RU" dirty="0"/>
              <a:t> контекстуального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відмінних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. Метафора, як </a:t>
            </a:r>
            <a:r>
              <a:rPr lang="ru-RU" dirty="0" err="1"/>
              <a:t>гадає</a:t>
            </a:r>
            <a:r>
              <a:rPr lang="ru-RU" dirty="0"/>
              <a:t> Д. Мак,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організує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тексту </a:t>
            </a:r>
            <a:r>
              <a:rPr lang="ru-RU" dirty="0" err="1"/>
              <a:t>читачем</a:t>
            </a:r>
            <a:r>
              <a:rPr lang="ru-RU" dirty="0"/>
              <a:t>, </a:t>
            </a:r>
            <a:r>
              <a:rPr lang="ru-RU" dirty="0" err="1"/>
              <a:t>нав'язує</a:t>
            </a:r>
            <a:r>
              <a:rPr lang="ru-RU" dirty="0"/>
              <a:t>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автора,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й думки, вона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автором,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суперечності</a:t>
            </a:r>
            <a:r>
              <a:rPr lang="ru-RU" dirty="0"/>
              <a:t> з </a:t>
            </a:r>
            <a:r>
              <a:rPr lang="ru-RU" dirty="0" err="1"/>
              <a:t>реальним</a:t>
            </a:r>
            <a:r>
              <a:rPr lang="ru-RU" dirty="0"/>
              <a:t>. </a:t>
            </a:r>
            <a:r>
              <a:rPr lang="ru-RU" dirty="0" err="1" smtClean="0"/>
              <a:t>Читач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налаштуватися</a:t>
            </a:r>
            <a:r>
              <a:rPr lang="ru-RU" dirty="0"/>
              <a:t> на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вигаданого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err="1"/>
              <a:t>уявою</a:t>
            </a:r>
            <a:r>
              <a:rPr lang="ru-RU" dirty="0"/>
              <a:t> автора. Таким чином,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"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".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читач</a:t>
            </a:r>
            <a:r>
              <a:rPr lang="ru-RU" dirty="0"/>
              <a:t> не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умов,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інтерпретація</a:t>
            </a:r>
            <a:r>
              <a:rPr lang="ru-RU" dirty="0"/>
              <a:t> метафоричного тексту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неможливою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8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547288" cy="1498104"/>
          </a:xfrm>
        </p:spPr>
        <p:txBody>
          <a:bodyPr/>
          <a:lstStyle/>
          <a:p>
            <a:r>
              <a:rPr lang="uk-UA" sz="8000" dirty="0" smtClean="0"/>
              <a:t>Дякую за увагу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72053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764704"/>
            <a:ext cx="6758880" cy="5047455"/>
          </a:xfrm>
        </p:spPr>
        <p:txBody>
          <a:bodyPr>
            <a:normAutofit/>
          </a:bodyPr>
          <a:lstStyle/>
          <a:p>
            <a:r>
              <a:rPr lang="ru-RU" dirty="0" err="1"/>
              <a:t>Лінгвофілософська</a:t>
            </a:r>
            <a:r>
              <a:rPr lang="ru-RU" dirty="0"/>
              <a:t>   природа   символу   </a:t>
            </a:r>
            <a:r>
              <a:rPr lang="ru-RU" dirty="0" err="1"/>
              <a:t>хвилювала</a:t>
            </a:r>
            <a:r>
              <a:rPr lang="ru-RU" dirty="0"/>
              <a:t> </a:t>
            </a:r>
            <a:r>
              <a:rPr lang="ru-RU" dirty="0" err="1"/>
              <a:t>В.Гумбольдта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, вона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органами </a:t>
            </a:r>
            <a:r>
              <a:rPr lang="ru-RU" dirty="0" err="1"/>
              <a:t>чуття</a:t>
            </a:r>
            <a:r>
              <a:rPr lang="ru-RU" dirty="0"/>
              <a:t>, а «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речей </a:t>
            </a:r>
            <a:r>
              <a:rPr lang="ru-RU" dirty="0" err="1"/>
              <a:t>ніде</a:t>
            </a:r>
            <a:r>
              <a:rPr lang="ru-RU" dirty="0"/>
              <a:t> не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; </a:t>
            </a:r>
            <a:r>
              <a:rPr lang="ru-RU" dirty="0" err="1"/>
              <a:t>саме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сильніше</a:t>
            </a:r>
            <a:r>
              <a:rPr lang="ru-RU" dirty="0"/>
              <a:t> за все  </a:t>
            </a:r>
            <a:r>
              <a:rPr lang="ru-RU" dirty="0" err="1"/>
              <a:t>запалює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любов</a:t>
            </a:r>
            <a:r>
              <a:rPr lang="ru-RU" dirty="0"/>
              <a:t>,  </a:t>
            </a:r>
            <a:r>
              <a:rPr lang="ru-RU" dirty="0" err="1"/>
              <a:t>огорнуто</a:t>
            </a:r>
            <a:r>
              <a:rPr lang="ru-RU" dirty="0"/>
              <a:t>  </a:t>
            </a:r>
            <a:r>
              <a:rPr lang="ru-RU" dirty="0" err="1"/>
              <a:t>непроникним</a:t>
            </a:r>
            <a:r>
              <a:rPr lang="ru-RU" dirty="0"/>
              <a:t>  </a:t>
            </a:r>
            <a:r>
              <a:rPr lang="ru-RU" dirty="0" err="1"/>
              <a:t>покривалом</a:t>
            </a:r>
            <a:r>
              <a:rPr lang="ru-RU" dirty="0"/>
              <a:t>; </a:t>
            </a:r>
            <a:r>
              <a:rPr lang="ru-RU" dirty="0" err="1" smtClean="0"/>
              <a:t>упродовж</a:t>
            </a:r>
            <a:r>
              <a:rPr lang="ru-RU" dirty="0" smtClean="0"/>
              <a:t>  </a:t>
            </a:r>
            <a:r>
              <a:rPr lang="ru-RU" dirty="0" err="1"/>
              <a:t>усього</a:t>
            </a:r>
            <a:r>
              <a:rPr lang="ru-RU" dirty="0"/>
              <a:t>  </a:t>
            </a:r>
            <a:r>
              <a:rPr lang="ru-RU" dirty="0" err="1"/>
              <a:t>життя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діяльність</a:t>
            </a:r>
            <a:r>
              <a:rPr lang="ru-RU" dirty="0"/>
              <a:t>  </a:t>
            </a:r>
            <a:r>
              <a:rPr lang="ru-RU" dirty="0" err="1"/>
              <a:t>зводиться</a:t>
            </a:r>
            <a:r>
              <a:rPr lang="ru-RU" dirty="0"/>
              <a:t>  до 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проникнути</a:t>
            </a:r>
            <a:r>
              <a:rPr lang="ru-RU" dirty="0"/>
              <a:t> к</a:t>
            </a:r>
            <a:r>
              <a:rPr lang="en-US" dirty="0"/>
              <a:t>pi</a:t>
            </a:r>
            <a:r>
              <a:rPr lang="ru-RU" dirty="0" err="1"/>
              <a:t>зь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насолода</a:t>
            </a:r>
            <a:r>
              <a:rPr lang="ru-RU" dirty="0"/>
              <a:t> —до </a:t>
            </a:r>
            <a:r>
              <a:rPr lang="ru-RU" dirty="0" err="1"/>
              <a:t>передчуття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 в  </a:t>
            </a:r>
            <a:r>
              <a:rPr lang="ru-RU" dirty="0" err="1"/>
              <a:t>загадковому</a:t>
            </a:r>
            <a:r>
              <a:rPr lang="ru-RU" dirty="0"/>
              <a:t>  </a:t>
            </a:r>
            <a:r>
              <a:rPr lang="ru-RU" dirty="0" err="1"/>
              <a:t>символі</a:t>
            </a:r>
            <a:r>
              <a:rPr lang="ru-RU" dirty="0"/>
              <a:t>  до  </a:t>
            </a:r>
            <a:r>
              <a:rPr lang="ru-RU" dirty="0" err="1"/>
              <a:t>надії</a:t>
            </a:r>
            <a:r>
              <a:rPr lang="ru-RU" dirty="0"/>
              <a:t>  на  </a:t>
            </a:r>
            <a:r>
              <a:rPr lang="ru-RU" dirty="0" err="1"/>
              <a:t>можливість</a:t>
            </a:r>
            <a:r>
              <a:rPr lang="ru-RU" dirty="0"/>
              <a:t> 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 err="1"/>
              <a:t>тадіях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9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48680"/>
            <a:ext cx="7488832" cy="5688632"/>
          </a:xfrm>
        </p:spPr>
        <p:txBody>
          <a:bodyPr>
            <a:norm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символіки</a:t>
            </a:r>
            <a:r>
              <a:rPr lang="ru-RU" dirty="0"/>
              <a:t> —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речей, до </a:t>
            </a:r>
            <a:r>
              <a:rPr lang="ru-RU" dirty="0" err="1"/>
              <a:t>ідей</a:t>
            </a:r>
            <a:r>
              <a:rPr lang="ru-RU" dirty="0"/>
              <a:t> та </a:t>
            </a:r>
            <a:r>
              <a:rPr lang="ru-RU" dirty="0" err="1"/>
              <a:t>ідеалів</a:t>
            </a:r>
            <a:r>
              <a:rPr lang="ru-RU" dirty="0"/>
              <a:t>, а символ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як образ-</a:t>
            </a:r>
            <a:r>
              <a:rPr lang="ru-RU" dirty="0" err="1"/>
              <a:t>ідею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виник</a:t>
            </a:r>
            <a:r>
              <a:rPr lang="ru-RU" dirty="0"/>
              <a:t>  на  </a:t>
            </a:r>
            <a:r>
              <a:rPr lang="ru-RU" dirty="0" err="1"/>
              <a:t>багатозначності</a:t>
            </a:r>
            <a:r>
              <a:rPr lang="ru-RU" dirty="0"/>
              <a:t>  предметного 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процесуального</a:t>
            </a:r>
            <a:r>
              <a:rPr lang="ru-RU" dirty="0"/>
              <a:t> 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закріпився</a:t>
            </a:r>
            <a:r>
              <a:rPr lang="ru-RU" dirty="0"/>
              <a:t>  як  </a:t>
            </a:r>
            <a:r>
              <a:rPr lang="ru-RU" dirty="0" err="1"/>
              <a:t>фігурант</a:t>
            </a:r>
            <a:r>
              <a:rPr lang="ru-RU" dirty="0"/>
              <a:t>  у </a:t>
            </a:r>
            <a:r>
              <a:rPr lang="en-US" dirty="0" err="1"/>
              <a:t>npoueci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Дослідники</a:t>
            </a:r>
            <a:r>
              <a:rPr lang="ru-RU" dirty="0"/>
              <a:t>  </a:t>
            </a:r>
            <a:r>
              <a:rPr lang="ru-RU" dirty="0" err="1"/>
              <a:t>зосереджувалися</a:t>
            </a:r>
            <a:r>
              <a:rPr lang="ru-RU" dirty="0"/>
              <a:t>  на  </a:t>
            </a:r>
            <a:r>
              <a:rPr lang="ru-RU" dirty="0" err="1"/>
              <a:t>різних</a:t>
            </a:r>
            <a:r>
              <a:rPr lang="ru-RU" dirty="0"/>
              <a:t>  аспектах </a:t>
            </a:r>
            <a:r>
              <a:rPr lang="ru-RU" dirty="0" err="1"/>
              <a:t>символіки</a:t>
            </a:r>
            <a:r>
              <a:rPr lang="ru-RU" dirty="0"/>
              <a:t>.  </a:t>
            </a:r>
            <a:r>
              <a:rPr lang="ru-RU" dirty="0" err="1"/>
              <a:t>М.Костомаров</a:t>
            </a:r>
            <a:r>
              <a:rPr lang="ru-RU" dirty="0"/>
              <a:t>  </a:t>
            </a:r>
            <a:r>
              <a:rPr lang="ru-RU" dirty="0" err="1"/>
              <a:t>розглядав</a:t>
            </a:r>
            <a:r>
              <a:rPr lang="ru-RU" dirty="0"/>
              <a:t>  символ  як 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 </a:t>
            </a:r>
            <a:r>
              <a:rPr lang="ru-RU" dirty="0" err="1"/>
              <a:t>мислення</a:t>
            </a:r>
            <a:r>
              <a:rPr lang="ru-RU" dirty="0"/>
              <a:t>,  </a:t>
            </a:r>
            <a:r>
              <a:rPr lang="ru-RU" dirty="0" err="1"/>
              <a:t>зокрема</a:t>
            </a:r>
            <a:r>
              <a:rPr lang="ru-RU" dirty="0"/>
              <a:t>  </a:t>
            </a:r>
            <a:r>
              <a:rPr lang="ru-RU" dirty="0" err="1"/>
              <a:t>поетичного</a:t>
            </a:r>
            <a:r>
              <a:rPr lang="ru-RU" dirty="0"/>
              <a:t>,  </a:t>
            </a:r>
            <a:r>
              <a:rPr lang="ru-RU" dirty="0" err="1"/>
              <a:t>акцентував</a:t>
            </a:r>
            <a:r>
              <a:rPr lang="ru-RU" dirty="0"/>
              <a:t>  </a:t>
            </a:r>
            <a:r>
              <a:rPr lang="ru-RU" dirty="0" err="1"/>
              <a:t>увагу</a:t>
            </a:r>
            <a:r>
              <a:rPr lang="ru-RU" dirty="0"/>
              <a:t>  на </a:t>
            </a:r>
            <a:r>
              <a:rPr lang="ru-RU" dirty="0" err="1"/>
              <a:t>національно-культурній</a:t>
            </a:r>
            <a:r>
              <a:rPr lang="ru-RU" dirty="0"/>
              <a:t> та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саме</a:t>
            </a:r>
            <a:r>
              <a:rPr lang="ru-RU" dirty="0"/>
              <a:t>  в  </a:t>
            </a:r>
            <a:r>
              <a:rPr lang="ru-RU" dirty="0" err="1"/>
              <a:t>символіці</a:t>
            </a:r>
            <a:r>
              <a:rPr lang="ru-RU" dirty="0"/>
              <a:t> 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en-US" dirty="0"/>
              <a:t>cy</a:t>
            </a:r>
            <a:r>
              <a:rPr lang="ru-RU" dirty="0" err="1"/>
              <a:t>тність</a:t>
            </a:r>
            <a:r>
              <a:rPr lang="ru-RU" dirty="0"/>
              <a:t>  </a:t>
            </a:r>
            <a:r>
              <a:rPr lang="ru-RU" dirty="0" err="1"/>
              <a:t>національного</a:t>
            </a:r>
            <a:r>
              <a:rPr lang="ru-RU" dirty="0"/>
              <a:t>  духу, </a:t>
            </a:r>
            <a:r>
              <a:rPr lang="ru-RU" dirty="0" err="1"/>
              <a:t>нацюнальна</a:t>
            </a:r>
            <a:r>
              <a:rPr lang="ru-RU" dirty="0"/>
              <a:t>  </a:t>
            </a:r>
            <a:r>
              <a:rPr lang="ru-RU" dirty="0" err="1"/>
              <a:t>специфіка</a:t>
            </a:r>
            <a:r>
              <a:rPr lang="ru-RU" dirty="0"/>
              <a:t>  </a:t>
            </a:r>
            <a:r>
              <a:rPr lang="ru-RU" dirty="0" err="1"/>
              <a:t>мови</a:t>
            </a:r>
            <a:r>
              <a:rPr lang="ru-RU" dirty="0"/>
              <a:t>,  </a:t>
            </a:r>
            <a:r>
              <a:rPr lang="ru-RU" dirty="0" err="1"/>
              <a:t>народнопоетичної</a:t>
            </a:r>
            <a:r>
              <a:rPr lang="ru-RU" dirty="0"/>
              <a:t> 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4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4893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0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04664"/>
            <a:ext cx="7560840" cy="5832648"/>
          </a:xfrm>
        </p:spPr>
        <p:txBody>
          <a:bodyPr>
            <a:normAutofit/>
          </a:bodyPr>
          <a:lstStyle/>
          <a:p>
            <a:r>
              <a:rPr lang="ru-RU" dirty="0"/>
              <a:t>О. </a:t>
            </a:r>
            <a:r>
              <a:rPr lang="ru-RU" dirty="0" err="1"/>
              <a:t>Потебню</a:t>
            </a:r>
            <a:r>
              <a:rPr lang="ru-RU" dirty="0"/>
              <a:t> </a:t>
            </a:r>
            <a:r>
              <a:rPr lang="ru-RU" dirty="0" err="1"/>
              <a:t>цікавило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.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вбачав</a:t>
            </a:r>
            <a:r>
              <a:rPr lang="ru-RU" dirty="0"/>
              <a:t> у </a:t>
            </a:r>
            <a:r>
              <a:rPr lang="ru-RU" dirty="0" err="1"/>
              <a:t>первинній</a:t>
            </a:r>
            <a:r>
              <a:rPr lang="ru-RU" dirty="0"/>
              <a:t> </a:t>
            </a:r>
            <a:r>
              <a:rPr lang="ru-RU" dirty="0" err="1"/>
              <a:t>образності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яка в </a:t>
            </a:r>
            <a:r>
              <a:rPr lang="ru-RU" dirty="0" err="1"/>
              <a:t>npoцeciлексичного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часом </a:t>
            </a:r>
            <a:r>
              <a:rPr lang="ru-RU" dirty="0" err="1"/>
              <a:t>затемнювалася</a:t>
            </a:r>
            <a:r>
              <a:rPr lang="ru-RU" dirty="0"/>
              <a:t>, </a:t>
            </a:r>
            <a:r>
              <a:rPr lang="ru-RU" dirty="0" err="1"/>
              <a:t>ознаки</a:t>
            </a:r>
            <a:r>
              <a:rPr lang="ru-RU" dirty="0"/>
              <a:t> в кожному новому </a:t>
            </a:r>
            <a:r>
              <a:rPr lang="ru-RU" dirty="0" err="1"/>
              <a:t>слові</a:t>
            </a:r>
            <a:r>
              <a:rPr lang="ru-RU" dirty="0"/>
              <a:t>  </a:t>
            </a:r>
            <a:r>
              <a:rPr lang="ru-RU" dirty="0" err="1"/>
              <a:t>діставали</a:t>
            </a:r>
            <a:r>
              <a:rPr lang="ru-RU" dirty="0"/>
              <a:t>  </a:t>
            </a:r>
            <a:r>
              <a:rPr lang="ru-RU" dirty="0" err="1"/>
              <a:t>якісь</a:t>
            </a:r>
            <a:r>
              <a:rPr lang="ru-RU" dirty="0"/>
              <a:t>  </a:t>
            </a:r>
            <a:r>
              <a:rPr lang="ru-RU" dirty="0" err="1"/>
              <a:t>особливі</a:t>
            </a:r>
            <a:r>
              <a:rPr lang="ru-RU" dirty="0"/>
              <a:t>  </a:t>
            </a:r>
            <a:r>
              <a:rPr lang="ru-RU" dirty="0" err="1"/>
              <a:t>відтінки</a:t>
            </a:r>
            <a:r>
              <a:rPr lang="ru-RU" dirty="0"/>
              <a:t>.  О.  </a:t>
            </a:r>
            <a:r>
              <a:rPr lang="ru-RU" dirty="0" err="1"/>
              <a:t>Потебня</a:t>
            </a:r>
            <a:r>
              <a:rPr lang="ru-RU" dirty="0"/>
              <a:t>  </a:t>
            </a:r>
            <a:r>
              <a:rPr lang="ru-RU" dirty="0" err="1"/>
              <a:t>вважав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«потреба  </a:t>
            </a:r>
            <a:r>
              <a:rPr lang="ru-RU" dirty="0" err="1"/>
              <a:t>відновлювати</a:t>
            </a:r>
            <a:r>
              <a:rPr lang="ru-RU" dirty="0"/>
              <a:t>  </a:t>
            </a:r>
            <a:r>
              <a:rPr lang="ru-RU" dirty="0" err="1"/>
              <a:t>забуті</a:t>
            </a:r>
            <a:r>
              <a:rPr lang="ru-RU" dirty="0"/>
              <a:t>  </a:t>
            </a:r>
            <a:r>
              <a:rPr lang="ru-RU" dirty="0" err="1"/>
              <a:t>власні</a:t>
            </a:r>
            <a:r>
              <a:rPr lang="ru-RU" dirty="0"/>
              <a:t>  </a:t>
            </a:r>
            <a:r>
              <a:rPr lang="ru-RU" dirty="0" err="1"/>
              <a:t>значення</a:t>
            </a:r>
            <a:r>
              <a:rPr lang="ru-RU" dirty="0"/>
              <a:t>  </a:t>
            </a:r>
            <a:r>
              <a:rPr lang="ru-RU" dirty="0" err="1"/>
              <a:t>була</a:t>
            </a:r>
            <a:r>
              <a:rPr lang="ru-RU" dirty="0"/>
              <a:t>  </a:t>
            </a:r>
            <a:r>
              <a:rPr lang="ru-RU" dirty="0" err="1"/>
              <a:t>однією</a:t>
            </a:r>
            <a:r>
              <a:rPr lang="ru-RU" dirty="0"/>
              <a:t>  з причин  </a:t>
            </a:r>
            <a:r>
              <a:rPr lang="ru-RU" dirty="0" err="1"/>
              <a:t>утворення</a:t>
            </a:r>
            <a:r>
              <a:rPr lang="ru-RU" dirty="0"/>
              <a:t>  </a:t>
            </a:r>
            <a:r>
              <a:rPr lang="ru-RU" dirty="0" err="1"/>
              <a:t>символів</a:t>
            </a:r>
            <a:r>
              <a:rPr lang="ru-RU" dirty="0"/>
              <a:t>.  </a:t>
            </a:r>
            <a:r>
              <a:rPr lang="ru-RU" dirty="0" err="1"/>
              <a:t>Близькість</a:t>
            </a:r>
            <a:r>
              <a:rPr lang="ru-RU" dirty="0"/>
              <a:t>  </a:t>
            </a:r>
            <a:r>
              <a:rPr lang="ru-RU" dirty="0" err="1"/>
              <a:t>основних</a:t>
            </a:r>
            <a:r>
              <a:rPr lang="ru-RU" dirty="0"/>
              <a:t>  </a:t>
            </a:r>
            <a:r>
              <a:rPr lang="ru-RU" dirty="0" err="1"/>
              <a:t>ознак</a:t>
            </a:r>
            <a:r>
              <a:rPr lang="ru-RU" dirty="0"/>
              <a:t>,  яка </a:t>
            </a:r>
            <a:r>
              <a:rPr lang="ru-RU" dirty="0" err="1"/>
              <a:t>помітна</a:t>
            </a:r>
            <a:r>
              <a:rPr lang="ru-RU" dirty="0"/>
              <a:t> в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тотожнослівних</a:t>
            </a:r>
            <a:r>
              <a:rPr lang="ru-RU" dirty="0"/>
              <a:t> </a:t>
            </a:r>
            <a:r>
              <a:rPr lang="ru-RU" dirty="0" err="1"/>
              <a:t>виразах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й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назвами</a:t>
            </a:r>
            <a:r>
              <a:rPr lang="ru-RU" dirty="0"/>
              <a:t> символу  й  </a:t>
            </a:r>
            <a:r>
              <a:rPr lang="ru-RU" dirty="0" err="1"/>
              <a:t>позначуваного</a:t>
            </a:r>
            <a:r>
              <a:rPr lang="ru-RU" dirty="0"/>
              <a:t>  предмета.  Калина  стала  символом </a:t>
            </a:r>
            <a:r>
              <a:rPr lang="ru-RU" dirty="0" err="1"/>
              <a:t>дівчини</a:t>
            </a:r>
            <a:r>
              <a:rPr lang="ru-RU" dirty="0"/>
              <a:t>  тому  ж,  </a:t>
            </a:r>
            <a:r>
              <a:rPr lang="ru-RU" dirty="0" err="1"/>
              <a:t>чому</a:t>
            </a:r>
            <a:r>
              <a:rPr lang="ru-RU" dirty="0"/>
              <a:t>  </a:t>
            </a:r>
            <a:r>
              <a:rPr lang="ru-RU" dirty="0" err="1"/>
              <a:t>дівчина</a:t>
            </a:r>
            <a:r>
              <a:rPr lang="ru-RU" dirty="0"/>
              <a:t>  названа  красною;  за  </a:t>
            </a:r>
            <a:r>
              <a:rPr lang="ru-RU" dirty="0" err="1"/>
              <a:t>єдністю</a:t>
            </a:r>
            <a:r>
              <a:rPr lang="ru-RU" dirty="0"/>
              <a:t> основного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 —</a:t>
            </a:r>
            <a:r>
              <a:rPr lang="ru-RU" dirty="0" err="1"/>
              <a:t>світла</a:t>
            </a:r>
            <a:r>
              <a:rPr lang="ru-RU" dirty="0"/>
              <a:t> в словах: «</a:t>
            </a:r>
            <a:r>
              <a:rPr lang="ru-RU" dirty="0" err="1"/>
              <a:t>дівчина</a:t>
            </a:r>
            <a:r>
              <a:rPr lang="ru-RU" dirty="0"/>
              <a:t>, красна, калина»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1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7920880" cy="64087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Символ  є  </a:t>
            </a:r>
            <a:r>
              <a:rPr lang="ru-RU" dirty="0" err="1"/>
              <a:t>метафоричним</a:t>
            </a:r>
            <a:r>
              <a:rPr lang="ru-RU" dirty="0"/>
              <a:t>,  але  метафора  </a:t>
            </a:r>
            <a:r>
              <a:rPr lang="ru-RU" dirty="0" err="1"/>
              <a:t>характеризує</a:t>
            </a:r>
            <a:r>
              <a:rPr lang="ru-RU" dirty="0"/>
              <a:t>, </a:t>
            </a:r>
            <a:r>
              <a:rPr lang="ru-RU" dirty="0" err="1"/>
              <a:t>уточнює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поглиблює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речей, а символ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узагальнює</a:t>
            </a:r>
            <a:r>
              <a:rPr lang="ru-RU" dirty="0"/>
              <a:t>,  </a:t>
            </a:r>
            <a:r>
              <a:rPr lang="ru-RU" dirty="0" err="1"/>
              <a:t>робить</a:t>
            </a:r>
            <a:r>
              <a:rPr lang="ru-RU" dirty="0"/>
              <a:t>  </a:t>
            </a:r>
            <a:r>
              <a:rPr lang="ru-RU" dirty="0" err="1"/>
              <a:t>дуже</a:t>
            </a:r>
            <a:r>
              <a:rPr lang="ru-RU" dirty="0"/>
              <a:t>  </a:t>
            </a:r>
            <a:r>
              <a:rPr lang="ru-RU" dirty="0" err="1"/>
              <a:t>умовним</a:t>
            </a:r>
            <a:r>
              <a:rPr lang="ru-RU" dirty="0"/>
              <a:t>  </a:t>
            </a:r>
            <a:r>
              <a:rPr lang="ru-RU" dirty="0" err="1"/>
              <a:t>сприйняття.Цим</a:t>
            </a:r>
            <a:r>
              <a:rPr lang="ru-RU" dirty="0"/>
              <a:t>  </a:t>
            </a:r>
            <a:r>
              <a:rPr lang="ru-RU" dirty="0" err="1"/>
              <a:t>мовний</a:t>
            </a:r>
            <a:r>
              <a:rPr lang="ru-RU" dirty="0"/>
              <a:t> символ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метафори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багатозначний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стає</a:t>
            </a:r>
            <a:r>
              <a:rPr lang="ru-RU" dirty="0"/>
              <a:t>  схемою,  а  не  конкретною  характеристикою.  </a:t>
            </a:r>
            <a:r>
              <a:rPr lang="ru-RU" dirty="0" err="1"/>
              <a:t>Словесні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 є  словами-образами,  але  не  </a:t>
            </a:r>
            <a:r>
              <a:rPr lang="ru-RU" dirty="0" err="1"/>
              <a:t>всі</a:t>
            </a:r>
            <a:r>
              <a:rPr lang="ru-RU" dirty="0"/>
              <a:t> слова </a:t>
            </a:r>
            <a:r>
              <a:rPr lang="ru-RU" dirty="0" err="1"/>
              <a:t>образи</a:t>
            </a:r>
            <a:r>
              <a:rPr lang="ru-RU" dirty="0"/>
              <a:t> 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словесними</a:t>
            </a:r>
            <a:r>
              <a:rPr lang="ru-RU" dirty="0"/>
              <a:t> символами, 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несутьзагальні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—</a:t>
            </a:r>
            <a:r>
              <a:rPr lang="ru-RU" dirty="0" err="1"/>
              <a:t>ідеї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 символ  (образ —</a:t>
            </a:r>
            <a:r>
              <a:rPr lang="ru-RU" dirty="0" err="1"/>
              <a:t>ідея</a:t>
            </a:r>
            <a:r>
              <a:rPr lang="ru-RU" dirty="0"/>
              <a:t>)</a:t>
            </a:r>
            <a:r>
              <a:rPr lang="ru-RU" dirty="0" err="1"/>
              <a:t>може</a:t>
            </a:r>
            <a:r>
              <a:rPr lang="ru-RU" dirty="0"/>
              <a:t>  бути  конкретно </a:t>
            </a:r>
            <a:r>
              <a:rPr lang="ru-RU" dirty="0" err="1"/>
              <a:t>охарактеризований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метафор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тропів</a:t>
            </a:r>
            <a:r>
              <a:rPr lang="ru-RU" dirty="0"/>
              <a:t>, але для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ідеїдостатньо</a:t>
            </a:r>
            <a:r>
              <a:rPr lang="ru-RU" dirty="0"/>
              <a:t>  </a:t>
            </a:r>
            <a:r>
              <a:rPr lang="ru-RU" dirty="0" err="1"/>
              <a:t>словесних</a:t>
            </a:r>
            <a:r>
              <a:rPr lang="ru-RU" dirty="0"/>
              <a:t>  </a:t>
            </a:r>
            <a:r>
              <a:rPr lang="ru-RU" dirty="0" err="1"/>
              <a:t>символів</a:t>
            </a:r>
            <a:r>
              <a:rPr lang="ru-RU" dirty="0"/>
              <a:t>. Тут  </a:t>
            </a:r>
            <a:r>
              <a:rPr lang="ru-RU" dirty="0" err="1"/>
              <a:t>помітним</a:t>
            </a:r>
            <a:r>
              <a:rPr lang="ru-RU" dirty="0"/>
              <a:t>  є </a:t>
            </a:r>
            <a:r>
              <a:rPr lang="ru-RU" dirty="0" err="1"/>
              <a:t>зв'язок</a:t>
            </a:r>
            <a:r>
              <a:rPr lang="ru-RU" dirty="0"/>
              <a:t>  </a:t>
            </a:r>
            <a:r>
              <a:rPr lang="ru-RU" dirty="0" err="1"/>
              <a:t>метафориі</a:t>
            </a:r>
            <a:r>
              <a:rPr lang="ru-RU" dirty="0"/>
              <a:t>  </a:t>
            </a:r>
            <a:r>
              <a:rPr lang="ru-RU" dirty="0" err="1"/>
              <a:t>символів</a:t>
            </a:r>
            <a:r>
              <a:rPr lang="ru-RU" dirty="0"/>
              <a:t>,  </a:t>
            </a:r>
            <a:r>
              <a:rPr lang="ru-RU" dirty="0" err="1"/>
              <a:t>тобто</a:t>
            </a:r>
            <a:r>
              <a:rPr lang="ru-RU" dirty="0"/>
              <a:t>  метафора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виростати</a:t>
            </a:r>
            <a:r>
              <a:rPr lang="ru-RU" dirty="0"/>
              <a:t>  в </a:t>
            </a:r>
            <a:r>
              <a:rPr lang="ru-RU" dirty="0" err="1"/>
              <a:t>символ,а</a:t>
            </a:r>
            <a:r>
              <a:rPr lang="ru-RU" dirty="0"/>
              <a:t> символ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конкретизуватися</a:t>
            </a:r>
            <a:r>
              <a:rPr lang="ru-RU" dirty="0"/>
              <a:t> через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слова. Для символу характерна </a:t>
            </a:r>
            <a:r>
              <a:rPr lang="ru-RU" dirty="0" err="1"/>
              <a:t>позиція</a:t>
            </a:r>
            <a:r>
              <a:rPr lang="ru-RU" dirty="0"/>
              <a:t> актанта, для </a:t>
            </a:r>
            <a:r>
              <a:rPr lang="ru-RU" dirty="0" err="1"/>
              <a:t>метафори</a:t>
            </a:r>
            <a:r>
              <a:rPr lang="ru-RU" dirty="0"/>
              <a:t> —</a:t>
            </a:r>
            <a:r>
              <a:rPr lang="ru-RU" dirty="0" err="1"/>
              <a:t>предиката.За</a:t>
            </a:r>
            <a:r>
              <a:rPr lang="ru-RU" dirty="0"/>
              <a:t> </a:t>
            </a:r>
            <a:r>
              <a:rPr lang="ru-RU" dirty="0" err="1"/>
              <a:t>семантичною</a:t>
            </a:r>
            <a:r>
              <a:rPr lang="ru-RU" dirty="0"/>
              <a:t> структурою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словесних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 </a:t>
            </a:r>
            <a:r>
              <a:rPr lang="ru-RU" dirty="0" err="1"/>
              <a:t>умовно</a:t>
            </a:r>
            <a:r>
              <a:rPr lang="ru-RU" dirty="0"/>
              <a:t>  і  схематично  </a:t>
            </a:r>
            <a:r>
              <a:rPr lang="ru-RU" dirty="0" err="1"/>
              <a:t>можна</a:t>
            </a:r>
            <a:r>
              <a:rPr lang="ru-RU" dirty="0"/>
              <a:t>  </a:t>
            </a:r>
            <a:r>
              <a:rPr lang="ru-RU" dirty="0" err="1"/>
              <a:t>виділити</a:t>
            </a:r>
            <a:r>
              <a:rPr lang="ru-RU" dirty="0"/>
              <a:t>  </a:t>
            </a:r>
            <a:r>
              <a:rPr lang="ru-RU" dirty="0" err="1"/>
              <a:t>такі</a:t>
            </a:r>
            <a:r>
              <a:rPr lang="ru-RU" dirty="0"/>
              <a:t>  </a:t>
            </a:r>
            <a:r>
              <a:rPr lang="ru-RU" dirty="0" err="1"/>
              <a:t>групи</a:t>
            </a:r>
            <a:r>
              <a:rPr lang="ru-RU" dirty="0"/>
              <a:t>:      </a:t>
            </a:r>
            <a:r>
              <a:rPr lang="ru-RU" dirty="0" err="1"/>
              <a:t>архетипні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,  </a:t>
            </a:r>
            <a:r>
              <a:rPr lang="ru-RU" dirty="0" err="1"/>
              <a:t>міфологічні</a:t>
            </a:r>
            <a:r>
              <a:rPr lang="ru-RU" dirty="0"/>
              <a:t>,  </a:t>
            </a:r>
            <a:r>
              <a:rPr lang="ru-RU" dirty="0" err="1"/>
              <a:t>космогонічні</a:t>
            </a:r>
            <a:r>
              <a:rPr lang="ru-RU" dirty="0"/>
              <a:t>  </a:t>
            </a:r>
            <a:r>
              <a:rPr lang="ru-RU" dirty="0" err="1"/>
              <a:t>символи</a:t>
            </a:r>
            <a:r>
              <a:rPr lang="ru-RU" dirty="0"/>
              <a:t>,  </a:t>
            </a:r>
            <a:r>
              <a:rPr lang="ru-RU" dirty="0" err="1"/>
              <a:t>біблійні</a:t>
            </a:r>
            <a:r>
              <a:rPr lang="ru-RU" dirty="0"/>
              <a:t> слова –</a:t>
            </a:r>
            <a:r>
              <a:rPr lang="ru-RU" dirty="0" err="1"/>
              <a:t>символи</a:t>
            </a:r>
            <a:r>
              <a:rPr lang="ru-RU" dirty="0"/>
              <a:t>,  </a:t>
            </a:r>
            <a:r>
              <a:rPr lang="ru-RU" dirty="0" err="1"/>
              <a:t>символічні</a:t>
            </a:r>
            <a:r>
              <a:rPr lang="ru-RU" dirty="0"/>
              <a:t>  </a:t>
            </a:r>
            <a:r>
              <a:rPr lang="ru-RU" dirty="0" err="1"/>
              <a:t>назви</a:t>
            </a:r>
            <a:r>
              <a:rPr lang="ru-RU" dirty="0"/>
              <a:t>  </a:t>
            </a:r>
            <a:r>
              <a:rPr lang="ru-RU" dirty="0" err="1"/>
              <a:t>довкілля</a:t>
            </a:r>
            <a:r>
              <a:rPr lang="ru-RU" dirty="0"/>
              <a:t> —</a:t>
            </a:r>
            <a:r>
              <a:rPr lang="ru-RU" dirty="0" err="1"/>
              <a:t>явищ</a:t>
            </a:r>
            <a:r>
              <a:rPr lang="ru-RU" dirty="0"/>
              <a:t>  </a:t>
            </a:r>
            <a:r>
              <a:rPr lang="ru-RU" dirty="0" err="1"/>
              <a:t>природи</a:t>
            </a:r>
            <a:r>
              <a:rPr lang="ru-RU" dirty="0"/>
              <a:t>, 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символізація</a:t>
            </a:r>
            <a:r>
              <a:rPr lang="ru-RU" dirty="0"/>
              <a:t> </a:t>
            </a:r>
            <a:r>
              <a:rPr lang="ru-RU" dirty="0" err="1"/>
              <a:t>предметних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260649"/>
            <a:ext cx="6480720" cy="453650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розповідні</a:t>
            </a:r>
            <a:r>
              <a:rPr lang="ru-RU" dirty="0"/>
              <a:t> </a:t>
            </a:r>
            <a:r>
              <a:rPr lang="ru-RU" dirty="0" err="1"/>
              <a:t>архетипи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потреби в </a:t>
            </a:r>
            <a:r>
              <a:rPr lang="ru-RU" dirty="0" err="1"/>
              <a:t>задоволенні</a:t>
            </a:r>
            <a:r>
              <a:rPr lang="ru-RU" dirty="0"/>
              <a:t> й </a:t>
            </a:r>
            <a:r>
              <a:rPr lang="ru-RU" dirty="0" err="1"/>
              <a:t>утечі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r>
              <a:rPr lang="ru-RU" dirty="0" err="1"/>
              <a:t>Архетипи</a:t>
            </a:r>
            <a:r>
              <a:rPr lang="ru-RU" dirty="0"/>
              <a:t> не </a:t>
            </a:r>
            <a:r>
              <a:rPr lang="ru-RU" dirty="0" err="1"/>
              <a:t>існують</a:t>
            </a:r>
            <a:r>
              <a:rPr lang="ru-RU" dirty="0"/>
              <a:t> у «чистому </a:t>
            </a:r>
            <a:r>
              <a:rPr lang="ru-RU" dirty="0" err="1"/>
              <a:t>вигляді</a:t>
            </a:r>
            <a:r>
              <a:rPr lang="ru-RU" dirty="0"/>
              <a:t>», вони </a:t>
            </a:r>
            <a:r>
              <a:rPr lang="ru-RU" dirty="0" err="1"/>
              <a:t>втілені</a:t>
            </a:r>
            <a:r>
              <a:rPr lang="ru-RU" dirty="0"/>
              <a:t> в конкретному </a:t>
            </a:r>
            <a:r>
              <a:rPr lang="ru-RU" dirty="0" err="1"/>
              <a:t>оповіданні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обставини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та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засвоювати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формул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теми, </a:t>
            </a:r>
            <a:r>
              <a:rPr lang="ru-RU" dirty="0" err="1"/>
              <a:t>стереотипи</a:t>
            </a:r>
            <a:r>
              <a:rPr lang="ru-RU" dirty="0"/>
              <a:t> й </a:t>
            </a:r>
            <a:r>
              <a:rPr lang="ru-RU" dirty="0" err="1"/>
              <a:t>символи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</a:t>
            </a:r>
            <a:r>
              <a:rPr lang="ru-RU" dirty="0" err="1"/>
              <a:t>оповідними</a:t>
            </a:r>
            <a:r>
              <a:rPr lang="ru-RU" dirty="0"/>
              <a:t> архетипами.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архетипів</a:t>
            </a:r>
            <a:r>
              <a:rPr lang="ru-RU" dirty="0"/>
              <a:t>, </a:t>
            </a:r>
            <a:r>
              <a:rPr lang="ru-RU" dirty="0" err="1"/>
              <a:t>запропонованої</a:t>
            </a:r>
            <a:r>
              <a:rPr lang="ru-RU" dirty="0"/>
              <a:t> Н. </a:t>
            </a:r>
            <a:r>
              <a:rPr lang="ru-RU" dirty="0" err="1" smtClean="0"/>
              <a:t>Фраєм</a:t>
            </a:r>
            <a:r>
              <a:rPr lang="ru-RU" dirty="0" smtClean="0"/>
              <a:t>, </a:t>
            </a:r>
            <a:r>
              <a:rPr lang="ru-RU" dirty="0"/>
              <a:t>Дж. </a:t>
            </a:r>
            <a:r>
              <a:rPr lang="ru-RU" dirty="0" err="1"/>
              <a:t>Кавелті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детективних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формул: </a:t>
            </a:r>
            <a:r>
              <a:rPr lang="ru-RU" dirty="0" err="1"/>
              <a:t>пригоду</a:t>
            </a:r>
            <a:r>
              <a:rPr lang="ru-RU" dirty="0"/>
              <a:t>, </a:t>
            </a:r>
            <a:r>
              <a:rPr lang="ru-RU" dirty="0" err="1"/>
              <a:t>любовну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, </a:t>
            </a:r>
            <a:r>
              <a:rPr lang="ru-RU" dirty="0" err="1"/>
              <a:t>таємницю</a:t>
            </a:r>
            <a:r>
              <a:rPr lang="ru-RU" dirty="0"/>
              <a:t>, мелодраму, </a:t>
            </a:r>
            <a:r>
              <a:rPr lang="ru-RU" dirty="0" err="1"/>
              <a:t>невідомі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та </a:t>
            </a:r>
            <a:r>
              <a:rPr lang="ru-RU" dirty="0" err="1"/>
              <a:t>стани</a:t>
            </a:r>
            <a:r>
              <a:rPr lang="ru-RU" dirty="0"/>
              <a:t> (</a:t>
            </a:r>
            <a:r>
              <a:rPr lang="ru-RU" dirty="0" err="1"/>
              <a:t>комедійні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не </a:t>
            </a:r>
            <a:r>
              <a:rPr lang="ru-RU" dirty="0" err="1"/>
              <a:t>розглядаються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Архетипи</a:t>
            </a:r>
            <a:r>
              <a:rPr lang="ru-RU" sz="3600" dirty="0"/>
              <a:t> як </a:t>
            </a:r>
            <a:r>
              <a:rPr lang="ru-RU" sz="3600" dirty="0" err="1"/>
              <a:t>стилістичні</a:t>
            </a:r>
            <a:r>
              <a:rPr lang="ru-RU" sz="3600" dirty="0"/>
              <a:t> </a:t>
            </a:r>
            <a:r>
              <a:rPr lang="ru-RU" sz="3600" dirty="0" err="1"/>
              <a:t>прийоми</a:t>
            </a:r>
            <a:r>
              <a:rPr lang="ru-RU" sz="3600" dirty="0"/>
              <a:t> у текстах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стилів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2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560840" cy="562351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dirty="0"/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розповідних</a:t>
            </a:r>
            <a:r>
              <a:rPr lang="ru-RU" dirty="0"/>
              <a:t> </a:t>
            </a:r>
            <a:r>
              <a:rPr lang="ru-RU" dirty="0" err="1"/>
              <a:t>архетипів</a:t>
            </a:r>
            <a:r>
              <a:rPr lang="ru-RU" dirty="0"/>
              <a:t>, як </a:t>
            </a:r>
            <a:r>
              <a:rPr lang="ru-RU" dirty="0" err="1"/>
              <a:t>підкреслює</a:t>
            </a:r>
            <a:r>
              <a:rPr lang="ru-RU" dirty="0"/>
              <a:t> М. </a:t>
            </a:r>
            <a:r>
              <a:rPr lang="ru-RU" dirty="0" err="1"/>
              <a:t>Бакулін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текст детективу </a:t>
            </a:r>
            <a:r>
              <a:rPr lang="ru-RU" dirty="0" err="1"/>
              <a:t>впізнаваним</a:t>
            </a:r>
            <a:r>
              <a:rPr lang="ru-RU" dirty="0"/>
              <a:t>, як </a:t>
            </a:r>
            <a:r>
              <a:rPr lang="ru-RU" dirty="0" err="1"/>
              <a:t>наслідок</a:t>
            </a:r>
            <a:r>
              <a:rPr lang="ru-RU" dirty="0"/>
              <a:t>, таким, </a:t>
            </a:r>
            <a:r>
              <a:rPr lang="ru-RU" dirty="0" err="1"/>
              <a:t>що</a:t>
            </a:r>
            <a:r>
              <a:rPr lang="ru-RU" dirty="0"/>
              <a:t> легко </a:t>
            </a:r>
            <a:r>
              <a:rPr lang="ru-RU" dirty="0" err="1"/>
              <a:t>сприймається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Дж. </a:t>
            </a:r>
            <a:r>
              <a:rPr lang="ru-RU" dirty="0" err="1"/>
              <a:t>Кавелті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як </a:t>
            </a:r>
            <a:r>
              <a:rPr lang="ru-RU" dirty="0" err="1"/>
              <a:t>передтекстові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пресуппозиції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читачем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 smtClean="0"/>
              <a:t>). </a:t>
            </a:r>
            <a:r>
              <a:rPr lang="ru-RU" dirty="0"/>
              <a:t>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детективні</a:t>
            </a:r>
            <a:r>
              <a:rPr lang="ru-RU" dirty="0"/>
              <a:t> твори,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дотримання</a:t>
            </a:r>
            <a:r>
              <a:rPr lang="ru-RU" dirty="0"/>
              <a:t> автором жанрового канону (</a:t>
            </a:r>
            <a:r>
              <a:rPr lang="ru-RU" dirty="0" err="1"/>
              <a:t>наприклад</a:t>
            </a:r>
            <a:r>
              <a:rPr lang="ru-RU" dirty="0"/>
              <a:t> твори Д. Брауна).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</TotalTime>
  <Words>2565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Palatino Linotype</vt:lpstr>
      <vt:lpstr>Wingdings</vt:lpstr>
      <vt:lpstr>Базовая</vt:lpstr>
      <vt:lpstr>Стилістичні ресурси тексту в українській мові. </vt:lpstr>
      <vt:lpstr>Символи як стилістеми.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Архетипи як стилістичні прийоми у текстах різних стилів. 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Стилістичні засоби сміхової культури. 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Інтерпретація нестандартних (метафоричних) висловів у журналістському тексті.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Стилістичні ресурси тексту в українській мові.</dc:title>
  <dc:creator>Пользователь Windows</dc:creator>
  <cp:lastModifiedBy>Пользователь</cp:lastModifiedBy>
  <cp:revision>5</cp:revision>
  <dcterms:created xsi:type="dcterms:W3CDTF">2020-03-29T12:01:40Z</dcterms:created>
  <dcterms:modified xsi:type="dcterms:W3CDTF">2021-01-31T13:53:05Z</dcterms:modified>
</cp:coreProperties>
</file>