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28F4-D409-4B35-AECF-44D2288EEDA6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CC9267-D703-4B1F-87A0-08C1C33525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28F4-D409-4B35-AECF-44D2288EEDA6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9267-D703-4B1F-87A0-08C1C33525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28F4-D409-4B35-AECF-44D2288EEDA6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9267-D703-4B1F-87A0-08C1C33525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28F4-D409-4B35-AECF-44D2288EEDA6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CC9267-D703-4B1F-87A0-08C1C33525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28F4-D409-4B35-AECF-44D2288EEDA6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9267-D703-4B1F-87A0-08C1C33525E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28F4-D409-4B35-AECF-44D2288EEDA6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9267-D703-4B1F-87A0-08C1C33525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28F4-D409-4B35-AECF-44D2288EEDA6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ACC9267-D703-4B1F-87A0-08C1C33525E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28F4-D409-4B35-AECF-44D2288EEDA6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9267-D703-4B1F-87A0-08C1C33525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28F4-D409-4B35-AECF-44D2288EEDA6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9267-D703-4B1F-87A0-08C1C33525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28F4-D409-4B35-AECF-44D2288EEDA6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9267-D703-4B1F-87A0-08C1C33525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F28F4-D409-4B35-AECF-44D2288EEDA6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C9267-D703-4B1F-87A0-08C1C33525E5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38F28F4-D409-4B35-AECF-44D2288EEDA6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ACC9267-D703-4B1F-87A0-08C1C33525E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appsychology.org.ua/data/jrn/v10/i34/24.pdf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1%202002/wps.2031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3786191"/>
            <a:ext cx="8458200" cy="1571635"/>
          </a:xfrm>
        </p:spPr>
        <p:txBody>
          <a:bodyPr>
            <a:normAutofit fontScale="90000"/>
          </a:bodyPr>
          <a:lstStyle/>
          <a:p>
            <a:pPr algn="r"/>
            <a:r>
              <a:rPr lang="uk-UA" b="1" dirty="0" smtClean="0"/>
              <a:t>ВИКЛАДАЧ:</a:t>
            </a:r>
            <a:br>
              <a:rPr lang="uk-UA" b="1" dirty="0" smtClean="0"/>
            </a:br>
            <a:r>
              <a:rPr lang="uk-UA" b="1" dirty="0" smtClean="0"/>
              <a:t>ДОКТОР ФІЛОСОФІЇ </a:t>
            </a:r>
            <a:br>
              <a:rPr lang="uk-UA" b="1" dirty="0" smtClean="0"/>
            </a:br>
            <a:r>
              <a:rPr lang="uk-UA" b="1" dirty="0" smtClean="0"/>
              <a:t>ОЛЕНА ОКОЛОВИЧ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928670"/>
            <a:ext cx="8458200" cy="250033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Профілактика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вигорання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педагогів 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батьків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дітей із ООП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21444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Сучасні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вигорання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останні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роки феномен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вигорання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педагогів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набув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масштабів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епідемії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uk-UA" sz="3400" dirty="0" smtClean="0">
                <a:latin typeface="Times New Roman" pitchFamily="18" charset="0"/>
                <a:cs typeface="Times New Roman" pitchFamily="18" charset="0"/>
              </a:rPr>
              <a:t>Європейські дослідження (2020–2025)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3400" i="1" dirty="0" smtClean="0">
                <a:latin typeface="Times New Roman" pitchFamily="18" charset="0"/>
                <a:cs typeface="Times New Roman" pitchFamily="18" charset="0"/>
              </a:rPr>
              <a:t>1.Згідно </a:t>
            </a:r>
            <a:r>
              <a:rPr lang="uk-UA" sz="3400" dirty="0" smtClean="0">
                <a:latin typeface="Times New Roman" pitchFamily="18" charset="0"/>
                <a:cs typeface="Times New Roman" pitchFamily="18" charset="0"/>
              </a:rPr>
              <a:t>дослідження Швейцарського університету прикладних наук</a:t>
            </a:r>
            <a:r>
              <a:rPr lang="uk-UA" sz="3400" i="1" dirty="0" smtClean="0"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Benigno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et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al</a:t>
            </a:r>
            <a:r>
              <a:rPr lang="uk-UA" sz="3400" dirty="0" smtClean="0">
                <a:latin typeface="Times New Roman" pitchFamily="18" charset="0"/>
                <a:cs typeface="Times New Roman" pitchFamily="18" charset="0"/>
              </a:rPr>
              <a:t>., 2022) </a:t>
            </a:r>
            <a:r>
              <a:rPr lang="uk-UA" sz="3400" i="1" dirty="0" smtClean="0">
                <a:latin typeface="Times New Roman" pitchFamily="18" charset="0"/>
                <a:cs typeface="Times New Roman" pitchFamily="18" charset="0"/>
              </a:rPr>
              <a:t>Вчителі, які працюють із дітьми з ООП, демонструють удвічі вищий рівень емоційного виснаження, ніж вчителі загальноосвітніх шкіл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Вибірка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— 327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спеціальних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педагогів.</a:t>
            </a:r>
          </a:p>
          <a:p>
            <a:pPr algn="just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Виявлено: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найсильніший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предиктор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вигорання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недостатня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організаційна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β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= 0.43;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&lt; 0.001).</a:t>
            </a:r>
          </a:p>
          <a:p>
            <a:pPr algn="just"/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Захисні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фактори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командна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взаємодія, можливість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впливати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високий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рівень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самоефективності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2.Крім того, європейські звіти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European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Commission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2023) зазначають, що від 30 до 50 % педагогів у країнах ЄС повідомляють про симптоми хронічного емоційного виснаження, особливо ті, хто працює у сфері спеціальної освіти та інклюзії.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Причини: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постійний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контакт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дітьми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які мають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потреби;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потреба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балансувати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між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педагогічними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психологічними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медичними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ролями;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дефіцит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міждисциплінарної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Польща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Nowak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Kowalska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2021)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48 % педагогів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інклюзивних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шкіл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відчувають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симптоми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виснаження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72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%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вказали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взаємодію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батьками дітей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інтелектуальними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як головне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джерело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стресу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За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результатами дослідження р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екомендовано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системно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впроваджувати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тренінги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грамотності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Європейський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моніторинг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Eurydice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/ EC, 2023)</a:t>
            </a:r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причини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вигорання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педагогів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спеціальній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надмірні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адміністративні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нестача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ізоляція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структурованої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кризових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	Країни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 найнижчим рівнем вигорання (Фінляндія, Данія) мають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політику “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Teacher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Well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being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First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”, яка включає: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скорочені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робочі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години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спеціальних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педагогів;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оплачувані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консультації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психологом;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обов’язкові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програми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менторингу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новачків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Українські</a:t>
            </a:r>
            <a:r>
              <a:rPr lang="ru-RU" dirty="0" smtClean="0"/>
              <a:t> </a:t>
            </a:r>
            <a:r>
              <a:rPr lang="uk-UA" dirty="0" smtClean="0"/>
              <a:t>дослідження </a:t>
            </a:r>
            <a:r>
              <a:rPr lang="ru-RU" dirty="0" smtClean="0"/>
              <a:t>(2021–2025)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Інституту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спеціальної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педагогіки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імені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Ярмаченка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НАПН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які було представлено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науково-практичн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вебінар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Профілактика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вигорання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педагогів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роботі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дітьми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ООП», 2024.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результати: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63 % педагогів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інклюзивних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мають середній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високий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рівень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симптомів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вигорання.Основні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стресори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перевантаження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нестача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методичних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складна взаємодія з батьками дітей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 ООП.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82 % педагогів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вважають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потрібне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проходити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регулярну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супервізію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психологічну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закладі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освіти.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Аналітичне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опитування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вчителів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(KSE / МОН, 2023)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пройшли п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онад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000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педагогів: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54 %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відчувають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виснаження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та повідомили про 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47 % —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зазначили про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зниження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задоволеності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професією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61%—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відчувають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підвищену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тривожність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сну.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Дослідники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зазначають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що робота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інклюзивному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середовищі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війни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найсильнішим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фактором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педагоги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одночасно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переживають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власні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втрати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дітей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кризі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Практичні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спостереження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психологів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освіти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узагальнено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матеріалами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Центру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Освіторія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», ГО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дітей»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за період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2022–2025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рр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Вчителі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інклюзивних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класів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частіше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стикаються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виснаженням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другого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ступеня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відчуття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безпорадності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байдужості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зниження емпатії).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Серед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асистентів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вчителів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найчастіше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фіксується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високий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рівень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тривоги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депривації через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постійне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відчуття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«виконання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психолога».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Батьки дітей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 ООП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демонструють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постійний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рівень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стресу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близький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професійного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вигорання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особливо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дистанційного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навчання.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Вигорання</a:t>
            </a:r>
            <a:r>
              <a:rPr lang="ru-RU" dirty="0" smtClean="0"/>
              <a:t> батьків дітей з ООП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Український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контекст (2022–2025)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 результатами д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ослідження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Університету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Григорія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Сковороди та ГО «Батьки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інклюзію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(2024):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68 % батьків дітей з аутизмом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інтелектуальними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демонструють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високий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рівень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виснаження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42 % мають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симптоми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депресії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37 %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тривожні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розлади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чинники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брак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закладу освіти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стигма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тизація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самотність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Батьки, які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відвідують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групи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взаємопідтримки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мають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удвічі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нижчі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вигорання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Європейські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дані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(EU Parenting Report, 2023)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Вигорання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батьків дітей із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зросло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21 %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пандемії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COVID-19.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Найбільш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ефективними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профілактичними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заходами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консультації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сімейних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психологів,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інформаційні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програми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самодопомоги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Вступ</a:t>
            </a:r>
            <a:r>
              <a:rPr lang="ru-RU" b="1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Робота з дітьми з ООП потребує додаткових емоційних, часових і ресурсних витрат; це підсилює ризик хронічного стресу й вигорання у педагогів та виснаження у батьків.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Порівняльн</a:t>
            </a:r>
            <a:r>
              <a:rPr lang="uk-UA" dirty="0" smtClean="0"/>
              <a:t>а таблиця </a:t>
            </a:r>
            <a:r>
              <a:rPr lang="ru-RU" dirty="0" err="1" smtClean="0"/>
              <a:t>висновк</a:t>
            </a:r>
            <a:r>
              <a:rPr lang="uk-UA" dirty="0" err="1" smtClean="0"/>
              <a:t>ів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071546"/>
          <a:ext cx="8686800" cy="55306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8374"/>
                <a:gridCol w="3452826"/>
                <a:gridCol w="2895600"/>
              </a:tblGrid>
              <a:tr h="660850">
                <a:tc>
                  <a:txBody>
                    <a:bodyPr/>
                    <a:lstStyle/>
                    <a:p>
                      <a:r>
                        <a:rPr kumimoji="0" lang="ru-RU" sz="2400" b="1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400" b="1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Україна</a:t>
                      </a:r>
                      <a:r>
                        <a:rPr kumimoji="0" lang="ru-RU" sz="2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(2023–2025)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ЄС (2020–2025)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46391"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Середній рівень </a:t>
                      </a:r>
                      <a:r>
                        <a:rPr kumimoji="0" lang="ru-RU" sz="20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вигорання</a:t>
                      </a:r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педагогів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60 %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40–50 %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1321700"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Вигорання</a:t>
                      </a:r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спеціальних</a:t>
                      </a:r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педагогів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63–70 %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55–65 %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726000"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Основні</a:t>
                      </a:r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чинники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перевантаження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війна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нестача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підтримки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дефіцит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ресурсів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ізоляція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1046391"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Поширені</a:t>
                      </a:r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профілактичні</a:t>
                      </a:r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заходи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супервізія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психологічні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тренінги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майндфулнес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mentoring-програми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729303"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Вигорання</a:t>
                      </a:r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батьків дітей з ООП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65–70 %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50–60 %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35732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Ризики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профілактики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вигорання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педагогів і батьків дітей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 ООП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785926"/>
            <a:ext cx="8686800" cy="4786346"/>
          </a:xfrm>
        </p:spPr>
        <p:txBody>
          <a:bodyPr/>
          <a:lstStyle/>
          <a:p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ризики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вигорання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Індивідуальні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ризики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особистісний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рівень)</a:t>
            </a:r>
            <a:endParaRPr lang="ru-RU" sz="18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2500304"/>
          <a:ext cx="8429685" cy="4143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9895"/>
                <a:gridCol w="2809895"/>
                <a:gridCol w="2809895"/>
              </a:tblGrid>
              <a:tr h="8286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Ризик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Приклад / </a:t>
                      </a:r>
                      <a:r>
                        <a:rPr lang="ru-RU" sz="1400" b="1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Прояв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Наукове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підтвердження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8286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Надмірна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емпатійність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Педагог </a:t>
                      </a:r>
                      <a:r>
                        <a:rPr lang="uk-UA" sz="1400" dirty="0">
                          <a:latin typeface="Times New Roman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переживає</a:t>
                      </a:r>
                      <a:r>
                        <a:rPr lang="uk-UA" sz="1400" dirty="0">
                          <a:latin typeface="Times New Roman"/>
                          <a:ea typeface="Calibri"/>
                          <a:cs typeface="Times New Roman"/>
                        </a:rPr>
                        <a:t>»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стан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кожної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дитини з ООП, що </a:t>
                      </a:r>
                      <a:r>
                        <a:rPr lang="uk-UA" sz="1400" dirty="0">
                          <a:latin typeface="Times New Roman"/>
                          <a:ea typeface="Calibri"/>
                          <a:cs typeface="Times New Roman"/>
                        </a:rPr>
                        <a:t>призводить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до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емоційного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виснаження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Околович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О.С., 2024;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Benigno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et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al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., 2022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8286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Перфекціонізм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Постійне прагнення до «ідеального результату» в інклюзії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Nowak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&amp;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Kowalska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, 2021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8286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Відсутність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навичок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саморегуляції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Неможливість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“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відпустити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”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робочі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переживання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після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занять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Слободянюк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&amp;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Гурська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, 2023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8286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Хронічний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стрес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і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порушення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сну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Розлади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концентрації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апатія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емоційна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нестійкість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KSE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Survey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, 2023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Міжособистісні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ризики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(рівень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Конфлікти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між педагогами та батьками через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очікування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(“психолог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зробити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спокійною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”).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командної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асистент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логопед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вчитель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працюють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ізольовано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зараження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педагог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переймає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на себе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батьків.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Недовіра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колективі: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низький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рівень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конкуренція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40003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42984"/>
            <a:ext cx="8686800" cy="4937141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Організаційні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ризики</a:t>
            </a:r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1714489"/>
          <a:ext cx="8429685" cy="45720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9895"/>
                <a:gridCol w="2809895"/>
                <a:gridCol w="2809895"/>
              </a:tblGrid>
              <a:tr h="4825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Ризик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Прояв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Джерело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11719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latin typeface="Times New Roman"/>
                          <a:ea typeface="Calibri"/>
                          <a:cs typeface="Times New Roman"/>
                        </a:rPr>
                        <a:t>Перевантаження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 і </a:t>
                      </a:r>
                      <a:r>
                        <a:rPr lang="ru-RU" sz="1800" dirty="0" err="1">
                          <a:latin typeface="Times New Roman"/>
                          <a:ea typeface="Calibri"/>
                          <a:cs typeface="Times New Roman"/>
                        </a:rPr>
                        <a:t>нестача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 персоналу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Один педагог </a:t>
                      </a:r>
                      <a:r>
                        <a:rPr lang="ru-RU" sz="1800" dirty="0" err="1">
                          <a:latin typeface="Times New Roman"/>
                          <a:ea typeface="Calibri"/>
                          <a:cs typeface="Times New Roman"/>
                        </a:rPr>
                        <a:t>працює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 з 3–5 </a:t>
                      </a:r>
                      <a:r>
                        <a:rPr lang="ru-RU" sz="1800" dirty="0" err="1">
                          <a:latin typeface="Times New Roman"/>
                          <a:ea typeface="Calibri"/>
                          <a:cs typeface="Times New Roman"/>
                        </a:rPr>
                        <a:t>дітьми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 з ООП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latin typeface="Times New Roman"/>
                          <a:ea typeface="Calibri"/>
                          <a:cs typeface="Times New Roman"/>
                        </a:rPr>
                        <a:t>Інститут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Calibri"/>
                          <a:cs typeface="Times New Roman"/>
                        </a:rPr>
                        <a:t>спецпедагогіки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 НАПН, 2024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11010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Брак </a:t>
                      </a:r>
                      <a:r>
                        <a:rPr lang="ru-RU" sz="1800" dirty="0" err="1">
                          <a:latin typeface="Times New Roman"/>
                          <a:ea typeface="Calibri"/>
                          <a:cs typeface="Times New Roman"/>
                        </a:rPr>
                        <a:t>ресурсів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latin typeface="Times New Roman"/>
                          <a:ea typeface="Calibri"/>
                          <a:cs typeface="Times New Roman"/>
                        </a:rPr>
                        <a:t>Відсутність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Calibri"/>
                          <a:cs typeface="Times New Roman"/>
                        </a:rPr>
                        <a:t>матеріалів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800" dirty="0" err="1">
                          <a:latin typeface="Times New Roman"/>
                          <a:ea typeface="Calibri"/>
                          <a:cs typeface="Times New Roman"/>
                        </a:rPr>
                        <a:t>адаптованих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 програм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EC </a:t>
                      </a:r>
                      <a:r>
                        <a:rPr lang="ru-RU" sz="1800" dirty="0" err="1">
                          <a:latin typeface="Times New Roman"/>
                          <a:ea typeface="Calibri"/>
                          <a:cs typeface="Times New Roman"/>
                        </a:rPr>
                        <a:t>Report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, 2023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18165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 smtClean="0">
                          <a:latin typeface="Times New Roman"/>
                          <a:ea typeface="Calibri"/>
                          <a:cs typeface="Times New Roman"/>
                        </a:rPr>
                        <a:t>Адміністративний</a:t>
                      </a: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dirty="0" err="1" smtClean="0">
                          <a:latin typeface="Times New Roman"/>
                          <a:ea typeface="Calibri"/>
                          <a:cs typeface="Times New Roman"/>
                        </a:rPr>
                        <a:t>тиск</a:t>
                      </a:r>
                      <a:endParaRPr lang="ru-RU" sz="1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Відсутність </a:t>
                      </a:r>
                      <a:r>
                        <a:rPr lang="uk-UA" sz="1800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супервізії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Надмірна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звітність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формалізм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інклюзії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Немає простору для емоційного розвантаження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Околович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О.С., </a:t>
                      </a: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2024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Benigno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et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al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., 2022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dirty="0" smtClean="0"/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ризики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трьох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рівнях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особистісному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міжособистісному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організаційному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тому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профілактика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комплексною.</a:t>
            </a: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142876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івні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профілактики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вигорання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71612"/>
            <a:ext cx="8686800" cy="4508513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Індивідуальний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рівень (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саморегуляція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турбота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про себе)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Мета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психологічної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баланс між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роботою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життям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напрями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грамотність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ведення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щоденника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(3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день);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практика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Назви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приборкати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»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Техніки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саморегуляції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дихальні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вправи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короткі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практики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майндфулнес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(2–5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техніка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заземлення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32859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071546"/>
            <a:ext cx="8686800" cy="5008579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особистих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сон 7–8 год, регулярна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фізична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активність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радісний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ритуал»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роботи (чашка чаю,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прогулянка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/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особистісних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меж:</a:t>
            </a:r>
          </a:p>
          <a:p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навичка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асертивного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uk-UA" sz="3400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уміння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сказати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» без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почуття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провини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відмова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перевиконання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чужих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обов’язків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Професійне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самовдосконалення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участь у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тренінгах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із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кризової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аутизму,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сенсорної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інтеграції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uk-UA" sz="3400" b="1" dirty="0" smtClean="0">
                <a:latin typeface="Times New Roman" pitchFamily="18" charset="0"/>
                <a:cs typeface="Times New Roman" pitchFamily="18" charset="0"/>
              </a:rPr>
              <a:t>	Е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фективн</a:t>
            </a:r>
            <a:r>
              <a:rPr lang="uk-UA" sz="3400" b="1" dirty="0" err="1" smtClean="0">
                <a:latin typeface="Times New Roman" pitchFamily="18" charset="0"/>
                <a:cs typeface="Times New Roman" pitchFamily="18" charset="0"/>
              </a:rPr>
              <a:t>ість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даними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Grayson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et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al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 (2024), педагоги, які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щодня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практикують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коротку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релаксацію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майндфулнес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мають на 32 %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нижчий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рівень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виснаження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47147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071546"/>
            <a:ext cx="8686800" cy="5008579"/>
          </a:xfrm>
        </p:spPr>
        <p:txBody>
          <a:bodyPr>
            <a:normAutofit fontScale="77500" lnSpcReduction="20000"/>
          </a:bodyPr>
          <a:lstStyle/>
          <a:p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Міжособистісний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рівень (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командна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взаємодія та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Мета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атмосфери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довіри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взаємодопомоги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рефлексії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9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профілактики</a:t>
            </a:r>
            <a:r>
              <a:rPr lang="ru-RU" sz="29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Супервізія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Регулярні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(раз на 2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тижні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зустрічі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з психологом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координатором.</a:t>
            </a:r>
          </a:p>
          <a:p>
            <a:pPr lvl="1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Формат: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розбір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кейсів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емоційних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реакцій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навчання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самопідтримці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/>
            <a:r>
              <a:rPr lang="uk-UA" sz="2900" i="1" dirty="0" smtClean="0">
                <a:latin typeface="Times New Roman" pitchFamily="18" charset="0"/>
                <a:cs typeface="Times New Roman" pitchFamily="18" charset="0"/>
              </a:rPr>
              <a:t>Результат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: у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пілотному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проєкті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МОН (2023)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супервізії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знизили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прояви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вигорання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серед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асистентів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вчителів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на 40 %.</a:t>
            </a:r>
          </a:p>
          <a:p>
            <a:pPr lvl="0"/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Групи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педагогів і батьків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Теми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зустрічей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: «Як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відновлюватися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важкого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дня», «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межі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ресурси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lvl="1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Результат: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покращення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міжособистісної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зниження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ізоляц</a:t>
            </a:r>
            <a:r>
              <a:rPr lang="ru-RU" dirty="0" err="1" smtClean="0"/>
              <a:t>ії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85860"/>
            <a:ext cx="8686800" cy="4794265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Менторинг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наставництво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Досвідчений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педагог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новачка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місяців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роботи.</a:t>
            </a:r>
          </a:p>
          <a:p>
            <a:pPr lvl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країнах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Скандинавії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обов’язковий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компонент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Eurydice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2023).</a:t>
            </a:r>
          </a:p>
          <a:p>
            <a:pPr lvl="0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Спільна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робота педагогів і батьків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Розробка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індивідуально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ї програми розвитку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дитини (ІПП)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визначенням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ролей кожного.</a:t>
            </a:r>
          </a:p>
          <a:p>
            <a:pPr lvl="1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Консультації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партнерському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форматі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«як ми разом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допомагаємо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», а не «що школа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зробити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педагогів і батьків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знижує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навантаження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одного,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запобігає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почуттю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самотності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професії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сім’ї.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4290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428736"/>
            <a:ext cx="8686800" cy="4651389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err="1" smtClean="0"/>
              <a:t>Організаційний</a:t>
            </a:r>
            <a:r>
              <a:rPr lang="ru-RU" b="1" dirty="0" smtClean="0"/>
              <a:t> рівень (система </a:t>
            </a:r>
            <a:r>
              <a:rPr lang="ru-RU" b="1" dirty="0" err="1" smtClean="0"/>
              <a:t>підтримки</a:t>
            </a:r>
            <a:r>
              <a:rPr lang="ru-RU" b="1" dirty="0" smtClean="0"/>
              <a:t> в </a:t>
            </a:r>
            <a:r>
              <a:rPr lang="ru-RU" b="1" dirty="0" err="1" smtClean="0"/>
              <a:t>закладі</a:t>
            </a:r>
            <a:r>
              <a:rPr lang="ru-RU" b="1" dirty="0" smtClean="0"/>
              <a:t> освіти)</a:t>
            </a:r>
            <a:endParaRPr lang="ru-RU" sz="3600" b="1" dirty="0" smtClean="0"/>
          </a:p>
          <a:p>
            <a:r>
              <a:rPr lang="uk-UA" dirty="0" smtClean="0"/>
              <a:t>Мета</a:t>
            </a:r>
            <a:r>
              <a:rPr lang="ru-RU" dirty="0" smtClean="0"/>
              <a:t>:</a:t>
            </a:r>
            <a:r>
              <a:rPr lang="ru-RU" b="1" dirty="0" smtClean="0"/>
              <a:t> </a:t>
            </a:r>
            <a:r>
              <a:rPr lang="ru-RU" dirty="0" err="1" smtClean="0"/>
              <a:t>створити</a:t>
            </a:r>
            <a:r>
              <a:rPr lang="ru-RU" dirty="0" smtClean="0"/>
              <a:t> </a:t>
            </a:r>
            <a:r>
              <a:rPr lang="ru-RU" dirty="0" err="1" smtClean="0"/>
              <a:t>середовище</a:t>
            </a:r>
            <a:r>
              <a:rPr lang="ru-RU" dirty="0" smtClean="0"/>
              <a:t>, яке не </a:t>
            </a:r>
            <a:r>
              <a:rPr lang="ru-RU" dirty="0" err="1" smtClean="0"/>
              <a:t>провокує</a:t>
            </a:r>
            <a:r>
              <a:rPr lang="ru-RU" dirty="0" smtClean="0"/>
              <a:t>, а </a:t>
            </a:r>
            <a:r>
              <a:rPr lang="ru-RU" dirty="0" err="1" smtClean="0"/>
              <a:t>запобігає</a:t>
            </a:r>
            <a:r>
              <a:rPr lang="ru-RU" dirty="0" smtClean="0"/>
              <a:t> </a:t>
            </a:r>
            <a:r>
              <a:rPr lang="ru-RU" dirty="0" err="1" smtClean="0"/>
              <a:t>вигоранню</a:t>
            </a:r>
            <a:r>
              <a:rPr lang="ru-RU" b="1" dirty="0" smtClean="0"/>
              <a:t>.</a:t>
            </a:r>
            <a:endParaRPr lang="ru-RU" sz="2800" b="1" i="1" dirty="0" smtClean="0"/>
          </a:p>
          <a:p>
            <a:r>
              <a:rPr lang="ru-RU" dirty="0" err="1" smtClean="0"/>
              <a:t>Напрями</a:t>
            </a:r>
            <a:r>
              <a:rPr lang="ru-RU" dirty="0" smtClean="0"/>
              <a:t> роботи:</a:t>
            </a:r>
            <a:endParaRPr lang="ru-RU" sz="2800" b="1" i="1" dirty="0" smtClean="0"/>
          </a:p>
          <a:p>
            <a:pPr lvl="0"/>
            <a:r>
              <a:rPr lang="ru-RU" b="1" dirty="0" err="1" smtClean="0"/>
              <a:t>Психологічна</a:t>
            </a:r>
            <a:r>
              <a:rPr lang="ru-RU" b="1" dirty="0" smtClean="0"/>
              <a:t> </a:t>
            </a:r>
            <a:r>
              <a:rPr lang="ru-RU" b="1" dirty="0" err="1" smtClean="0"/>
              <a:t>безпека</a:t>
            </a:r>
            <a:r>
              <a:rPr lang="ru-RU" b="1" dirty="0" smtClean="0"/>
              <a:t> персоналу</a:t>
            </a:r>
            <a:endParaRPr lang="ru-RU" dirty="0" smtClean="0"/>
          </a:p>
          <a:p>
            <a:pPr lvl="1"/>
            <a:r>
              <a:rPr lang="ru-RU" dirty="0" smtClean="0"/>
              <a:t>Культура, у </a:t>
            </a:r>
            <a:r>
              <a:rPr lang="ru-RU" dirty="0" err="1" smtClean="0"/>
              <a:t>якій</a:t>
            </a:r>
            <a:r>
              <a:rPr lang="ru-RU" dirty="0" smtClean="0"/>
              <a:t> нормально </a:t>
            </a:r>
            <a:r>
              <a:rPr lang="ru-RU" dirty="0" err="1" smtClean="0"/>
              <a:t>говорити</a:t>
            </a:r>
            <a:r>
              <a:rPr lang="ru-RU" dirty="0" smtClean="0"/>
              <a:t> про </a:t>
            </a:r>
            <a:r>
              <a:rPr lang="ru-RU" dirty="0" err="1" smtClean="0"/>
              <a:t>втому</a:t>
            </a:r>
            <a:r>
              <a:rPr lang="ru-RU" dirty="0" smtClean="0"/>
              <a:t>, </a:t>
            </a:r>
            <a:r>
              <a:rPr lang="ru-RU" dirty="0" err="1" smtClean="0"/>
              <a:t>труднощі</a:t>
            </a:r>
            <a:r>
              <a:rPr lang="ru-RU" dirty="0" smtClean="0"/>
              <a:t>, </a:t>
            </a:r>
            <a:r>
              <a:rPr lang="ru-RU" dirty="0" err="1" smtClean="0"/>
              <a:t>сумніви</a:t>
            </a:r>
            <a:r>
              <a:rPr lang="ru-RU" dirty="0" smtClean="0"/>
              <a:t>.</a:t>
            </a:r>
          </a:p>
          <a:p>
            <a:pPr lvl="1"/>
            <a:r>
              <a:rPr lang="ru-RU" dirty="0" err="1" smtClean="0"/>
              <a:t>Запровадження</a:t>
            </a:r>
            <a:r>
              <a:rPr lang="ru-RU" dirty="0" smtClean="0"/>
              <a:t> принципу </a:t>
            </a:r>
            <a:r>
              <a:rPr lang="uk-UA" dirty="0" smtClean="0"/>
              <a:t>«</a:t>
            </a:r>
            <a:r>
              <a:rPr lang="ru-RU" i="1" dirty="0" smtClean="0"/>
              <a:t>без вини та страху</a:t>
            </a:r>
            <a:r>
              <a:rPr lang="uk-UA" i="1" dirty="0" smtClean="0"/>
              <a:t>»</a:t>
            </a:r>
            <a:r>
              <a:rPr lang="ru-RU" dirty="0" smtClean="0"/>
              <a:t>.</a:t>
            </a:r>
          </a:p>
          <a:p>
            <a:pPr lvl="0"/>
            <a:r>
              <a:rPr lang="ru-RU" b="1" dirty="0" err="1" smtClean="0"/>
              <a:t>Адекватне</a:t>
            </a:r>
            <a:r>
              <a:rPr lang="ru-RU" b="1" dirty="0" smtClean="0"/>
              <a:t> </a:t>
            </a:r>
            <a:r>
              <a:rPr lang="ru-RU" b="1" dirty="0" err="1" smtClean="0"/>
              <a:t>навантаження</a:t>
            </a:r>
            <a:r>
              <a:rPr lang="ru-RU" b="1" dirty="0" smtClean="0"/>
              <a:t> й </a:t>
            </a:r>
            <a:r>
              <a:rPr lang="ru-RU" b="1" dirty="0" err="1" smtClean="0"/>
              <a:t>планування</a:t>
            </a:r>
            <a:endParaRPr lang="ru-RU" dirty="0" smtClean="0"/>
          </a:p>
          <a:p>
            <a:pPr lvl="1"/>
            <a:r>
              <a:rPr lang="ru-RU" dirty="0" smtClean="0"/>
              <a:t>Перегляд годин для педагогів, що </a:t>
            </a:r>
            <a:r>
              <a:rPr lang="ru-RU" dirty="0" err="1" smtClean="0"/>
              <a:t>працюють</a:t>
            </a:r>
            <a:r>
              <a:rPr lang="ru-RU" dirty="0" smtClean="0"/>
              <a:t> з </a:t>
            </a:r>
            <a:r>
              <a:rPr lang="ru-RU" dirty="0" err="1" smtClean="0"/>
              <a:t>дітьми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ООП (</a:t>
            </a:r>
            <a:r>
              <a:rPr lang="ru-RU" dirty="0" err="1" smtClean="0"/>
              <a:t>рекомендації</a:t>
            </a:r>
            <a:r>
              <a:rPr lang="ru-RU" dirty="0" smtClean="0"/>
              <a:t>: 20 год/</a:t>
            </a:r>
            <a:r>
              <a:rPr lang="ru-RU" dirty="0" err="1" smtClean="0"/>
              <a:t>тиждень</a:t>
            </a:r>
            <a:r>
              <a:rPr lang="ru-RU" dirty="0" smtClean="0"/>
              <a:t>).</a:t>
            </a:r>
          </a:p>
          <a:p>
            <a:pPr lvl="1"/>
            <a:r>
              <a:rPr lang="ru-RU" dirty="0" err="1" smtClean="0"/>
              <a:t>Гнучкі</a:t>
            </a:r>
            <a:r>
              <a:rPr lang="ru-RU" dirty="0" smtClean="0"/>
              <a:t> </a:t>
            </a:r>
            <a:r>
              <a:rPr lang="ru-RU" dirty="0" err="1" smtClean="0"/>
              <a:t>графіки</a:t>
            </a:r>
            <a:r>
              <a:rPr lang="ru-RU" dirty="0" smtClean="0"/>
              <a:t>, </a:t>
            </a:r>
            <a:r>
              <a:rPr lang="ru-RU" dirty="0" err="1" smtClean="0"/>
              <a:t>чергування</a:t>
            </a:r>
            <a:r>
              <a:rPr lang="ru-RU" dirty="0" smtClean="0"/>
              <a:t> </a:t>
            </a:r>
            <a:r>
              <a:rPr lang="ru-RU" dirty="0" err="1" smtClean="0"/>
              <a:t>навантаження</a:t>
            </a:r>
            <a:r>
              <a:rPr lang="ru-RU" dirty="0" smtClean="0"/>
              <a:t>.</a:t>
            </a:r>
          </a:p>
          <a:p>
            <a:pPr lvl="0"/>
            <a:r>
              <a:rPr lang="ru-RU" b="1" dirty="0" err="1" smtClean="0"/>
              <a:t>Інституційна</a:t>
            </a:r>
            <a:r>
              <a:rPr lang="ru-RU" b="1" dirty="0" smtClean="0"/>
              <a:t> </a:t>
            </a:r>
            <a:r>
              <a:rPr lang="ru-RU" b="1" dirty="0" err="1" smtClean="0"/>
              <a:t>супервізія</a:t>
            </a:r>
            <a:r>
              <a:rPr lang="ru-RU" b="1" dirty="0" smtClean="0"/>
              <a:t> / психолог у </a:t>
            </a:r>
            <a:r>
              <a:rPr lang="ru-RU" b="1" dirty="0" err="1" smtClean="0"/>
              <a:t>штаті</a:t>
            </a:r>
            <a:endParaRPr lang="ru-RU" dirty="0" smtClean="0"/>
          </a:p>
          <a:p>
            <a:pPr lvl="1"/>
            <a:r>
              <a:rPr lang="ru-RU" dirty="0" smtClean="0"/>
              <a:t>Психолог не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працює</a:t>
            </a:r>
            <a:r>
              <a:rPr lang="ru-RU" dirty="0" smtClean="0"/>
              <a:t> з </a:t>
            </a:r>
            <a:r>
              <a:rPr lang="ru-RU" dirty="0" err="1" smtClean="0"/>
              <a:t>дітьми</a:t>
            </a:r>
            <a:r>
              <a:rPr lang="ru-RU" dirty="0" smtClean="0"/>
              <a:t>, а й </a:t>
            </a:r>
            <a:r>
              <a:rPr lang="ru-RU" dirty="0" err="1" smtClean="0"/>
              <a:t>підтримує</a:t>
            </a:r>
            <a:r>
              <a:rPr lang="ru-RU" dirty="0" smtClean="0"/>
              <a:t> педагогів.</a:t>
            </a:r>
          </a:p>
          <a:p>
            <a:pPr lvl="1"/>
            <a:r>
              <a:rPr lang="ru-RU" dirty="0" smtClean="0"/>
              <a:t>В </a:t>
            </a:r>
            <a:r>
              <a:rPr lang="ru-RU" dirty="0" err="1" smtClean="0"/>
              <a:t>Україні</a:t>
            </a:r>
            <a:r>
              <a:rPr lang="ru-RU" dirty="0" smtClean="0"/>
              <a:t> практика </a:t>
            </a:r>
            <a:r>
              <a:rPr lang="ru-RU" dirty="0" err="1" smtClean="0"/>
              <a:t>поширюється</a:t>
            </a:r>
            <a:r>
              <a:rPr lang="ru-RU" dirty="0" smtClean="0"/>
              <a:t> через програми МОН і НУШ (2023–2025).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Ключові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поняття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Емоційне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вигорання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тривалий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емоційноговиснаження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деперсоналізації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цинітизму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 зниження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Механізми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: постійний емоційний контакт, конфлікт між очікуваннями й ресурсами, відсутність контролю й підтримки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4290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071546"/>
            <a:ext cx="8686800" cy="5008579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Програми професійного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добробуту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well-being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policy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ЄС у школах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створюють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Teacher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Well-being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Committees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команди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моніторять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рівень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стресу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персоналу,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організовують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заходи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відновлення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короткі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релак-паузи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тихі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кімнати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українських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успішно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працюють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психологічного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відновлення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Інформаційна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й методична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батьків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Психолого-педагогічні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семінари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буклети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«Як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вигоріти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виховуючи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ООП».</a:t>
            </a:r>
          </a:p>
          <a:p>
            <a:pPr lvl="1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Онлайн-групи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взаємодопомоги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Батьки для батьків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модель,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схвалена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ЮНІСЕФ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Україна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(2023).</a:t>
            </a:r>
          </a:p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Польща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2022р.: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школах, де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запроваджено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щотижневі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здоров’я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(20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хвилин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паузи,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командна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без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адміністративних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зборів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рівень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вигорання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педагогів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знизився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35 %.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4290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42984"/>
            <a:ext cx="8686800" cy="4937141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3800" b="1" dirty="0" err="1" smtClean="0">
                <a:latin typeface="Times New Roman" pitchFamily="18" charset="0"/>
                <a:cs typeface="Times New Roman" pitchFamily="18" charset="0"/>
              </a:rPr>
              <a:t>Ключові</a:t>
            </a: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b="1" dirty="0" err="1" smtClean="0"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b="1" dirty="0" err="1" smtClean="0">
                <a:latin typeface="Times New Roman" pitchFamily="18" charset="0"/>
                <a:cs typeface="Times New Roman" pitchFamily="18" charset="0"/>
              </a:rPr>
              <a:t>профілактики</a:t>
            </a:r>
            <a:endParaRPr lang="ru-RU" sz="3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профілактика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вбудована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політику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закладу.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Регулярність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навіть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короткі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постійні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практики (5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день)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ефективніші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рідкісні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антикризові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заходи.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Допомагати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допомагати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собі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педагог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дитину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сам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виснажений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Партнерство з батьками –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протистояння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спільний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пошук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Моніторинг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стану персоналу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опитування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скринінг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симптоми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вигорання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42908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ВИСНОВКИ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Емоційне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вигорання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слабкість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сигнал системного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перевантаження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Найкраща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профілактика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поєднання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трьох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рівнів:внутрішня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турбота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себе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зовнішня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колег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батьків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організаційна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культура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добробуту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починаються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особистої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відповідальності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кожен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педагог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право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відпочинок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професійну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підтримку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ДЖЕРЕЛА: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42984"/>
            <a:ext cx="8686800" cy="4937141"/>
          </a:xfrm>
        </p:spPr>
        <p:txBody>
          <a:bodyPr>
            <a:normAutofit fontScale="92500" lnSpcReduction="20000"/>
          </a:bodyPr>
          <a:lstStyle/>
          <a:p>
            <a:pPr lvl="0" algn="just"/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Інститут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спеціальної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педагогіки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ім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. М.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Ярмаченка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НАПН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. 2024. </a:t>
            </a:r>
            <a:r>
              <a:rPr lang="ru-RU" sz="1700" i="1" dirty="0" err="1" smtClean="0">
                <a:latin typeface="Times New Roman" pitchFamily="18" charset="0"/>
                <a:cs typeface="Times New Roman" pitchFamily="18" charset="0"/>
              </a:rPr>
              <a:t>Матеріали</a:t>
            </a:r>
            <a:r>
              <a:rPr lang="ru-RU" sz="17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i="1" dirty="0" err="1" smtClean="0">
                <a:latin typeface="Times New Roman" pitchFamily="18" charset="0"/>
                <a:cs typeface="Times New Roman" pitchFamily="18" charset="0"/>
              </a:rPr>
              <a:t>вебінару</a:t>
            </a:r>
            <a:r>
              <a:rPr lang="ru-RU" sz="1700" i="1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1700" i="1" dirty="0" err="1" smtClean="0">
                <a:latin typeface="Times New Roman" pitchFamily="18" charset="0"/>
                <a:cs typeface="Times New Roman" pitchFamily="18" charset="0"/>
              </a:rPr>
              <a:t>Профілактика</a:t>
            </a:r>
            <a:r>
              <a:rPr lang="ru-RU" sz="17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i="1" dirty="0" err="1" smtClean="0">
                <a:latin typeface="Times New Roman" pitchFamily="18" charset="0"/>
                <a:cs typeface="Times New Roman" pitchFamily="18" charset="0"/>
              </a:rPr>
              <a:t>вигорання</a:t>
            </a:r>
            <a:r>
              <a:rPr lang="ru-RU" sz="1700" i="1" dirty="0" smtClean="0">
                <a:latin typeface="Times New Roman" pitchFamily="18" charset="0"/>
                <a:cs typeface="Times New Roman" pitchFamily="18" charset="0"/>
              </a:rPr>
              <a:t> педагогів у </a:t>
            </a:r>
            <a:r>
              <a:rPr lang="ru-RU" sz="1700" i="1" dirty="0" err="1" smtClean="0">
                <a:latin typeface="Times New Roman" pitchFamily="18" charset="0"/>
                <a:cs typeface="Times New Roman" pitchFamily="18" charset="0"/>
              </a:rPr>
              <a:t>роботі</a:t>
            </a:r>
            <a:r>
              <a:rPr lang="ru-RU" sz="1700" i="1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700" i="1" dirty="0" err="1" smtClean="0">
                <a:latin typeface="Times New Roman" pitchFamily="18" charset="0"/>
                <a:cs typeface="Times New Roman" pitchFamily="18" charset="0"/>
              </a:rPr>
              <a:t>дітьми</a:t>
            </a:r>
            <a:r>
              <a:rPr lang="ru-RU" sz="17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i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700" i="1" dirty="0" smtClean="0">
                <a:latin typeface="Times New Roman" pitchFamily="18" charset="0"/>
                <a:cs typeface="Times New Roman" pitchFamily="18" charset="0"/>
              </a:rPr>
              <a:t> ООП”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Околович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О.С.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Дисертація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здобуття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наукового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ступеня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доктора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філософії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спеціальності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психологія. Запоріжжя.2024. 494 с.</a:t>
            </a:r>
          </a:p>
          <a:p>
            <a:pPr lvl="0" algn="just"/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Слободянюк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Л.,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Гурська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В. </a:t>
            </a:r>
            <a:r>
              <a:rPr lang="ru-RU" sz="1700" i="1" dirty="0" err="1" smtClean="0">
                <a:latin typeface="Times New Roman" pitchFamily="18" charset="0"/>
                <a:cs typeface="Times New Roman" pitchFamily="18" charset="0"/>
              </a:rPr>
              <a:t>Психологічні</a:t>
            </a:r>
            <a:r>
              <a:rPr lang="ru-RU" sz="17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i="1" dirty="0" err="1" smtClean="0">
                <a:latin typeface="Times New Roman" pitchFamily="18" charset="0"/>
                <a:cs typeface="Times New Roman" pitchFamily="18" charset="0"/>
              </a:rPr>
              <a:t>чинники</a:t>
            </a:r>
            <a:r>
              <a:rPr lang="ru-RU" sz="17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i="1" dirty="0" err="1" smtClean="0"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sz="17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i="1" dirty="0" err="1" smtClean="0">
                <a:latin typeface="Times New Roman" pitchFamily="18" charset="0"/>
                <a:cs typeface="Times New Roman" pitchFamily="18" charset="0"/>
              </a:rPr>
              <a:t>вигорання</a:t>
            </a:r>
            <a:r>
              <a:rPr lang="ru-RU" sz="1700" i="1" dirty="0" smtClean="0">
                <a:latin typeface="Times New Roman" pitchFamily="18" charset="0"/>
                <a:cs typeface="Times New Roman" pitchFamily="18" charset="0"/>
              </a:rPr>
              <a:t> педагогів </a:t>
            </a:r>
            <a:r>
              <a:rPr lang="ru-RU" sz="1700" i="1" dirty="0" err="1" smtClean="0">
                <a:latin typeface="Times New Roman" pitchFamily="18" charset="0"/>
                <a:cs typeface="Times New Roman" pitchFamily="18" charset="0"/>
              </a:rPr>
              <a:t>інклюзивного</a:t>
            </a:r>
            <a:r>
              <a:rPr lang="ru-RU" sz="17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i="1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. 2023. </a:t>
            </a:r>
          </a:p>
          <a:p>
            <a:pPr algn="just"/>
            <a:r>
              <a:rPr lang="uk-UA" sz="1700" dirty="0" smtClean="0">
                <a:latin typeface="Times New Roman" pitchFamily="18" charset="0"/>
                <a:cs typeface="Times New Roman" pitchFamily="18" charset="0"/>
              </a:rPr>
              <a:t>Скрипник Т. В. Дослідження продуктивності взаємодії батьків з </a:t>
            </a:r>
            <a:r>
              <a:rPr lang="uk-UA" sz="1700" dirty="0" err="1" smtClean="0">
                <a:latin typeface="Times New Roman" pitchFamily="18" charset="0"/>
                <a:cs typeface="Times New Roman" pitchFamily="18" charset="0"/>
              </a:rPr>
              <a:t>аутичною</a:t>
            </a:r>
            <a:r>
              <a:rPr lang="uk-UA" sz="1700" dirty="0" smtClean="0">
                <a:latin typeface="Times New Roman" pitchFamily="18" charset="0"/>
                <a:cs typeface="Times New Roman" pitchFamily="18" charset="0"/>
              </a:rPr>
              <a:t> дитиною. </a:t>
            </a:r>
            <a:r>
              <a:rPr lang="uk-UA" sz="1700" i="1" dirty="0" smtClean="0">
                <a:latin typeface="Times New Roman" pitchFamily="18" charset="0"/>
                <a:cs typeface="Times New Roman" pitchFamily="18" charset="0"/>
              </a:rPr>
              <a:t>Актуальні проблеми навчання та виховання людей з особливими потребами</a:t>
            </a:r>
            <a:r>
              <a:rPr lang="uk-UA" sz="1700" dirty="0" smtClean="0">
                <a:latin typeface="Times New Roman" pitchFamily="18" charset="0"/>
                <a:cs typeface="Times New Roman" pitchFamily="18" charset="0"/>
              </a:rPr>
              <a:t> : зб. наук. праць. 2010. Вип. 7 (9). С. 225–233.</a:t>
            </a: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1700" u="sng" dirty="0" err="1" smtClean="0">
                <a:latin typeface="Times New Roman" pitchFamily="18" charset="0"/>
                <a:cs typeface="Times New Roman" pitchFamily="18" charset="0"/>
              </a:rPr>
              <a:t>Слободяник</a:t>
            </a:r>
            <a:r>
              <a:rPr lang="uk-UA" sz="1700" u="sng" dirty="0" smtClean="0">
                <a:latin typeface="Times New Roman" pitchFamily="18" charset="0"/>
                <a:cs typeface="Times New Roman" pitchFamily="18" charset="0"/>
              </a:rPr>
              <a:t> Н. В. Психологічний супровід міжособистісної взаємодії в освітньому просторі. </a:t>
            </a:r>
            <a:r>
              <a:rPr lang="uk-UA" sz="1700" i="1" u="sng" dirty="0" smtClean="0">
                <a:latin typeface="Times New Roman" pitchFamily="18" charset="0"/>
                <a:cs typeface="Times New Roman" pitchFamily="18" charset="0"/>
              </a:rPr>
              <a:t>Актуальні проблеми психології: Збірник наукових праць Інституту психології імені Г. С. Костюка</a:t>
            </a:r>
            <a:r>
              <a:rPr lang="uk-UA" sz="1700" u="sng" dirty="0" smtClean="0">
                <a:latin typeface="Times New Roman" pitchFamily="18" charset="0"/>
                <a:cs typeface="Times New Roman" pitchFamily="18" charset="0"/>
              </a:rPr>
              <a:t>. Психологія навчання. Генетична психологія. Медична психологія. 2020. Том. </a:t>
            </a:r>
            <a:r>
              <a:rPr lang="uk-UA" sz="1700" u="sng" dirty="0" err="1" smtClean="0">
                <a:latin typeface="Times New Roman" pitchFamily="18" charset="0"/>
                <a:cs typeface="Times New Roman" pitchFamily="18" charset="0"/>
              </a:rPr>
              <a:t>Вип</a:t>
            </a:r>
            <a:r>
              <a:rPr lang="uk-UA" sz="1700" u="sng" dirty="0" smtClean="0">
                <a:latin typeface="Times New Roman" pitchFamily="18" charset="0"/>
                <a:cs typeface="Times New Roman" pitchFamily="18" charset="0"/>
              </a:rPr>
              <a:t> Х. 34. С. 234-246. </a:t>
            </a:r>
            <a:r>
              <a:rPr lang="uk-UA" sz="17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</a:t>
            </a:r>
            <a:r>
              <a:rPr lang="uk-UA" sz="17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appsychology.org.ua/data/jrn/v10/i34/24.pdf</a:t>
            </a: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700" dirty="0" smtClean="0">
                <a:latin typeface="Times New Roman" pitchFamily="18" charset="0"/>
                <a:cs typeface="Times New Roman" pitchFamily="18" charset="0"/>
              </a:rPr>
              <a:t>Соколова Г. Б. Актуальні питання психолого-педагогічного супроводу сімей, які виховують дитину з обмеженими можливостями здоров’я. </a:t>
            </a:r>
            <a:r>
              <a:rPr lang="uk-UA" sz="1700" i="1" dirty="0" smtClean="0">
                <a:latin typeface="Times New Roman" pitchFamily="18" charset="0"/>
                <a:cs typeface="Times New Roman" pitchFamily="18" charset="0"/>
              </a:rPr>
              <a:t>Збірник наукових праць Кам’янець-Подільського національного університету імені Івана Огієнка. 2</a:t>
            </a:r>
            <a:r>
              <a:rPr lang="uk-UA" sz="1700" dirty="0" smtClean="0">
                <a:latin typeface="Times New Roman" pitchFamily="18" charset="0"/>
                <a:cs typeface="Times New Roman" pitchFamily="18" charset="0"/>
              </a:rPr>
              <a:t>016. Випуск 7. Том 1. С. 383–393</a:t>
            </a:r>
            <a:r>
              <a:rPr lang="uk-UA" sz="1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uk-UA" sz="1700" dirty="0" err="1" smtClean="0">
                <a:latin typeface="Times New Roman" pitchFamily="18" charset="0"/>
                <a:cs typeface="Times New Roman" pitchFamily="18" charset="0"/>
              </a:rPr>
              <a:t>Сухіна</a:t>
            </a:r>
            <a:r>
              <a:rPr lang="uk-UA" sz="1700" dirty="0" smtClean="0">
                <a:latin typeface="Times New Roman" pitchFamily="18" charset="0"/>
                <a:cs typeface="Times New Roman" pitchFamily="18" charset="0"/>
              </a:rPr>
              <a:t> І. Особливості психологічного супроводу родин, в яких виховуються діти з порушеннями інтелектуального розвитку. </a:t>
            </a:r>
            <a:r>
              <a:rPr lang="uk-UA" sz="1700" i="1" dirty="0" smtClean="0">
                <a:latin typeface="Times New Roman" pitchFamily="18" charset="0"/>
                <a:cs typeface="Times New Roman" pitchFamily="18" charset="0"/>
              </a:rPr>
              <a:t>Освіта осіб з особливими потребами: шляхи розбудови</a:t>
            </a:r>
            <a:r>
              <a:rPr lang="uk-UA" sz="1700" dirty="0" smtClean="0">
                <a:latin typeface="Times New Roman" pitchFamily="18" charset="0"/>
                <a:cs typeface="Times New Roman" pitchFamily="18" charset="0"/>
              </a:rPr>
              <a:t>. 2021. № 1(14). С. 281-288.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DOI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https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://</a:t>
            </a:r>
            <a:r>
              <a:rPr lang="en-US" sz="1700" dirty="0" err="1" smtClean="0">
                <a:latin typeface="Times New Roman" pitchFamily="18" charset="0"/>
                <a:cs typeface="Times New Roman" pitchFamily="18" charset="0"/>
              </a:rPr>
              <a:t>doi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org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/10.33189/</a:t>
            </a:r>
            <a:r>
              <a:rPr lang="en-US" sz="1700" dirty="0" err="1" smtClean="0">
                <a:latin typeface="Times New Roman" pitchFamily="18" charset="0"/>
                <a:cs typeface="Times New Roman" pitchFamily="18" charset="0"/>
              </a:rPr>
              <a:t>epsn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7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14.70 </a:t>
            </a:r>
            <a:r>
              <a:rPr lang="uk-UA" sz="1700" dirty="0" smtClean="0">
                <a:latin typeface="Times New Roman" pitchFamily="18" charset="0"/>
                <a:cs typeface="Times New Roman" pitchFamily="18" charset="0"/>
              </a:rPr>
              <a:t>(дата звернення: 17.03.2024).</a:t>
            </a: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ru-RU" dirty="0" smtClean="0"/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1800" dirty="0" err="1" smtClean="0">
                <a:latin typeface="Times New Roman" pitchFamily="18" charset="0"/>
                <a:cs typeface="Times New Roman" pitchFamily="18" charset="0"/>
              </a:rPr>
              <a:t>Шиліна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 Н. Є. Проблема виховання дітей з особливими освітніми потребами в умовах сім’ї та освітніх установ. Науковий вісник Південноукраїнського національного педагогічного університету імені К. Д. Ушинського. 2019. Вип. 3(128). С. 42-49.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DOI :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https://doi.org/10.24195/2617-6688-2019-3-6 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Maslach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 C.,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Leiter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 M. P. Understanding the burnout experience: Recent research and its implications for psychiatry. 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World psychiatry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2016. Vol. 15. No.. P. 103-111. DOI: </a:t>
            </a:r>
            <a:r>
              <a:rPr lang="en-US" sz="18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</a:t>
            </a:r>
            <a:r>
              <a:rPr lang="en-US" sz="18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://doi.org/10.1 2002/wps.20311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Benigno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P. et al. 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Burnout 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Among Special Education Teachers: Individual, Interpersonal and Organizational 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Factors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2022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Nowak, A., &amp;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Kowalska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M. 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Teacher Stress and Burnout in Inclusive Schools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Warsaw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University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Press.2021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Eurydice / European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Commission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Preventing Teacher Burnout: Mental Health and Workplace Well-being in Europe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2023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Grayson, D. et al. 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Meta-analysis 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on Teacher Burnout in Special Education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Journal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Educational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Psychology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2024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Профілактика емоційного вигорання педагогів є необхідною для збереження їхньої професійної ефективності та особистісного благополуччя. Емоційне вигорання, що часто виникає через постійне емоційне навантаження, може призводити до зниження якості освітнього процесу, погіршення стосунків із дітьми й колегами, а також до виникнення професійних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криз.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Наявність у дитини особливих освітніх потреб, зумовлених порушеннями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психофізичного розвитку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висуває особливі вимоги до інтелектуальної, емоційно-вольової,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мотиваційної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сфери їхніх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батьків. 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Саме родина має бути опорою для дитини з ООП, ресурсом на який вона може спиратися під час входження в соціум, а фахівці, здійснюючи психологічний супровід можуть допомагати й спрямовувати родину.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Однак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народження дитини з особливими освітніми потребами часто деструктивно позначається на соціальному статусі родини, кардинально змінює життя. Виявлення в дитини особливостей і порушень розвитку, констатація наявності в неї тих чи інших особливостей здебільшого викликає в батьків важкий стресовий стан.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Тому психологічний супровід має передбачати якісну емоційну підтримку батьків дітей із ООП, а також підвищення рівня знань про особливості дитини, конструктивні способи та стратегії взаємодії з нею. У цілому результативність психологічних заходів підтримки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дітей та підлітків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 межах інклюзивного процесу безпосередньо залежить від спроможності практичного психолога, якому необхідно в такий спосіб організувати психологічний супровід, щоб він гармонійно охоплював всю родинну систему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дитини.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Батьки дітей із ООП перебувають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стані постійної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вираженої емоційної напруги. Більшість із них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відчувають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значну тривогу через незнання того, як правильно підтримувати свою дитину в умовах інклюзії. Деякі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соромляться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власної дитини через те, що вона відрізнялася від інших, та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мають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ригідні установки на те, що такі діти є повністю залежними від батьків. Це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спостерігається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 небажанні батьків дати дитині більше самостійності, оскільки вони не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можуть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уявити, що дитина здатна сама вирішувати певні завдання.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Крім того, здебільшого спостерігається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певна відчуженість: батьки не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дивляться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одне одному в очі, спілкування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дуже обмежене,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що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свідчить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про емоційну закритість. Вони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уникають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обговорення сильних сторін своїх дітей і часто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фокусуються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 недоліках.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Під час обговорень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особистих переживань і очікувань, багато хто з батьків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виявляє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внутрішній опір: вони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запитують,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як взагалі можливо навчити їхню дитину чомусь новому, висловлюючи невпевненість у власних виховних здібностях.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160</TotalTime>
  <Words>1589</Words>
  <Application>Microsoft Office PowerPoint</Application>
  <PresentationFormat>Экран (4:3)</PresentationFormat>
  <Paragraphs>202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Трек</vt:lpstr>
      <vt:lpstr>ВИКЛАДАЧ: ДОКТОР ФІЛОСОФІЇ  ОЛЕНА ОКОЛОВИЧ</vt:lpstr>
      <vt:lpstr>Вступ </vt:lpstr>
      <vt:lpstr>Ключові поняття</vt:lpstr>
      <vt:lpstr>Слайд 4</vt:lpstr>
      <vt:lpstr>Слайд 5</vt:lpstr>
      <vt:lpstr>Слайд 6</vt:lpstr>
      <vt:lpstr>Слайд 7</vt:lpstr>
      <vt:lpstr>Слайд 8</vt:lpstr>
      <vt:lpstr>Слайд 9</vt:lpstr>
      <vt:lpstr>Сучасні дослідження проблеми емоційного вигорання</vt:lpstr>
      <vt:lpstr>Слайд 11</vt:lpstr>
      <vt:lpstr>Слайд 12</vt:lpstr>
      <vt:lpstr>Слайд 13</vt:lpstr>
      <vt:lpstr>Слайд 14</vt:lpstr>
      <vt:lpstr>Українські дослідження (2021–2025) </vt:lpstr>
      <vt:lpstr>Слайд 16</vt:lpstr>
      <vt:lpstr>Слайд 17</vt:lpstr>
      <vt:lpstr>Вигорання батьків дітей з ООП </vt:lpstr>
      <vt:lpstr>Слайд 19</vt:lpstr>
      <vt:lpstr>Порівняльна таблиця висновків </vt:lpstr>
      <vt:lpstr>Ризики та рівні профілактики емоційного вигорання педагогів і батьків дітей із ООП</vt:lpstr>
      <vt:lpstr>Слайд 22</vt:lpstr>
      <vt:lpstr>Слайд 23</vt:lpstr>
      <vt:lpstr>Слайд 24</vt:lpstr>
      <vt:lpstr>Рівні профілактики емоційного вигорання </vt:lpstr>
      <vt:lpstr>Слайд 26</vt:lpstr>
      <vt:lpstr>Слайд 27</vt:lpstr>
      <vt:lpstr>Слайд 28</vt:lpstr>
      <vt:lpstr>Слайд 29</vt:lpstr>
      <vt:lpstr>Слайд 30</vt:lpstr>
      <vt:lpstr>Слайд 31</vt:lpstr>
      <vt:lpstr>ВИСНОВКИ</vt:lpstr>
      <vt:lpstr>ДЖЕРЕЛА:</vt:lpstr>
      <vt:lpstr>Слайд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ВИКЛАДАЧ: ДОКТОР ФІЛОСОФІЇ  ОЛЕНА ОКОЛОВИЧ</dc:title>
  <dc:creator>Пользователь</dc:creator>
  <cp:lastModifiedBy>Пользователь</cp:lastModifiedBy>
  <cp:revision>16</cp:revision>
  <dcterms:created xsi:type="dcterms:W3CDTF">2025-11-19T16:01:16Z</dcterms:created>
  <dcterms:modified xsi:type="dcterms:W3CDTF">2025-11-19T18:41:28Z</dcterms:modified>
</cp:coreProperties>
</file>