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60" r:id="rId4"/>
    <p:sldId id="263" r:id="rId5"/>
    <p:sldId id="264" r:id="rId6"/>
  </p:sldIdLst>
  <p:sldSz cx="9144000" cy="6858000" type="screen4x3"/>
  <p:notesSz cx="6858000" cy="9144000"/>
  <p:custDataLst>
    <p:tags r:id="rId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666699"/>
    <a:srgbClr val="04374A"/>
    <a:srgbClr val="E59074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36" autoAdjust="0"/>
    <p:restoredTop sz="84583" autoAdjust="0"/>
  </p:normalViewPr>
  <p:slideViewPr>
    <p:cSldViewPr>
      <p:cViewPr varScale="1">
        <p:scale>
          <a:sx n="61" d="100"/>
          <a:sy n="61" d="100"/>
        </p:scale>
        <p:origin x="-166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492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6663A1-BE93-4F19-BCAE-33E954C20B2B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0DF26E-F902-4582-B614-0C9EE35F213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43283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C0431-2448-4DC3-AF70-2785FBE2C44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341FE-AE5C-47F1-8FD8-47C4A673A80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119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4341FE-AE5C-47F1-8FD8-47C4A673A802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21614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2276872"/>
            <a:ext cx="7344816" cy="1440160"/>
          </a:xfr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1564276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7880467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8369546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омер слайда 5"/>
          <p:cNvSpPr txBox="1">
            <a:spLocks/>
          </p:cNvSpPr>
          <p:nvPr userDrawn="1"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rgbClr val="3399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3419872" y="292102"/>
            <a:ext cx="5544616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" name="Текст 2"/>
          <p:cNvSpPr>
            <a:spLocks noGrp="1"/>
          </p:cNvSpPr>
          <p:nvPr>
            <p:ph idx="1"/>
          </p:nvPr>
        </p:nvSpPr>
        <p:spPr>
          <a:xfrm>
            <a:off x="1115616" y="1556792"/>
            <a:ext cx="7632848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430141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799" y="4406900"/>
            <a:ext cx="5722913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71799" y="2906713"/>
            <a:ext cx="57229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66547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9512" y="2060848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4008" y="2071389"/>
            <a:ext cx="4320480" cy="4093915"/>
          </a:xfrm>
        </p:spPr>
        <p:txBody>
          <a:bodyPr/>
          <a:lstStyle>
            <a:lvl1pPr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95000"/>
                  </a:schemeClr>
                </a:solidFill>
              </a:defRPr>
            </a:lvl2pPr>
            <a:lvl3pPr>
              <a:defRPr sz="2000">
                <a:solidFill>
                  <a:schemeClr val="bg1">
                    <a:lumMod val="95000"/>
                  </a:schemeClr>
                </a:solidFill>
              </a:defRPr>
            </a:lvl3pPr>
            <a:lvl4pPr>
              <a:defRPr sz="1800">
                <a:solidFill>
                  <a:schemeClr val="bg1">
                    <a:lumMod val="95000"/>
                  </a:schemeClr>
                </a:solidFill>
              </a:defRPr>
            </a:lvl4pPr>
            <a:lvl5pPr>
              <a:defRPr sz="1800">
                <a:solidFill>
                  <a:schemeClr val="bg1">
                    <a:lumMod val="9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913399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1916832"/>
            <a:ext cx="4176464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51520" y="2556594"/>
            <a:ext cx="4176464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716016" y="1934294"/>
            <a:ext cx="4248472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6016" y="2574056"/>
            <a:ext cx="4248472" cy="3951288"/>
          </a:xfrm>
        </p:spPr>
        <p:txBody>
          <a:bodyPr/>
          <a:lstStyle>
            <a:lvl1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18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16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375310" y="6410896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54184" y="6356350"/>
            <a:ext cx="1649592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471310" y="6356350"/>
            <a:ext cx="1215489" cy="365125"/>
          </a:xfrm>
        </p:spPr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599334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724577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1595152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3622"/>
            <a:ext cx="3008313" cy="92147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63888" y="1916832"/>
            <a:ext cx="5111750" cy="4353347"/>
          </a:xfrm>
        </p:spPr>
        <p:txBody>
          <a:bodyPr/>
          <a:lstStyle>
            <a:lvl1pPr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>
              <a:defRPr sz="2800">
                <a:solidFill>
                  <a:schemeClr val="accent6">
                    <a:lumMod val="60000"/>
                    <a:lumOff val="40000"/>
                  </a:schemeClr>
                </a:solidFill>
              </a:defRPr>
            </a:lvl2pPr>
            <a:lvl3pPr>
              <a:defRPr sz="2400">
                <a:solidFill>
                  <a:schemeClr val="accent6">
                    <a:lumMod val="60000"/>
                    <a:lumOff val="40000"/>
                  </a:schemeClr>
                </a:solidFill>
              </a:defRPr>
            </a:lvl3pPr>
            <a:lvl4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4pPr>
            <a:lvl5pPr>
              <a:defRPr sz="2000">
                <a:solidFill>
                  <a:schemeClr val="accent6">
                    <a:lumMod val="60000"/>
                    <a:lumOff val="4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48966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6">
                    <a:lumMod val="60000"/>
                    <a:lumOff val="40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860541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presentation-creation.ru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9872" y="292102"/>
            <a:ext cx="5544616" cy="10486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15616" y="1556792"/>
            <a:ext cx="7632848" cy="38884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5E48A96-E1BB-4C8F-80B2-32A47A48A9D5}" type="datetimeFigureOut">
              <a:rPr lang="ru-RU" smtClean="0"/>
              <a:pPr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44A1F6A-164B-43BA-A19E-4AE6BB502A21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>
            <a:hlinkClick r:id="rId14"/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20688" y="45855"/>
            <a:ext cx="757762" cy="75776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102724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2636912"/>
            <a:ext cx="7344816" cy="144016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Тема 9.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Ревізія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рахунках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відкритих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в органах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Державної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казначейської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служби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України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7870635"/>
      </p:ext>
    </p:extLst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83568" y="1556792"/>
            <a:ext cx="7632848" cy="4680520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Метою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проведення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ревізії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проводяться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через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установ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державного сектору,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є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обґрунтування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доцільності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відкриття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рахунків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також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перевірка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законності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достовірності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проведених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також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правильності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їхнього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відображення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в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бухгалтерському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обліку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</a:p>
          <a:p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Розпорядникам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одержувачам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бюджетних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також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відокремленим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структурним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підрозділам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відкриваються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для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проведення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бюджетними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коштами,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які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пов’язані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забезпеченням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функціонування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суб’єктів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державного сектору. Система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казначейського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обслуговування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(через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перелік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підпорядкованих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суб’єктів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специфічну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організаційну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структуру та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особливості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економічних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взаємовідносин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галузеві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особливості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накладає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відбиток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на склад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цих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рахунків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27822378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11352" y="620688"/>
            <a:ext cx="5832648" cy="1048666"/>
          </a:xfrm>
        </p:spPr>
        <p:txBody>
          <a:bodyPr>
            <a:noAutofit/>
          </a:bodyPr>
          <a:lstStyle/>
          <a:p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Бюджетні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для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клієнтів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за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бюджетними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коштами –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для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здійснення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за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асигнуваннями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передбаченими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виконання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відповідних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програм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заходів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у державному та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місцевих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бюджетах,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які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відкриваються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розпорядникам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та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одержувачам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800" dirty="0" err="1" smtClean="0">
                <a:solidFill>
                  <a:schemeClr val="accent4">
                    <a:lumMod val="50000"/>
                  </a:schemeClr>
                </a:solidFill>
              </a:rPr>
              <a:t>поділяються</a:t>
            </a:r>
            <a:r>
              <a:rPr lang="ru-RU" sz="1800" dirty="0" smtClean="0">
                <a:solidFill>
                  <a:schemeClr val="accent4">
                    <a:lumMod val="50000"/>
                  </a:schemeClr>
                </a:solidFill>
              </a:rPr>
              <a:t> на:</a:t>
            </a:r>
            <a:endParaRPr lang="ru-RU" sz="18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0" y="2276872"/>
            <a:ext cx="7632848" cy="4104456"/>
          </a:xfrm>
        </p:spPr>
        <p:txBody>
          <a:bodyPr>
            <a:normAutofit fontScale="85000" lnSpcReduction="10000"/>
          </a:bodyPr>
          <a:lstStyle/>
          <a:p>
            <a:pPr fontAlgn="base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 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реєстраційні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які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відкриваються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розпорядникам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бюджетів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за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відповідними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кодами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бюджетної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класифікації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видатків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(КБКВ) для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обліку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виконання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загального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фонду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кошторисів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спеціальні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реєстраційні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які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відкриваються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розпорядникам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бюджетів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за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відповідними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КБКВ для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обліку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виконання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спеціального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фонду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кошторисів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одержувачів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які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відкриваються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одержувачам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бюджету за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відповідними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КБКВ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загального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та (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або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)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спеціального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фондів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для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обліку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виконання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плану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використання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бюджетних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;</a:t>
            </a:r>
          </a:p>
          <a:p>
            <a:pPr fontAlgn="base">
              <a:buFont typeface="Wingdings" pitchFamily="2" charset="2"/>
              <a:buChar char="Ø"/>
            </a:pP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рахунки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які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відкриваються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розпорядникам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для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здійснення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загальнодержавних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accent4">
                    <a:lumMod val="50000"/>
                  </a:schemeClr>
                </a:solidFill>
              </a:rPr>
              <a:t>видатків</a:t>
            </a:r>
            <a:r>
              <a:rPr lang="ru-RU" sz="2400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="" xmlns:p14="http://schemas.microsoft.com/office/powerpoint/2010/main" val="2400859123"/>
      </p:ext>
    </p:extLst>
  </p:cSld>
  <p:clrMapOvr>
    <a:masterClrMapping/>
  </p:clrMapOvr>
  <p:transition spd="med">
    <p:check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268760"/>
            <a:ext cx="7776864" cy="4248472"/>
          </a:xfrm>
        </p:spPr>
        <p:txBody>
          <a:bodyPr>
            <a:normAutofit fontScale="77500" lnSpcReduction="20000"/>
          </a:bodyPr>
          <a:lstStyle/>
          <a:p>
            <a:pPr indent="342900" algn="just">
              <a:buNone/>
            </a:pP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Ревізія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здійснювана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щодо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реєстраційних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рахунках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включає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такі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accent4">
                    <a:lumMod val="50000"/>
                  </a:schemeClr>
                </a:solidFill>
              </a:rPr>
              <a:t>етапи</a:t>
            </a: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 (кроки):</a:t>
            </a:r>
          </a:p>
          <a:p>
            <a:pPr indent="342900" algn="just">
              <a:buNone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Перевірка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виписок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первинної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документації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прикладеної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до них. </a:t>
            </a:r>
          </a:p>
          <a:p>
            <a:pPr>
              <a:buFont typeface="Wingdings" pitchFamily="2" charset="2"/>
              <a:buChar char="v"/>
            </a:pP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Встановлення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правильності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підрахунків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сум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оборотів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початкового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кінцевого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залишків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Перевірка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відповідності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даних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синтетичного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аналітичного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обліку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дотримання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порядку документального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забезпечення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дотримання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встановленої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схеми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документообороту).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cover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484784"/>
            <a:ext cx="8064896" cy="4608512"/>
          </a:xfrm>
        </p:spPr>
        <p:txBody>
          <a:bodyPr>
            <a:normAutofit fontScale="62500" lnSpcReduction="20000"/>
          </a:bodyPr>
          <a:lstStyle/>
          <a:p>
            <a:pPr indent="342900" algn="just">
              <a:buNone/>
            </a:pP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Обов’язково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слід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здійснити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перевірку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законності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операцій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надходження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рахунках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установи. При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цьому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слід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перевірити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не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лише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операції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здійснені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використанням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платіжних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доручень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розрахунками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чеками,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акредитивами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чи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іншими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платіжними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документами,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що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використовуються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при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різних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формах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розрахунків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 Акцент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робиться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на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дотриманні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цільового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своєчасності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повернення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залишків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повноті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оприбуткування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товарноматеріальних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цінностей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Зокрема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слід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перевірити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використання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акредитивів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чеків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та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звітів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про них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тощо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Перевірка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проводиться за стандартною процедурою: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дослідження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цілей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напрямів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витрачання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грошових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коштів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наявність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виправдовувальних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документів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повнота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й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своєчасність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оприбуткування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ТМЦ,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відповідність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сум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у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ланцюгу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документообороту,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включаючи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дані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регістрів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бухгалтерського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обліку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, Книги «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Журналголовної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» та Балансу.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Результати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ревізії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оформляються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довідкою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(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якщо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порушень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не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виявлено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) </a:t>
            </a:r>
            <a:r>
              <a:rPr lang="ru-RU" dirty="0" err="1" smtClean="0">
                <a:solidFill>
                  <a:schemeClr val="accent4">
                    <a:lumMod val="50000"/>
                  </a:schemeClr>
                </a:solidFill>
              </a:rPr>
              <a:t>або</a:t>
            </a:r>
            <a:r>
              <a:rPr lang="ru-RU" dirty="0" smtClean="0">
                <a:solidFill>
                  <a:schemeClr val="accent4">
                    <a:lumMod val="50000"/>
                  </a:schemeClr>
                </a:solidFill>
              </a:rPr>
              <a:t> актом.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zoom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774fb6783f51644bcdabcf09c331ff6d7ab52a"/>
</p:tagLst>
</file>

<file path=ppt/theme/theme1.xml><?xml version="1.0" encoding="utf-8"?>
<a:theme xmlns:a="http://schemas.openxmlformats.org/drawingml/2006/main" name="Тема Office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2022</TotalTime>
  <Words>338</Words>
  <Application>Microsoft Office PowerPoint</Application>
  <PresentationFormat>Экран (4:3)</PresentationFormat>
  <Paragraphs>15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Тема 9. Ревізія операцій на рахунках, відкритих в органах Державної казначейської служби України</vt:lpstr>
      <vt:lpstr>Слайд 2</vt:lpstr>
      <vt:lpstr>Бюджетні рахунки для операцій клієнтів за бюджетними коштами – рахунки для здійснення операцій за асигнуваннями, передбаченими на виконання відповідних програм і заходів у державному та місцевих бюджетах, які відкриваються розпорядникам та одержувачам коштів і поділяються на:</vt:lpstr>
      <vt:lpstr>Слайд 4</vt:lpstr>
      <vt:lpstr>Слайд 5</vt:lpstr>
    </vt:vector>
  </TitlesOfParts>
  <Company>presentation-creation.ru</Company>
  <LinksUpToDate>false</LinksUpToDate>
  <SharedDoc>false</SharedDoc>
  <HyperlinkBase>https://presentation-creation.ru/powerpoint-templates.html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Оранжевая элегантность</dc:title>
  <dc:creator>obstinate</dc:creator>
  <dc:description>Шаблон презентации с сайта https://presentation-creation.ru/</dc:description>
  <cp:lastModifiedBy>putnik</cp:lastModifiedBy>
  <cp:revision>793</cp:revision>
  <dcterms:created xsi:type="dcterms:W3CDTF">2018-02-25T09:09:03Z</dcterms:created>
  <dcterms:modified xsi:type="dcterms:W3CDTF">2021-04-27T16:00:06Z</dcterms:modified>
</cp:coreProperties>
</file>