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4" r:id="rId1"/>
  </p:sldMasterIdLst>
  <p:sldIdLst>
    <p:sldId id="256" r:id="rId2"/>
    <p:sldId id="257" r:id="rId3"/>
    <p:sldId id="267" r:id="rId4"/>
    <p:sldId id="269" r:id="rId5"/>
    <p:sldId id="270" r:id="rId6"/>
    <p:sldId id="272" r:id="rId7"/>
    <p:sldId id="271" r:id="rId8"/>
    <p:sldId id="276" r:id="rId9"/>
    <p:sldId id="273" r:id="rId10"/>
    <p:sldId id="274" r:id="rId11"/>
    <p:sldId id="279" r:id="rId12"/>
    <p:sldId id="278" r:id="rId13"/>
    <p:sldId id="275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EF05-E977-4E76-B4B7-E26F68D76CC9}" type="datetimeFigureOut">
              <a:rPr lang="ru-RU" smtClean="0"/>
              <a:pPr/>
              <a:t>01.11.2021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25CD8-189D-423D-8925-46346D19393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9229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EF05-E977-4E76-B4B7-E26F68D76CC9}" type="datetimeFigureOut">
              <a:rPr lang="ru-RU" smtClean="0"/>
              <a:pPr/>
              <a:t>01.11.2021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25CD8-189D-423D-8925-46346D19393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8431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EF05-E977-4E76-B4B7-E26F68D76CC9}" type="datetimeFigureOut">
              <a:rPr lang="ru-RU" smtClean="0"/>
              <a:pPr/>
              <a:t>01.11.2021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25CD8-189D-423D-8925-46346D19393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1781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EF05-E977-4E76-B4B7-E26F68D76CC9}" type="datetimeFigureOut">
              <a:rPr lang="ru-RU" smtClean="0"/>
              <a:pPr/>
              <a:t>01.11.2021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25CD8-189D-423D-8925-46346D19393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50036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EF05-E977-4E76-B4B7-E26F68D76CC9}" type="datetimeFigureOut">
              <a:rPr lang="ru-RU" smtClean="0"/>
              <a:pPr/>
              <a:t>01.11.2021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25CD8-189D-423D-8925-46346D19393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9476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EF05-E977-4E76-B4B7-E26F68D76CC9}" type="datetimeFigureOut">
              <a:rPr lang="ru-RU" smtClean="0"/>
              <a:pPr/>
              <a:t>01.11.2021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25CD8-189D-423D-8925-46346D19393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93471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EF05-E977-4E76-B4B7-E26F68D76CC9}" type="datetimeFigureOut">
              <a:rPr lang="ru-RU" smtClean="0"/>
              <a:pPr/>
              <a:t>01.11.2021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25CD8-189D-423D-8925-46346D19393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05881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EF05-E977-4E76-B4B7-E26F68D76CC9}" type="datetimeFigureOut">
              <a:rPr lang="ru-RU" smtClean="0"/>
              <a:pPr/>
              <a:t>01.11.2021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25CD8-189D-423D-8925-46346D19393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31955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EF05-E977-4E76-B4B7-E26F68D76CC9}" type="datetimeFigureOut">
              <a:rPr lang="ru-RU" smtClean="0"/>
              <a:pPr/>
              <a:t>01.11.2021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25CD8-189D-423D-8925-46346D19393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4861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EF05-E977-4E76-B4B7-E26F68D76CC9}" type="datetimeFigureOut">
              <a:rPr lang="ru-RU" smtClean="0"/>
              <a:pPr/>
              <a:t>01.11.2021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55C25CD8-189D-423D-8925-46346D19393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5834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EF05-E977-4E76-B4B7-E26F68D76CC9}" type="datetimeFigureOut">
              <a:rPr lang="ru-RU" smtClean="0"/>
              <a:pPr/>
              <a:t>01.11.2021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25CD8-189D-423D-8925-46346D19393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1794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EF05-E977-4E76-B4B7-E26F68D76CC9}" type="datetimeFigureOut">
              <a:rPr lang="ru-RU" smtClean="0"/>
              <a:pPr/>
              <a:t>01.11.2021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25CD8-189D-423D-8925-46346D19393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3707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EF05-E977-4E76-B4B7-E26F68D76CC9}" type="datetimeFigureOut">
              <a:rPr lang="ru-RU" smtClean="0"/>
              <a:pPr/>
              <a:t>01.11.2021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25CD8-189D-423D-8925-46346D19393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385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EF05-E977-4E76-B4B7-E26F68D76CC9}" type="datetimeFigureOut">
              <a:rPr lang="ru-RU" smtClean="0"/>
              <a:pPr/>
              <a:t>01.11.2021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25CD8-189D-423D-8925-46346D19393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7250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EF05-E977-4E76-B4B7-E26F68D76CC9}" type="datetimeFigureOut">
              <a:rPr lang="ru-RU" smtClean="0"/>
              <a:pPr/>
              <a:t>01.11.2021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25CD8-189D-423D-8925-46346D19393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0924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EF05-E977-4E76-B4B7-E26F68D76CC9}" type="datetimeFigureOut">
              <a:rPr lang="ru-RU" smtClean="0"/>
              <a:pPr/>
              <a:t>01.11.2021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25CD8-189D-423D-8925-46346D19393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2617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EF05-E977-4E76-B4B7-E26F68D76CC9}" type="datetimeFigureOut">
              <a:rPr lang="ru-RU" smtClean="0"/>
              <a:pPr/>
              <a:t>01.11.2021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25CD8-189D-423D-8925-46346D19393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7629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854EF05-E977-4E76-B4B7-E26F68D76CC9}" type="datetimeFigureOut">
              <a:rPr lang="ru-RU" smtClean="0"/>
              <a:pPr/>
              <a:t>01.11.2021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5C25CD8-189D-423D-8925-46346D19393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5666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5" r:id="rId1"/>
    <p:sldLayoutId id="2147483976" r:id="rId2"/>
    <p:sldLayoutId id="2147483977" r:id="rId3"/>
    <p:sldLayoutId id="2147483978" r:id="rId4"/>
    <p:sldLayoutId id="2147483979" r:id="rId5"/>
    <p:sldLayoutId id="2147483980" r:id="rId6"/>
    <p:sldLayoutId id="2147483981" r:id="rId7"/>
    <p:sldLayoutId id="2147483982" r:id="rId8"/>
    <p:sldLayoutId id="2147483983" r:id="rId9"/>
    <p:sldLayoutId id="2147483984" r:id="rId10"/>
    <p:sldLayoutId id="2147483985" r:id="rId11"/>
    <p:sldLayoutId id="2147483986" r:id="rId12"/>
    <p:sldLayoutId id="2147483987" r:id="rId13"/>
    <p:sldLayoutId id="2147483988" r:id="rId14"/>
    <p:sldLayoutId id="2147483989" r:id="rId15"/>
    <p:sldLayoutId id="2147483990" r:id="rId16"/>
    <p:sldLayoutId id="214748399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Кількісна і якісна стратегії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51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66443" y="1499616"/>
            <a:ext cx="2231136" cy="7406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Кількісна стратегія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0184" y="2487168"/>
            <a:ext cx="2143993" cy="104241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Стандартизовані та формалізовані методи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8" name="Прямая со стрелкой 7"/>
          <p:cNvCxnSpPr>
            <a:stCxn id="4" idx="2"/>
            <a:endCxn id="6" idx="0"/>
          </p:cNvCxnSpPr>
          <p:nvPr/>
        </p:nvCxnSpPr>
        <p:spPr>
          <a:xfrm flipH="1">
            <a:off x="1782181" y="2240280"/>
            <a:ext cx="599830" cy="2468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8260079" y="1499616"/>
            <a:ext cx="2231136" cy="7406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Якісна  стратегія</a:t>
            </a:r>
            <a:endParaRPr lang="ru-RU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9113245" y="2340864"/>
            <a:ext cx="2143993" cy="104241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Нестандартизовані та неформалізовані методи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23" name="Прямая со стрелкой 22"/>
          <p:cNvCxnSpPr>
            <a:stCxn id="16" idx="2"/>
            <a:endCxn id="18" idx="0"/>
          </p:cNvCxnSpPr>
          <p:nvPr/>
        </p:nvCxnSpPr>
        <p:spPr>
          <a:xfrm>
            <a:off x="9375647" y="2240280"/>
            <a:ext cx="809595" cy="1005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508291" y="4288536"/>
            <a:ext cx="3478493" cy="243230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Перелік кількісних методів включає в себе широкий спектр засобів збору інформації, однак найбільш часто вживаними є особисте інтерв’ю (</a:t>
            </a:r>
            <a:r>
              <a:rPr lang="en-US" dirty="0">
                <a:solidFill>
                  <a:schemeClr val="tx1"/>
                </a:solidFill>
              </a:rPr>
              <a:t>PAPI), </a:t>
            </a:r>
            <a:r>
              <a:rPr lang="ru-RU" dirty="0">
                <a:solidFill>
                  <a:schemeClr val="tx1"/>
                </a:solidFill>
              </a:rPr>
              <a:t>телефонне (</a:t>
            </a:r>
            <a:r>
              <a:rPr lang="en-US" dirty="0">
                <a:solidFill>
                  <a:schemeClr val="tx1"/>
                </a:solidFill>
              </a:rPr>
              <a:t>CATI) </a:t>
            </a:r>
            <a:r>
              <a:rPr lang="ru-RU" dirty="0">
                <a:solidFill>
                  <a:schemeClr val="tx1"/>
                </a:solidFill>
              </a:rPr>
              <a:t>або он-лайн опитування.</a:t>
            </a:r>
            <a:endParaRPr lang="uk-UA" dirty="0">
              <a:solidFill>
                <a:schemeClr val="tx1"/>
              </a:solidFill>
            </a:endParaRPr>
          </a:p>
        </p:txBody>
      </p:sp>
      <p:cxnSp>
        <p:nvCxnSpPr>
          <p:cNvPr id="10" name="Прямая со стрелкой 9"/>
          <p:cNvCxnSpPr>
            <a:stCxn id="6" idx="2"/>
            <a:endCxn id="7" idx="0"/>
          </p:cNvCxnSpPr>
          <p:nvPr/>
        </p:nvCxnSpPr>
        <p:spPr>
          <a:xfrm>
            <a:off x="1782181" y="3529584"/>
            <a:ext cx="465357" cy="7589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8357616" y="4288536"/>
            <a:ext cx="2578608" cy="243230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tx1"/>
                </a:solidFill>
              </a:rPr>
              <a:t>Глибинні інтерв’ю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- Фокус </a:t>
            </a:r>
            <a:r>
              <a:rPr lang="ru-RU" dirty="0">
                <a:solidFill>
                  <a:schemeClr val="tx1"/>
                </a:solidFill>
              </a:rPr>
              <a:t>групові дискусії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- Етнографічні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- Наративні </a:t>
            </a:r>
            <a:r>
              <a:rPr lang="ru-RU" dirty="0">
                <a:solidFill>
                  <a:schemeClr val="tx1"/>
                </a:solidFill>
              </a:rPr>
              <a:t>інтерв’ю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- Експертні</a:t>
            </a:r>
            <a:r>
              <a:rPr lang="ru-RU" dirty="0">
                <a:solidFill>
                  <a:schemeClr val="tx1"/>
                </a:solidFill>
              </a:rPr>
              <a:t>  інтерв’ю</a:t>
            </a:r>
          </a:p>
        </p:txBody>
      </p:sp>
      <p:cxnSp>
        <p:nvCxnSpPr>
          <p:cNvPr id="17" name="Прямая со стрелкой 16"/>
          <p:cNvCxnSpPr>
            <a:stCxn id="18" idx="2"/>
            <a:endCxn id="13" idx="0"/>
          </p:cNvCxnSpPr>
          <p:nvPr/>
        </p:nvCxnSpPr>
        <p:spPr>
          <a:xfrm flipH="1">
            <a:off x="9646920" y="3383280"/>
            <a:ext cx="538322" cy="9052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0" name="Рисунок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9980" y="795529"/>
            <a:ext cx="4233419" cy="2587752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1723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818889" y="3099816"/>
            <a:ext cx="2231136" cy="7406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Якісна  стратегія</a:t>
            </a:r>
            <a:endParaRPr lang="ru-RU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5610" y="3330702"/>
            <a:ext cx="3893907" cy="339013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ru-RU" b="1" dirty="0">
                <a:solidFill>
                  <a:sysClr val="windowText" lastClr="000000"/>
                </a:solidFill>
              </a:rPr>
              <a:t>Глибинні </a:t>
            </a:r>
            <a:r>
              <a:rPr lang="ru-RU" b="1" dirty="0" smtClean="0">
                <a:solidFill>
                  <a:sysClr val="windowText" lastClr="000000"/>
                </a:solidFill>
              </a:rPr>
              <a:t>інтерв’ю</a:t>
            </a:r>
            <a:endParaRPr lang="en-US" dirty="0">
              <a:solidFill>
                <a:sysClr val="windowText" lastClr="000000"/>
              </a:solidFill>
            </a:endParaRPr>
          </a:p>
          <a:p>
            <a:r>
              <a:rPr lang="uk-UA" dirty="0" smtClean="0">
                <a:solidFill>
                  <a:sysClr val="windowText" lastClr="000000"/>
                </a:solidFill>
              </a:rPr>
              <a:t>У дослідницькій практиці такого роду інтерв’ю використовуються для збору особистої інформації респондентів-учасників певних життєвих ситуацій для того, щоб виявити їх мотиви, цінності та переконання.</a:t>
            </a:r>
          </a:p>
          <a:p>
            <a:r>
              <a:rPr lang="uk-UA" dirty="0" smtClean="0">
                <a:solidFill>
                  <a:sysClr val="windowText" lastClr="000000"/>
                </a:solidFill>
              </a:rPr>
              <a:t>Перебіг інтерв’ю </a:t>
            </a:r>
            <a:r>
              <a:rPr lang="ru-RU" dirty="0" smtClean="0">
                <a:solidFill>
                  <a:sysClr val="windowText" lastClr="000000"/>
                </a:solidFill>
              </a:rPr>
              <a:t>записується </a:t>
            </a:r>
            <a:r>
              <a:rPr lang="ru-RU" dirty="0">
                <a:solidFill>
                  <a:sysClr val="windowText" lastClr="000000"/>
                </a:solidFill>
              </a:rPr>
              <a:t>на диктофон, з метою більш детального аналізу даних.</a:t>
            </a:r>
          </a:p>
          <a:p>
            <a:pPr algn="ctr"/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8" name="Прямая со стрелкой 7"/>
          <p:cNvCxnSpPr>
            <a:stCxn id="4" idx="1"/>
            <a:endCxn id="6" idx="0"/>
          </p:cNvCxnSpPr>
          <p:nvPr/>
        </p:nvCxnSpPr>
        <p:spPr>
          <a:xfrm flipH="1" flipV="1">
            <a:off x="2142564" y="3330702"/>
            <a:ext cx="2676325" cy="1394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6163055" y="219456"/>
            <a:ext cx="5943601" cy="249631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b="1" dirty="0" smtClean="0">
                <a:solidFill>
                  <a:sysClr val="windowText" lastClr="000000"/>
                </a:solidFill>
              </a:rPr>
              <a:t>Наративні інтерв’ю</a:t>
            </a:r>
          </a:p>
          <a:p>
            <a:r>
              <a:rPr lang="uk-UA" dirty="0" smtClean="0">
                <a:solidFill>
                  <a:sysClr val="windowText" lastClr="000000"/>
                </a:solidFill>
              </a:rPr>
              <a:t>Використання таких інтерв’ю є доцільним у тих випадках, коли важливим є отримання не тільки суб’єктивних оцінок явищ чи процесів, але й їх важливість у свідомості самої людини.</a:t>
            </a:r>
          </a:p>
          <a:p>
            <a:r>
              <a:rPr lang="uk-UA" dirty="0" smtClean="0">
                <a:solidFill>
                  <a:sysClr val="windowText" lastClr="000000"/>
                </a:solidFill>
              </a:rPr>
              <a:t>Задля виконання цього завдання інтерв’ю планується таким чином, щоб респондент міг вільно розповісти про проблеми, що його турбують.</a:t>
            </a:r>
          </a:p>
          <a:p>
            <a:pPr algn="ctr"/>
            <a:endParaRPr lang="ru-RU" dirty="0">
              <a:ln w="0"/>
              <a:solidFill>
                <a:sysClr val="windowText" lastClr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23" name="Прямая со стрелкой 22"/>
          <p:cNvCxnSpPr>
            <a:stCxn id="4" idx="3"/>
            <a:endCxn id="18" idx="2"/>
          </p:cNvCxnSpPr>
          <p:nvPr/>
        </p:nvCxnSpPr>
        <p:spPr>
          <a:xfrm flipV="1">
            <a:off x="7050025" y="2715768"/>
            <a:ext cx="2084831" cy="7543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4370832" y="4261104"/>
            <a:ext cx="3372163" cy="245973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ysClr val="windowText" lastClr="000000"/>
                </a:solidFill>
              </a:rPr>
              <a:t>Фокус групи </a:t>
            </a:r>
            <a:r>
              <a:rPr lang="uk-UA" dirty="0" smtClean="0">
                <a:solidFill>
                  <a:sysClr val="windowText" lastClr="000000"/>
                </a:solidFill>
              </a:rPr>
              <a:t>є найбільш популярним методом збору інформації якісного характеру, сутність якого полягає у проведенні інтерв’ю з невеликою групою осіб.</a:t>
            </a:r>
            <a:endParaRPr lang="uk-UA" dirty="0">
              <a:solidFill>
                <a:sysClr val="windowText" lastClr="000000"/>
              </a:solidFill>
            </a:endParaRPr>
          </a:p>
        </p:txBody>
      </p:sp>
      <p:cxnSp>
        <p:nvCxnSpPr>
          <p:cNvPr id="10" name="Прямая со стрелкой 9"/>
          <p:cNvCxnSpPr>
            <a:stCxn id="4" idx="2"/>
            <a:endCxn id="7" idx="0"/>
          </p:cNvCxnSpPr>
          <p:nvPr/>
        </p:nvCxnSpPr>
        <p:spPr>
          <a:xfrm>
            <a:off x="5934457" y="3840480"/>
            <a:ext cx="122457" cy="4206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8357616" y="3200400"/>
            <a:ext cx="3749040" cy="352044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b="1" dirty="0" smtClean="0">
                <a:solidFill>
                  <a:sysClr val="windowText" lastClr="000000"/>
                </a:solidFill>
              </a:rPr>
              <a:t>Етнографічні інтерв’ю</a:t>
            </a:r>
          </a:p>
          <a:p>
            <a:r>
              <a:rPr lang="uk-UA" dirty="0" smtClean="0">
                <a:solidFill>
                  <a:sysClr val="windowText" lastClr="000000"/>
                </a:solidFill>
              </a:rPr>
              <a:t>Особливістю даного інтерв’ю є те, що збір інформації відбувається у звичному для респондента середовищі.</a:t>
            </a:r>
          </a:p>
          <a:p>
            <a:r>
              <a:rPr lang="uk-UA" dirty="0" smtClean="0">
                <a:solidFill>
                  <a:sysClr val="windowText" lastClr="000000"/>
                </a:solidFill>
              </a:rPr>
              <a:t>Разом з цим методом дослідження часто також використовується спостереження, щоб отримати більш детальну інформацію щодо особливостей життєвих практик досліджуваних осіб.</a:t>
            </a:r>
            <a:endParaRPr lang="uk-UA" dirty="0">
              <a:solidFill>
                <a:sysClr val="windowText" lastClr="000000"/>
              </a:solidFill>
            </a:endParaRPr>
          </a:p>
        </p:txBody>
      </p:sp>
      <p:cxnSp>
        <p:nvCxnSpPr>
          <p:cNvPr id="17" name="Прямая со стрелкой 16"/>
          <p:cNvCxnSpPr>
            <a:stCxn id="4" idx="3"/>
            <a:endCxn id="13" idx="1"/>
          </p:cNvCxnSpPr>
          <p:nvPr/>
        </p:nvCxnSpPr>
        <p:spPr>
          <a:xfrm>
            <a:off x="7050025" y="3470148"/>
            <a:ext cx="1307591" cy="14904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>
            <a:stCxn id="4" idx="0"/>
            <a:endCxn id="59" idx="3"/>
          </p:cNvCxnSpPr>
          <p:nvPr/>
        </p:nvCxnSpPr>
        <p:spPr>
          <a:xfrm flipH="1" flipV="1">
            <a:off x="5266944" y="1504188"/>
            <a:ext cx="667513" cy="15956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320040" y="146304"/>
            <a:ext cx="4946904" cy="27157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ysClr val="windowText" lastClr="000000"/>
                </a:solidFill>
              </a:rPr>
              <a:t>Експертне опитування </a:t>
            </a:r>
            <a:r>
              <a:rPr lang="uk-UA" dirty="0" smtClean="0">
                <a:solidFill>
                  <a:sysClr val="windowText" lastClr="000000"/>
                </a:solidFill>
              </a:rPr>
              <a:t>передбачає залучення компетентних осіб: вчених, науковців, приватних  підприємців, керівників компаній, громадських діячів, політиків, представників певних професій тощо. Експертне інтерв’ю проводиться професійним інтерв’юером за заздалегідь складеним сценарієм. Обговорення з експертами обов’язково записується у аудіо- або відеозапис, з метою подальшого   аналізу даних.</a:t>
            </a:r>
            <a:endParaRPr lang="uk-UA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25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66443" y="1499616"/>
            <a:ext cx="2231136" cy="7406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Кількісна стратегія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8" name="Прямая со стрелкой 7"/>
          <p:cNvCxnSpPr>
            <a:stCxn id="4" idx="2"/>
            <a:endCxn id="7" idx="0"/>
          </p:cNvCxnSpPr>
          <p:nvPr/>
        </p:nvCxnSpPr>
        <p:spPr>
          <a:xfrm>
            <a:off x="2382011" y="2240280"/>
            <a:ext cx="321877" cy="8869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8022335" y="758952"/>
            <a:ext cx="2231136" cy="7406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Якісна  стратегія</a:t>
            </a:r>
            <a:endParaRPr lang="ru-RU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23" name="Прямая со стрелкой 22"/>
          <p:cNvCxnSpPr>
            <a:stCxn id="16" idx="2"/>
            <a:endCxn id="13" idx="0"/>
          </p:cNvCxnSpPr>
          <p:nvPr/>
        </p:nvCxnSpPr>
        <p:spPr>
          <a:xfrm>
            <a:off x="9137903" y="1499616"/>
            <a:ext cx="152401" cy="5303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358002" y="3127248"/>
            <a:ext cx="4691771" cy="309067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 smtClean="0">
                <a:solidFill>
                  <a:schemeClr val="tx1"/>
                </a:solidFill>
              </a:rPr>
              <a:t>Кількісні методи рекомендується проводити: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- Для визначення частоти і об’єму споживання товару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- Для порівняння відносної ефективності готових концепцій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- Для виявлення джерела отримання інформації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- Для опитувань громадської думки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601968" y="2029968"/>
            <a:ext cx="5376672" cy="4800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 smtClean="0">
                <a:solidFill>
                  <a:schemeClr val="tx1"/>
                </a:solidFill>
              </a:rPr>
              <a:t>Найчастіше </a:t>
            </a:r>
            <a:r>
              <a:rPr lang="uk-UA" i="1" dirty="0" smtClean="0">
                <a:solidFill>
                  <a:schemeClr val="tx1"/>
                </a:solidFill>
              </a:rPr>
              <a:t>якісні методи</a:t>
            </a:r>
            <a:r>
              <a:rPr lang="uk-UA" dirty="0" smtClean="0">
                <a:solidFill>
                  <a:schemeClr val="tx1"/>
                </a:solidFill>
              </a:rPr>
              <a:t> використовуються для вирішення таких завдань: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- Дослідження іміджу марки/кандидата, основних раціональних та емоційних складових іміджу, переваг та недоліків марки/кандидата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- Виявлення специфіки та типових моделей поведінки споживачів/електоральної поведінки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- Вивчення основних стимулів та бар’єрів до споживання марки/голосування за кандидата чи партію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- Виявлення нереалізованих потреб респондентів щодо певної ринкової категорії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- Тестування рекламних концепцій та макетів рекламних матеріалів (відеороликів, рекламних листівок, програм політичних партій і т. ін.)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- Тестування концепції нового продукту чи створення нового продукту</a:t>
            </a:r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771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Спосіб представлення даних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66443" y="1499616"/>
            <a:ext cx="2231136" cy="7406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Кількісна стратегія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9328" y="2715768"/>
            <a:ext cx="2143993" cy="327355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Використання статистики, комп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’</a:t>
            </a:r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ютерних програм для обробки даних</a:t>
            </a:r>
          </a:p>
          <a:p>
            <a:endParaRPr lang="uk-UA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Дані представляються у вигляді таблиць, графіків, індексів, коефіцієнтів тощо.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8" name="Прямая со стрелкой 7"/>
          <p:cNvCxnSpPr>
            <a:stCxn id="4" idx="2"/>
            <a:endCxn id="6" idx="0"/>
          </p:cNvCxnSpPr>
          <p:nvPr/>
        </p:nvCxnSpPr>
        <p:spPr>
          <a:xfrm flipH="1">
            <a:off x="1791325" y="2240280"/>
            <a:ext cx="590686" cy="475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8260079" y="1499616"/>
            <a:ext cx="2231136" cy="7406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Якісна  стратегія</a:t>
            </a:r>
            <a:endParaRPr lang="ru-RU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829781" y="2715768"/>
            <a:ext cx="2143993" cy="277977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u="sng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Не використовується статистика.</a:t>
            </a:r>
          </a:p>
          <a:p>
            <a:endParaRPr lang="uk-UA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Результат представляється у вигляді цитат з мови інформанта 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23" name="Прямая со стрелкой 22"/>
          <p:cNvCxnSpPr>
            <a:stCxn id="16" idx="2"/>
            <a:endCxn id="18" idx="0"/>
          </p:cNvCxnSpPr>
          <p:nvPr/>
        </p:nvCxnSpPr>
        <p:spPr>
          <a:xfrm>
            <a:off x="9375647" y="2240280"/>
            <a:ext cx="526131" cy="475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1243" y="2437428"/>
            <a:ext cx="5690616" cy="3551892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3102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66443" y="1499616"/>
            <a:ext cx="2231136" cy="7406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Кількісна стратегія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9328" y="2715768"/>
            <a:ext cx="2362200" cy="8686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Макросоціологія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(об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’</a:t>
            </a:r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єктивізм) 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8" name="Прямая со стрелкой 7"/>
          <p:cNvCxnSpPr>
            <a:stCxn id="4" idx="2"/>
            <a:endCxn id="6" idx="0"/>
          </p:cNvCxnSpPr>
          <p:nvPr/>
        </p:nvCxnSpPr>
        <p:spPr>
          <a:xfrm flipH="1">
            <a:off x="1900428" y="2240280"/>
            <a:ext cx="481583" cy="475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1344168" y="3904488"/>
            <a:ext cx="4306824" cy="26791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Макросоціологія  — галузь соціологічного знання, що орієнтується на вивчення великих соціальних процесів та аналіз цілісних соціальних груп та систем, таких як суспільство, цивілізація і т. д.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uk-UA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4" name="Прямая со стрелкой 13"/>
          <p:cNvCxnSpPr>
            <a:stCxn id="6" idx="2"/>
            <a:endCxn id="12" idx="0"/>
          </p:cNvCxnSpPr>
          <p:nvPr/>
        </p:nvCxnSpPr>
        <p:spPr>
          <a:xfrm>
            <a:off x="1900428" y="3584448"/>
            <a:ext cx="1597152" cy="3200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8260079" y="1499616"/>
            <a:ext cx="2231136" cy="7406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Якісна  стратегія</a:t>
            </a:r>
            <a:endParaRPr lang="ru-RU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76131" y="2619518"/>
            <a:ext cx="2362200" cy="8686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Мікросоціологія (суб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’</a:t>
            </a:r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єктивізм)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106668" y="3904488"/>
            <a:ext cx="4306824" cy="26791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Мікросоціологія — сукупність соціологічних знань на вивчення так званих мікрооб'єктів (міжособистісні взаємодії, стосунки, комунікативні зв'язки в малих групах, поведінка індивіда, окремі «мікромасштабні» соціальні явища та процеси тощо)</a:t>
            </a:r>
            <a:endParaRPr lang="uk-UA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23" name="Прямая со стрелкой 22"/>
          <p:cNvCxnSpPr>
            <a:stCxn id="16" idx="2"/>
            <a:endCxn id="18" idx="0"/>
          </p:cNvCxnSpPr>
          <p:nvPr/>
        </p:nvCxnSpPr>
        <p:spPr>
          <a:xfrm>
            <a:off x="9375647" y="2240280"/>
            <a:ext cx="481584" cy="3792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18" idx="2"/>
            <a:endCxn id="21" idx="0"/>
          </p:cNvCxnSpPr>
          <p:nvPr/>
        </p:nvCxnSpPr>
        <p:spPr>
          <a:xfrm flipH="1">
            <a:off x="8260080" y="3488198"/>
            <a:ext cx="1597151" cy="4162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9" name="Рисунок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8608" y="1266445"/>
            <a:ext cx="4460443" cy="2478023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69454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які питання відповідають?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66443" y="1499616"/>
            <a:ext cx="2231136" cy="7406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Кількісна стратегія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9328" y="2715768"/>
            <a:ext cx="2143993" cy="291693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Скільки?</a:t>
            </a:r>
          </a:p>
          <a:p>
            <a:pPr algn="ctr"/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Хто?</a:t>
            </a:r>
          </a:p>
          <a:p>
            <a:pPr algn="ctr"/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Що?</a:t>
            </a:r>
          </a:p>
          <a:p>
            <a:pPr algn="ctr"/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Коли?</a:t>
            </a:r>
          </a:p>
          <a:p>
            <a:pPr algn="ctr"/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Де?</a:t>
            </a:r>
          </a:p>
          <a:p>
            <a:pPr algn="ctr"/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Як часто?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8" name="Прямая со стрелкой 7"/>
          <p:cNvCxnSpPr>
            <a:stCxn id="4" idx="2"/>
            <a:endCxn id="6" idx="0"/>
          </p:cNvCxnSpPr>
          <p:nvPr/>
        </p:nvCxnSpPr>
        <p:spPr>
          <a:xfrm flipH="1">
            <a:off x="1791325" y="2240280"/>
            <a:ext cx="590686" cy="475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8260079" y="1499616"/>
            <a:ext cx="2231136" cy="7406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Якісна  стратегія</a:t>
            </a:r>
            <a:endParaRPr lang="ru-RU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829781" y="2715768"/>
            <a:ext cx="2143993" cy="291693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Чому?</a:t>
            </a:r>
          </a:p>
          <a:p>
            <a:pPr algn="ctr"/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Як?</a:t>
            </a:r>
          </a:p>
          <a:p>
            <a:pPr algn="ctr"/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 якою метою?</a:t>
            </a:r>
          </a:p>
          <a:p>
            <a:pPr algn="ctr"/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Що це означає?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23" name="Прямая со стрелкой 22"/>
          <p:cNvCxnSpPr>
            <a:stCxn id="16" idx="2"/>
            <a:endCxn id="18" idx="0"/>
          </p:cNvCxnSpPr>
          <p:nvPr/>
        </p:nvCxnSpPr>
        <p:spPr>
          <a:xfrm>
            <a:off x="9375647" y="2240280"/>
            <a:ext cx="526131" cy="475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6672" y="1499616"/>
            <a:ext cx="3165624" cy="234086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7579" y="4074524"/>
            <a:ext cx="3177541" cy="2242287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8239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08227"/>
          </a:xfrm>
        </p:spPr>
        <p:txBody>
          <a:bodyPr>
            <a:normAutofit fontScale="90000"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Кого або що вивчає?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66443" y="1499616"/>
            <a:ext cx="2231136" cy="7406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Кількісна стратегія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9328" y="2642616"/>
            <a:ext cx="2143993" cy="175564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 Великі соціальні групи</a:t>
            </a:r>
          </a:p>
          <a:p>
            <a:endParaRPr lang="uk-UA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 Великі масиви інформації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8" name="Прямая со стрелкой 7"/>
          <p:cNvCxnSpPr>
            <a:stCxn id="4" idx="2"/>
            <a:endCxn id="6" idx="0"/>
          </p:cNvCxnSpPr>
          <p:nvPr/>
        </p:nvCxnSpPr>
        <p:spPr>
          <a:xfrm flipH="1">
            <a:off x="1791325" y="2240280"/>
            <a:ext cx="590686" cy="4023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9739296" y="2297430"/>
            <a:ext cx="2231136" cy="7406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Якісна  стратегія</a:t>
            </a:r>
            <a:endParaRPr lang="ru-RU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9070571" y="3184398"/>
            <a:ext cx="2143993" cy="146304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 Малі соціальні групи (від 2 до 30 чол.)</a:t>
            </a:r>
          </a:p>
          <a:p>
            <a:endParaRPr lang="uk-UA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23" name="Прямая со стрелкой 22"/>
          <p:cNvCxnSpPr>
            <a:stCxn id="16" idx="2"/>
            <a:endCxn id="18" idx="0"/>
          </p:cNvCxnSpPr>
          <p:nvPr/>
        </p:nvCxnSpPr>
        <p:spPr>
          <a:xfrm flipH="1">
            <a:off x="10142568" y="3038094"/>
            <a:ext cx="712296" cy="1463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719328" y="4398264"/>
            <a:ext cx="4440937" cy="238658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Націлені на отримання кількісної інформації про велике число об’єктів дослідження. Такі  дослідження призначені для вивчення об’єктивних, кількісно вимірюваних характеристик поведінки людей, вони застосовуються тоді,  коли необхідні точні, статистично надійні дані.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294544" y="50292"/>
            <a:ext cx="3675888" cy="2093976"/>
          </a:xfrm>
          <a:prstGeom prst="roundRect">
            <a:avLst>
              <a:gd name="adj" fmla="val 27584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</a:rPr>
              <a:t>Мета дослідження</a:t>
            </a:r>
            <a:r>
              <a:rPr lang="uk-UA" dirty="0" smtClean="0">
                <a:solidFill>
                  <a:schemeClr val="tx1"/>
                </a:solidFill>
              </a:rPr>
              <a:t> - пізнання соціологом властивостей, зв'язків і відношень обраного об'єкта; соціолог при цьому має деяку інформацію про сутність даного об'єкта.</a:t>
            </a:r>
            <a:endParaRPr lang="uk-UA" dirty="0">
              <a:solidFill>
                <a:schemeClr val="tx1"/>
              </a:solidFill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7513" y="1280160"/>
            <a:ext cx="4197096" cy="279806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9" name="Прямоугольник 18"/>
          <p:cNvSpPr/>
          <p:nvPr/>
        </p:nvSpPr>
        <p:spPr>
          <a:xfrm>
            <a:off x="7178077" y="4645152"/>
            <a:ext cx="4036487" cy="213969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ysClr val="windowText" lastClr="000000"/>
                </a:solidFill>
              </a:rPr>
              <a:t>Мала група - нечисленна за складом соціальна група, члени якої об'єднані спільною соціальною діяльністю і знаходяться в безпосередньому особистому спілкуванні, що є основою для виникнення емоційних відносин, групових норм і групових процесів.</a:t>
            </a:r>
            <a:endParaRPr lang="uk-UA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10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Дослідницька мета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66443" y="1499616"/>
            <a:ext cx="2231136" cy="7406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Кількісна стратегія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9328" y="2715768"/>
            <a:ext cx="2143993" cy="104241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Виявити причинно- наслідкові зв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’</a:t>
            </a:r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язки 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8" name="Прямая со стрелкой 7"/>
          <p:cNvCxnSpPr>
            <a:stCxn id="4" idx="2"/>
            <a:endCxn id="6" idx="0"/>
          </p:cNvCxnSpPr>
          <p:nvPr/>
        </p:nvCxnSpPr>
        <p:spPr>
          <a:xfrm flipH="1">
            <a:off x="1791325" y="2240280"/>
            <a:ext cx="590686" cy="475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8260079" y="1499616"/>
            <a:ext cx="2231136" cy="7406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Якісна  стратегія</a:t>
            </a:r>
            <a:endParaRPr lang="ru-RU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829781" y="2715768"/>
            <a:ext cx="2143993" cy="104241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Інтерпретація суб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’</a:t>
            </a:r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єктивних смислів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23" name="Прямая со стрелкой 22"/>
          <p:cNvCxnSpPr>
            <a:stCxn id="16" idx="2"/>
            <a:endCxn id="18" idx="0"/>
          </p:cNvCxnSpPr>
          <p:nvPr/>
        </p:nvCxnSpPr>
        <p:spPr>
          <a:xfrm>
            <a:off x="9375647" y="2240280"/>
            <a:ext cx="526131" cy="475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1266443" y="4233672"/>
            <a:ext cx="2231136" cy="18836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Кількісні методи дослідження використовуються для отримання числових і статистичних даних.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260079" y="4233672"/>
            <a:ext cx="2231136" cy="249631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Якісні методи дослідження використовуються для отримання даних про особистий досвід і про причини соціальної поведінки.</a:t>
            </a:r>
            <a:endParaRPr lang="uk-UA" dirty="0">
              <a:solidFill>
                <a:schemeClr val="tx1"/>
              </a:solidFill>
            </a:endParaRPr>
          </a:p>
        </p:txBody>
      </p:sp>
      <p:cxnSp>
        <p:nvCxnSpPr>
          <p:cNvPr id="11" name="Прямая со стрелкой 10"/>
          <p:cNvCxnSpPr>
            <a:stCxn id="6" idx="2"/>
            <a:endCxn id="7" idx="0"/>
          </p:cNvCxnSpPr>
          <p:nvPr/>
        </p:nvCxnSpPr>
        <p:spPr>
          <a:xfrm>
            <a:off x="1791325" y="3758184"/>
            <a:ext cx="590686" cy="475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18" idx="2"/>
            <a:endCxn id="13" idx="0"/>
          </p:cNvCxnSpPr>
          <p:nvPr/>
        </p:nvCxnSpPr>
        <p:spPr>
          <a:xfrm flipH="1">
            <a:off x="9375647" y="3758184"/>
            <a:ext cx="526131" cy="475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9" name="Рисунок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8823" y="1499616"/>
            <a:ext cx="4660012" cy="2330006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2939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Логіка аналізу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66443" y="1499616"/>
            <a:ext cx="2231136" cy="7406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Кількісна стратегія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9328" y="2715768"/>
            <a:ext cx="2252472" cy="115214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Дедуктивна – від абстракцій і теорій до фактів шляхом операціоналізації </a:t>
            </a:r>
          </a:p>
        </p:txBody>
      </p:sp>
      <p:cxnSp>
        <p:nvCxnSpPr>
          <p:cNvPr id="8" name="Прямая со стрелкой 7"/>
          <p:cNvCxnSpPr>
            <a:stCxn id="4" idx="2"/>
            <a:endCxn id="6" idx="0"/>
          </p:cNvCxnSpPr>
          <p:nvPr/>
        </p:nvCxnSpPr>
        <p:spPr>
          <a:xfrm flipH="1">
            <a:off x="1845564" y="2240280"/>
            <a:ext cx="536447" cy="475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8260079" y="1499616"/>
            <a:ext cx="2231136" cy="7406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Якісна  стратегія</a:t>
            </a:r>
            <a:endParaRPr lang="ru-RU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829781" y="2715768"/>
            <a:ext cx="2225315" cy="115214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Індуктивна – від фактів життя до їх фактів і класифікації</a:t>
            </a:r>
          </a:p>
        </p:txBody>
      </p:sp>
      <p:cxnSp>
        <p:nvCxnSpPr>
          <p:cNvPr id="23" name="Прямая со стрелкой 22"/>
          <p:cNvCxnSpPr>
            <a:stCxn id="16" idx="2"/>
            <a:endCxn id="18" idx="0"/>
          </p:cNvCxnSpPr>
          <p:nvPr/>
        </p:nvCxnSpPr>
        <p:spPr>
          <a:xfrm>
            <a:off x="9375647" y="2240280"/>
            <a:ext cx="566792" cy="475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7103" y="3163824"/>
            <a:ext cx="5667375" cy="323850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9687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Роль досліджуваного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66443" y="1499616"/>
            <a:ext cx="2231136" cy="7406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Кількісна стратегія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9328" y="2715768"/>
            <a:ext cx="2143993" cy="104241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Респондент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8" name="Прямая со стрелкой 7"/>
          <p:cNvCxnSpPr>
            <a:stCxn id="4" idx="2"/>
            <a:endCxn id="6" idx="0"/>
          </p:cNvCxnSpPr>
          <p:nvPr/>
        </p:nvCxnSpPr>
        <p:spPr>
          <a:xfrm flipH="1">
            <a:off x="1791325" y="2240280"/>
            <a:ext cx="590686" cy="475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8260079" y="1499616"/>
            <a:ext cx="2231136" cy="7406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Якісна  стратегія</a:t>
            </a:r>
            <a:endParaRPr lang="ru-RU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829781" y="2715768"/>
            <a:ext cx="2143993" cy="104241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Інформант</a:t>
            </a:r>
          </a:p>
        </p:txBody>
      </p:sp>
      <p:cxnSp>
        <p:nvCxnSpPr>
          <p:cNvPr id="23" name="Прямая со стрелкой 22"/>
          <p:cNvCxnSpPr>
            <a:stCxn id="16" idx="2"/>
            <a:endCxn id="18" idx="0"/>
          </p:cNvCxnSpPr>
          <p:nvPr/>
        </p:nvCxnSpPr>
        <p:spPr>
          <a:xfrm>
            <a:off x="9375647" y="2240280"/>
            <a:ext cx="526131" cy="475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719328" y="4133088"/>
            <a:ext cx="3944112" cy="25420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ysClr val="windowText" lastClr="000000"/>
                </a:solidFill>
              </a:rPr>
              <a:t>Респондент</a:t>
            </a:r>
            <a:r>
              <a:rPr lang="uk-UA" dirty="0" smtClean="0">
                <a:solidFill>
                  <a:sysClr val="windowText" lastClr="000000"/>
                </a:solidFill>
              </a:rPr>
              <a:t>— учасник інтерв'ю, соціологічного опитування, або психологічних тестів. Особа, яка відповідає на запитання інтерв'юера, корреспондента або анкети. Людина, яка виступає в ролі джерела первинної інформації про явища і процеси, котрі досліджуються.</a:t>
            </a:r>
            <a:endParaRPr lang="uk-UA" dirty="0">
              <a:solidFill>
                <a:sysClr val="windowText" lastClr="000000"/>
              </a:solidFill>
            </a:endParaRPr>
          </a:p>
        </p:txBody>
      </p:sp>
      <p:cxnSp>
        <p:nvCxnSpPr>
          <p:cNvPr id="9" name="Прямая со стрелкой 8"/>
          <p:cNvCxnSpPr>
            <a:stCxn id="6" idx="2"/>
            <a:endCxn id="5" idx="0"/>
          </p:cNvCxnSpPr>
          <p:nvPr/>
        </p:nvCxnSpPr>
        <p:spPr>
          <a:xfrm>
            <a:off x="1791325" y="3758184"/>
            <a:ext cx="900059" cy="3749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3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3381" y="1050607"/>
            <a:ext cx="4286435" cy="2854833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1684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>
            <a:normAutofit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Установка дослідника щодо досліджуваного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66443" y="1499616"/>
            <a:ext cx="2231136" cy="7406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Кількісна стратегія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9328" y="2715768"/>
            <a:ext cx="2143993" cy="104241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Не довіряти і перевіряти </a:t>
            </a:r>
            <a:endParaRPr lang="ru-RU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8" name="Прямая со стрелкой 7"/>
          <p:cNvCxnSpPr>
            <a:stCxn id="4" idx="2"/>
            <a:endCxn id="6" idx="0"/>
          </p:cNvCxnSpPr>
          <p:nvPr/>
        </p:nvCxnSpPr>
        <p:spPr>
          <a:xfrm flipH="1">
            <a:off x="1791325" y="2240280"/>
            <a:ext cx="590686" cy="475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8260079" y="1499616"/>
            <a:ext cx="2231136" cy="7406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Якісна  стратегія</a:t>
            </a:r>
            <a:endParaRPr lang="ru-RU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829781" y="2715768"/>
            <a:ext cx="2143993" cy="11887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Довіряти суб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’</a:t>
            </a:r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єктивому баченню інформанта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23" name="Прямая со стрелкой 22"/>
          <p:cNvCxnSpPr>
            <a:stCxn id="16" idx="2"/>
            <a:endCxn id="18" idx="0"/>
          </p:cNvCxnSpPr>
          <p:nvPr/>
        </p:nvCxnSpPr>
        <p:spPr>
          <a:xfrm>
            <a:off x="9375647" y="2240280"/>
            <a:ext cx="526131" cy="475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7567" y="2330005"/>
            <a:ext cx="5077968" cy="2856357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4910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Інструменти вимірювання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66443" y="1499616"/>
            <a:ext cx="2231136" cy="7406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Кількісна стратегія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9328" y="2715768"/>
            <a:ext cx="2143993" cy="104241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Створюється заздалегідь і перевіряється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8" name="Прямая со стрелкой 7"/>
          <p:cNvCxnSpPr>
            <a:stCxn id="4" idx="2"/>
            <a:endCxn id="6" idx="0"/>
          </p:cNvCxnSpPr>
          <p:nvPr/>
        </p:nvCxnSpPr>
        <p:spPr>
          <a:xfrm flipH="1">
            <a:off x="1791325" y="2240280"/>
            <a:ext cx="590686" cy="475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8260079" y="1499616"/>
            <a:ext cx="2231136" cy="7406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Якісна  стратегія</a:t>
            </a:r>
            <a:endParaRPr lang="ru-RU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829781" y="2715768"/>
            <a:ext cx="2143993" cy="104241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Може не бути інструментарію або змінюватись у ході дослідження</a:t>
            </a:r>
            <a:endParaRPr lang="ru-RU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23" name="Прямая со стрелкой 22"/>
          <p:cNvCxnSpPr>
            <a:stCxn id="16" idx="2"/>
            <a:endCxn id="18" idx="0"/>
          </p:cNvCxnSpPr>
          <p:nvPr/>
        </p:nvCxnSpPr>
        <p:spPr>
          <a:xfrm>
            <a:off x="9375647" y="2240280"/>
            <a:ext cx="526131" cy="475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758" y="1499616"/>
            <a:ext cx="4198899" cy="3443097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2219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450</TotalTime>
  <Words>551</Words>
  <Application>Microsoft Office PowerPoint</Application>
  <PresentationFormat>Широкоэкранный</PresentationFormat>
  <Paragraphs>108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Corbel</vt:lpstr>
      <vt:lpstr>Times New Roman</vt:lpstr>
      <vt:lpstr>Параллакс</vt:lpstr>
      <vt:lpstr>Кількісна і якісна стратегії</vt:lpstr>
      <vt:lpstr>Теоретична основа</vt:lpstr>
      <vt:lpstr>На які питання відповідають? </vt:lpstr>
      <vt:lpstr>Кого або що вивчає? </vt:lpstr>
      <vt:lpstr>Дослідницька мета</vt:lpstr>
      <vt:lpstr>Логіка аналізу</vt:lpstr>
      <vt:lpstr>Роль досліджуваного</vt:lpstr>
      <vt:lpstr>Установка дослідника щодо досліджуваного</vt:lpstr>
      <vt:lpstr>Інструменти вимірювання</vt:lpstr>
      <vt:lpstr>Методи</vt:lpstr>
      <vt:lpstr>Презентация PowerPoint</vt:lpstr>
      <vt:lpstr>Методи</vt:lpstr>
      <vt:lpstr>Спосіб представлення даних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</dc:creator>
  <cp:lastModifiedBy>Тая</cp:lastModifiedBy>
  <cp:revision>35</cp:revision>
  <dcterms:created xsi:type="dcterms:W3CDTF">2020-09-30T09:25:35Z</dcterms:created>
  <dcterms:modified xsi:type="dcterms:W3CDTF">2021-11-01T21:19:23Z</dcterms:modified>
</cp:coreProperties>
</file>