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57" r:id="rId6"/>
    <p:sldId id="258" r:id="rId7"/>
    <p:sldId id="261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22448"/>
            <a:ext cx="8928992" cy="2232247"/>
          </a:xfrm>
        </p:spPr>
        <p:txBody>
          <a:bodyPr>
            <a:normAutofit/>
          </a:bodyPr>
          <a:lstStyle/>
          <a:p>
            <a:r>
              <a:rPr lang="ru-RU" dirty="0"/>
              <a:t>ТЕМА: ВІДДІЛ ПАПОРОТЕПОДІБНІ, АБО ПОЛІПОДІОФІТИ - </a:t>
            </a:r>
            <a:r>
              <a:rPr lang="en-US" dirty="0"/>
              <a:t>POLYPODIOPHYTA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48464" y="6525344"/>
            <a:ext cx="144016" cy="288032"/>
          </a:xfrm>
        </p:spPr>
        <p:txBody>
          <a:bodyPr>
            <a:normAutofit fontScale="47500" lnSpcReduction="20000"/>
          </a:bodyPr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6205896" cy="465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35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7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3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4" y="537792"/>
            <a:ext cx="8631745" cy="6203576"/>
          </a:xfrm>
        </p:spPr>
      </p:pic>
    </p:spTree>
    <p:extLst>
      <p:ext uri="{BB962C8B-B14F-4D97-AF65-F5344CB8AC3E}">
        <p14:creationId xmlns:p14="http://schemas.microsoft.com/office/powerpoint/2010/main" val="423546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2002234"/>
          </a:xfrm>
        </p:spPr>
        <p:txBody>
          <a:bodyPr>
            <a:normAutofit/>
          </a:bodyPr>
          <a:lstStyle/>
          <a:p>
            <a:pPr algn="l"/>
            <a:r>
              <a:rPr lang="ru-RU" sz="2200" dirty="0" err="1"/>
              <a:t>Клас</a:t>
            </a:r>
            <a:r>
              <a:rPr lang="ru-RU" sz="2200" dirty="0"/>
              <a:t> </a:t>
            </a:r>
            <a:r>
              <a:rPr lang="ru-RU" sz="2200" dirty="0" err="1"/>
              <a:t>Папоротевидні</a:t>
            </a:r>
            <a:r>
              <a:rPr lang="ru-RU" sz="2200" dirty="0"/>
              <a:t>,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Поліподіопсиди</a:t>
            </a:r>
            <a:r>
              <a:rPr lang="ru-RU" sz="2200" dirty="0"/>
              <a:t> – </a:t>
            </a:r>
            <a:r>
              <a:rPr lang="en-US" sz="2200" dirty="0" err="1"/>
              <a:t>Polypodiopsida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 err="1"/>
              <a:t>Підклас</a:t>
            </a:r>
            <a:r>
              <a:rPr lang="ru-RU" sz="2200" dirty="0"/>
              <a:t> </a:t>
            </a:r>
            <a:r>
              <a:rPr lang="ru-RU" sz="2200" dirty="0" err="1"/>
              <a:t>Поліподііди</a:t>
            </a:r>
            <a:r>
              <a:rPr lang="ru-RU" sz="2200" dirty="0"/>
              <a:t> – </a:t>
            </a:r>
            <a:r>
              <a:rPr lang="en-US" sz="2200" dirty="0" err="1"/>
              <a:t>Polypodiidae</a:t>
            </a:r>
            <a:r>
              <a:rPr lang="en-US" sz="2200" dirty="0"/>
              <a:t> </a:t>
            </a:r>
            <a:br>
              <a:rPr lang="en-US" sz="2200" dirty="0"/>
            </a:br>
            <a:r>
              <a:rPr lang="ru-RU" sz="2200" dirty="0"/>
              <a:t>Порядок </a:t>
            </a:r>
            <a:r>
              <a:rPr lang="ru-RU" sz="2200" dirty="0" err="1"/>
              <a:t>Поліподієві</a:t>
            </a:r>
            <a:r>
              <a:rPr lang="ru-RU" sz="2200" dirty="0"/>
              <a:t>,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Багатоніжкові</a:t>
            </a:r>
            <a:r>
              <a:rPr lang="ru-RU" sz="2200" dirty="0"/>
              <a:t> – </a:t>
            </a:r>
            <a:r>
              <a:rPr lang="en-US" sz="2200" dirty="0" err="1"/>
              <a:t>Polypodiales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/>
              <a:t>Родина </a:t>
            </a:r>
            <a:r>
              <a:rPr lang="ru-RU" sz="2200" dirty="0" err="1"/>
              <a:t>Щитникові</a:t>
            </a:r>
            <a:r>
              <a:rPr lang="ru-RU" sz="2200" dirty="0"/>
              <a:t>,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Аспідієві</a:t>
            </a:r>
            <a:r>
              <a:rPr lang="ru-RU" sz="2200" dirty="0"/>
              <a:t> – </a:t>
            </a:r>
            <a:r>
              <a:rPr lang="en-US" sz="2200" dirty="0" err="1"/>
              <a:t>Dryopteridaceae</a:t>
            </a:r>
            <a:r>
              <a:rPr lang="en-US" sz="2200" dirty="0"/>
              <a:t>,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en-US" sz="2200" dirty="0" err="1"/>
              <a:t>Aspidiaceae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ru-RU" sz="2200" dirty="0"/>
              <a:t>Вид Щитник </a:t>
            </a:r>
            <a:r>
              <a:rPr lang="ru-RU" sz="2200" dirty="0" err="1"/>
              <a:t>чоловічій</a:t>
            </a:r>
            <a:r>
              <a:rPr lang="ru-RU" sz="2200" dirty="0"/>
              <a:t>,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Чоловіча</a:t>
            </a:r>
            <a:r>
              <a:rPr lang="ru-RU" sz="2200" dirty="0"/>
              <a:t> </a:t>
            </a:r>
            <a:r>
              <a:rPr lang="ru-RU" sz="2200" dirty="0" err="1"/>
              <a:t>папороть</a:t>
            </a:r>
            <a:r>
              <a:rPr lang="ru-RU" sz="2200" dirty="0"/>
              <a:t> – </a:t>
            </a:r>
            <a:r>
              <a:rPr lang="en-US" sz="2200" dirty="0" err="1"/>
              <a:t>Dryopteris</a:t>
            </a:r>
            <a:r>
              <a:rPr lang="en-US" sz="2200" dirty="0"/>
              <a:t> </a:t>
            </a:r>
            <a:r>
              <a:rPr lang="en-US" sz="2200" dirty="0" err="1"/>
              <a:t>filix</a:t>
            </a:r>
            <a:r>
              <a:rPr lang="en-US" sz="2200" dirty="0"/>
              <a:t>-mas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564904"/>
            <a:ext cx="4038600" cy="268819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213" y="2204864"/>
            <a:ext cx="4964721" cy="4392488"/>
          </a:xfrm>
        </p:spPr>
      </p:pic>
    </p:spTree>
    <p:extLst>
      <p:ext uri="{BB962C8B-B14F-4D97-AF65-F5344CB8AC3E}">
        <p14:creationId xmlns:p14="http://schemas.microsoft.com/office/powerpoint/2010/main" val="302871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Щитник </a:t>
            </a:r>
            <a:r>
              <a:rPr lang="ru-RU" dirty="0" err="1"/>
              <a:t>чоловічий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en-US" dirty="0" err="1"/>
              <a:t>Dryopteris</a:t>
            </a:r>
            <a:r>
              <a:rPr lang="en-US" dirty="0"/>
              <a:t> </a:t>
            </a:r>
            <a:r>
              <a:rPr lang="en-US" dirty="0" err="1"/>
              <a:t>filix</a:t>
            </a:r>
            <a:r>
              <a:rPr lang="en-US" dirty="0"/>
              <a:t>-mas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2393057" cy="428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69" y="2348880"/>
            <a:ext cx="185163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4165506" cy="216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37693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6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гаметофіту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82837"/>
            <a:ext cx="8158535" cy="28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4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664296"/>
          </a:xfrm>
        </p:spPr>
        <p:txBody>
          <a:bodyPr>
            <a:normAutofit/>
          </a:bodyPr>
          <a:lstStyle/>
          <a:p>
            <a:r>
              <a:rPr lang="ru-RU" sz="2800" dirty="0" err="1"/>
              <a:t>Підклас</a:t>
            </a:r>
            <a:r>
              <a:rPr lang="ru-RU" sz="2800" dirty="0"/>
              <a:t> </a:t>
            </a:r>
            <a:r>
              <a:rPr lang="ru-RU" sz="2800" dirty="0" err="1"/>
              <a:t>Сальвінііди</a:t>
            </a:r>
            <a:r>
              <a:rPr lang="ru-RU" sz="2800" dirty="0"/>
              <a:t> – </a:t>
            </a:r>
            <a:r>
              <a:rPr lang="en-US" sz="2800" dirty="0" err="1"/>
              <a:t>Salviniidae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Порядок </a:t>
            </a:r>
            <a:r>
              <a:rPr lang="ru-RU" sz="2800" dirty="0" err="1"/>
              <a:t>Сальвінієві</a:t>
            </a:r>
            <a:r>
              <a:rPr lang="ru-RU" sz="2800" dirty="0"/>
              <a:t> – </a:t>
            </a:r>
            <a:r>
              <a:rPr lang="en-US" sz="2800" dirty="0" err="1"/>
              <a:t>Salviniales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Родина </a:t>
            </a:r>
            <a:r>
              <a:rPr lang="ru-RU" sz="2800" dirty="0" err="1"/>
              <a:t>Сальвінієві</a:t>
            </a:r>
            <a:r>
              <a:rPr lang="ru-RU" sz="2800" dirty="0"/>
              <a:t> –  </a:t>
            </a:r>
            <a:r>
              <a:rPr lang="en-US" sz="2800" dirty="0" err="1"/>
              <a:t>Salviniaceae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 err="1"/>
              <a:t>Рід</a:t>
            </a:r>
            <a:r>
              <a:rPr lang="ru-RU" sz="2800" dirty="0"/>
              <a:t> </a:t>
            </a:r>
            <a:r>
              <a:rPr lang="ru-RU" sz="2800" dirty="0" err="1"/>
              <a:t>Сальвінія</a:t>
            </a:r>
            <a:r>
              <a:rPr lang="ru-RU" sz="2800" dirty="0"/>
              <a:t> – </a:t>
            </a:r>
            <a:r>
              <a:rPr lang="en-US" sz="2800" dirty="0" err="1"/>
              <a:t>Salvinia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ru-RU" sz="2800" dirty="0"/>
              <a:t>Вид </a:t>
            </a:r>
            <a:r>
              <a:rPr lang="ru-RU" sz="2800" dirty="0" err="1"/>
              <a:t>Сальвінія</a:t>
            </a:r>
            <a:r>
              <a:rPr lang="ru-RU" sz="2800" dirty="0"/>
              <a:t> </a:t>
            </a:r>
            <a:r>
              <a:rPr lang="ru-RU" sz="2800" dirty="0" err="1"/>
              <a:t>плаваюча</a:t>
            </a:r>
            <a:r>
              <a:rPr lang="ru-RU" sz="2800" dirty="0"/>
              <a:t> – </a:t>
            </a:r>
            <a:r>
              <a:rPr lang="en-US" sz="2800" dirty="0"/>
              <a:t>S. </a:t>
            </a:r>
            <a:r>
              <a:rPr lang="en-US" sz="2800" dirty="0" err="1"/>
              <a:t>natans</a:t>
            </a:r>
            <a:r>
              <a:rPr lang="en-US" sz="2800" dirty="0"/>
              <a:t/>
            </a:r>
            <a:br>
              <a:rPr lang="en-US" sz="2800" dirty="0"/>
            </a:b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4414369" cy="279102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4424268" cy="2808312"/>
          </a:xfrm>
        </p:spPr>
      </p:pic>
    </p:spTree>
    <p:extLst>
      <p:ext uri="{BB962C8B-B14F-4D97-AF65-F5344CB8AC3E}">
        <p14:creationId xmlns:p14="http://schemas.microsoft.com/office/powerpoint/2010/main" val="401243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01" y="116632"/>
            <a:ext cx="9062003" cy="1301006"/>
          </a:xfrm>
        </p:spPr>
        <p:txBody>
          <a:bodyPr>
            <a:normAutofit fontScale="90000"/>
          </a:bodyPr>
          <a:lstStyle/>
          <a:p>
            <a:r>
              <a:rPr lang="ru-RU" sz="2200" dirty="0"/>
              <a:t>А – </a:t>
            </a:r>
            <a:r>
              <a:rPr lang="ru-RU" sz="2200" dirty="0" err="1"/>
              <a:t>загальний</a:t>
            </a:r>
            <a:r>
              <a:rPr lang="ru-RU" sz="2200" dirty="0"/>
              <a:t> </a:t>
            </a:r>
            <a:r>
              <a:rPr lang="ru-RU" sz="2200" dirty="0" err="1"/>
              <a:t>вигляд</a:t>
            </a:r>
            <a:r>
              <a:rPr lang="ru-RU" sz="2200" dirty="0"/>
              <a:t> </a:t>
            </a:r>
            <a:r>
              <a:rPr lang="ru-RU" sz="2200" dirty="0" err="1"/>
              <a:t>спорофіту</a:t>
            </a:r>
            <a:r>
              <a:rPr lang="ru-RU" sz="2200" dirty="0"/>
              <a:t>, Б – </a:t>
            </a:r>
            <a:r>
              <a:rPr lang="ru-RU" sz="2200" dirty="0" err="1"/>
              <a:t>ділянка</a:t>
            </a:r>
            <a:r>
              <a:rPr lang="ru-RU" sz="2200" dirty="0"/>
              <a:t> </a:t>
            </a:r>
            <a:r>
              <a:rPr lang="ru-RU" sz="2200" dirty="0" err="1"/>
              <a:t>стебла</a:t>
            </a:r>
            <a:r>
              <a:rPr lang="ru-RU" sz="2200" dirty="0"/>
              <a:t> з </a:t>
            </a:r>
            <a:r>
              <a:rPr lang="ru-RU" sz="2200" dirty="0" err="1"/>
              <a:t>двома</a:t>
            </a:r>
            <a:r>
              <a:rPr lang="ru-RU" sz="2200" dirty="0"/>
              <a:t> </a:t>
            </a:r>
            <a:r>
              <a:rPr lang="ru-RU" sz="2200" dirty="0" err="1"/>
              <a:t>плаваючими</a:t>
            </a:r>
            <a:r>
              <a:rPr lang="ru-RU" sz="2200" dirty="0"/>
              <a:t> листками та одним </a:t>
            </a:r>
            <a:r>
              <a:rPr lang="ru-RU" sz="2200" dirty="0" err="1" smtClean="0"/>
              <a:t>підводним</a:t>
            </a:r>
            <a:r>
              <a:rPr lang="ru-RU" sz="2200" dirty="0"/>
              <a:t>, </a:t>
            </a:r>
            <a:r>
              <a:rPr lang="ru-RU" sz="2200" dirty="0" err="1"/>
              <a:t>дуже</a:t>
            </a:r>
            <a:r>
              <a:rPr lang="ru-RU" sz="2200" dirty="0"/>
              <a:t> </a:t>
            </a:r>
            <a:r>
              <a:rPr lang="ru-RU" sz="2200" dirty="0" err="1"/>
              <a:t>розсіченим</a:t>
            </a:r>
            <a:r>
              <a:rPr lang="ru-RU" sz="2200" dirty="0"/>
              <a:t>, В – </a:t>
            </a:r>
            <a:r>
              <a:rPr lang="ru-RU" sz="2200" dirty="0" err="1"/>
              <a:t>розріз</a:t>
            </a:r>
            <a:r>
              <a:rPr lang="ru-RU" sz="2200" dirty="0"/>
              <a:t> </a:t>
            </a:r>
            <a:r>
              <a:rPr lang="ru-RU" sz="2200" dirty="0" err="1"/>
              <a:t>спорокарпіїв</a:t>
            </a:r>
            <a:r>
              <a:rPr lang="ru-RU" sz="2200" dirty="0"/>
              <a:t>, </a:t>
            </a:r>
            <a:r>
              <a:rPr lang="ru-RU" sz="2200" dirty="0" smtClean="0"/>
              <a:t> </a:t>
            </a:r>
            <a:r>
              <a:rPr lang="ru-RU" sz="2200" dirty="0"/>
              <a:t>Г – </a:t>
            </a:r>
            <a:r>
              <a:rPr lang="ru-RU" sz="2200" dirty="0" err="1"/>
              <a:t>поперечний</a:t>
            </a:r>
            <a:r>
              <a:rPr lang="ru-RU" sz="2200" dirty="0"/>
              <a:t> </a:t>
            </a:r>
            <a:r>
              <a:rPr lang="ru-RU" sz="2200" dirty="0" err="1"/>
              <a:t>розріз</a:t>
            </a:r>
            <a:r>
              <a:rPr lang="ru-RU" sz="2200" dirty="0"/>
              <a:t> листка, </a:t>
            </a:r>
            <a:r>
              <a:rPr lang="ru-RU" sz="2200" dirty="0" smtClean="0"/>
              <a:t>Е </a:t>
            </a:r>
            <a:r>
              <a:rPr lang="ru-RU" sz="2200" dirty="0"/>
              <a:t>– </a:t>
            </a:r>
            <a:r>
              <a:rPr lang="ru-RU" sz="2200" dirty="0" err="1"/>
              <a:t>мікроспорангій</a:t>
            </a:r>
            <a:r>
              <a:rPr lang="ru-RU" sz="2200" dirty="0"/>
              <a:t> з </a:t>
            </a:r>
            <a:r>
              <a:rPr lang="ru-RU" sz="2200" dirty="0" err="1"/>
              <a:t>пророслими</a:t>
            </a:r>
            <a:r>
              <a:rPr lang="ru-RU" sz="2200" dirty="0"/>
              <a:t> </a:t>
            </a:r>
            <a:r>
              <a:rPr lang="ru-RU" sz="2200" dirty="0" err="1"/>
              <a:t>мікроспорами</a:t>
            </a:r>
            <a:r>
              <a:rPr lang="ru-RU" sz="2200" dirty="0"/>
              <a:t>,  </a:t>
            </a:r>
            <a:r>
              <a:rPr lang="ru-RU" sz="2200" dirty="0" smtClean="0"/>
              <a:t>Ж </a:t>
            </a:r>
            <a:r>
              <a:rPr lang="ru-RU" sz="2200" dirty="0"/>
              <a:t>– мегаспора з заростком (</a:t>
            </a:r>
            <a:r>
              <a:rPr lang="ru-RU" sz="2200" dirty="0" err="1"/>
              <a:t>жіночим</a:t>
            </a:r>
            <a:r>
              <a:rPr lang="ru-RU" sz="2200" dirty="0"/>
              <a:t> </a:t>
            </a:r>
            <a:r>
              <a:rPr lang="ru-RU" sz="2200" dirty="0" err="1"/>
              <a:t>гаметофітом</a:t>
            </a:r>
            <a:r>
              <a:rPr lang="ru-RU" sz="2200" dirty="0"/>
              <a:t>) та </a:t>
            </a:r>
            <a:r>
              <a:rPr lang="ru-RU" sz="2200" dirty="0" err="1"/>
              <a:t>зародком</a:t>
            </a:r>
            <a:r>
              <a:rPr lang="ru-RU" sz="2200" dirty="0"/>
              <a:t> у </a:t>
            </a:r>
            <a:r>
              <a:rPr lang="ru-RU" sz="2200" dirty="0" err="1"/>
              <a:t>розрізі</a:t>
            </a:r>
            <a:endParaRPr lang="ru-RU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" y="1528386"/>
            <a:ext cx="3805419" cy="296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28886"/>
            <a:ext cx="2304256" cy="297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7" y="4495826"/>
            <a:ext cx="2425822" cy="220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508957"/>
            <a:ext cx="2880321" cy="21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62137"/>
            <a:ext cx="18859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097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80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ТЕМА: ВІДДІЛ ПАПОРОТЕПОДІБНІ, АБО ПОЛІПОДІОФІТИ - POLYPODIOPHYTA</vt:lpstr>
      <vt:lpstr>Презентация PowerPoint</vt:lpstr>
      <vt:lpstr>Презентация PowerPoint</vt:lpstr>
      <vt:lpstr>Клас Папоротевидні, або Поліподіопсиди – Polypodiopsida Підклас Поліподііди – Polypodiidae  Порядок Поліподієві, або Багатоніжкові – Polypodiales Родина Щитникові, або Аспідієві – Dryopteridaceae, або Aspidiaceae Вид Щитник чоловічій, або Чоловіча папороть – Dryopteris filix-mas</vt:lpstr>
      <vt:lpstr>Щитник чоловічий - Dryopteris filix-mas</vt:lpstr>
      <vt:lpstr>загальний вигляд гаметофіту</vt:lpstr>
      <vt:lpstr>Підклас Сальвінііди – Salviniidae Порядок Сальвінієві – Salviniales Родина Сальвінієві –  Salviniaceae Рід Сальвінія – Salvinia Вид Сальвінія плаваюча – S. natans </vt:lpstr>
      <vt:lpstr>А – загальний вигляд спорофіту, Б – ділянка стебла з двома плаваючими листками та одним підводним, дуже розсіченим, В – розріз спорокарпіїв,  Г – поперечний розріз листка, Е – мікроспорангій з пророслими мікроспорами,  Ж – мегаспора з заростком (жіночим гаметофітом) та зародком у розрізі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УЛЫБНИСЬ!</dc:creator>
  <cp:lastModifiedBy>Gyrocopter_UA</cp:lastModifiedBy>
  <cp:revision>5</cp:revision>
  <dcterms:created xsi:type="dcterms:W3CDTF">2020-12-15T21:15:55Z</dcterms:created>
  <dcterms:modified xsi:type="dcterms:W3CDTF">2020-12-15T21:51:40Z</dcterms:modified>
</cp:coreProperties>
</file>