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9" r:id="rId16"/>
    <p:sldId id="283" r:id="rId17"/>
    <p:sldId id="284" r:id="rId18"/>
    <p:sldId id="285" r:id="rId19"/>
    <p:sldId id="286" r:id="rId20"/>
    <p:sldId id="271" r:id="rId21"/>
    <p:sldId id="272" r:id="rId22"/>
    <p:sldId id="278" r:id="rId23"/>
    <p:sldId id="273" r:id="rId24"/>
    <p:sldId id="274" r:id="rId25"/>
    <p:sldId id="275" r:id="rId26"/>
    <p:sldId id="276" r:id="rId27"/>
    <p:sldId id="277"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FF0000"/>
    <a:srgbClr val="FF9900"/>
    <a:srgbClr val="00CC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62"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FA61BD2-6BF1-4073-AAFE-3C962F4C2F1A}" type="datetimeFigureOut">
              <a:rPr lang="ru-RU"/>
              <a:pPr>
                <a:defRPr/>
              </a:pPr>
              <a:t>02.03.2023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1C1FA6A-71DD-4B71-A48F-BA6EBEE6785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ru-RU" smtClean="0"/>
              <a:t>Образец подзаголовка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FAC60EF0-1494-47BF-8996-126EADDB925D}" type="datetimeFigureOut">
              <a:rPr lang="ru-RU"/>
              <a:pPr>
                <a:defRPr/>
              </a:pPr>
              <a:t>02.03.2023</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33055CD2-B3D7-4BE1-96DD-05C29FB2919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28E36D12-595F-4E72-8948-9C9E9981CD95}" type="datetimeFigureOut">
              <a:rPr lang="ru-RU"/>
              <a:pPr>
                <a:defRPr/>
              </a:pPr>
              <a:t>02.03.2023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a:ln/>
        </p:spPr>
        <p:txBody>
          <a:bodyPr/>
          <a:lstStyle>
            <a:lvl1pPr>
              <a:defRPr/>
            </a:lvl1pPr>
          </a:lstStyle>
          <a:p>
            <a:pPr>
              <a:defRPr/>
            </a:pPr>
            <a:fld id="{C95E88E6-99BF-4C7F-9565-50CA39A9728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D6362560-8CAD-4124-8582-69DB30AF5E4E}" type="datetimeFigureOut">
              <a:rPr lang="ru-RU"/>
              <a:pPr>
                <a:defRPr/>
              </a:pPr>
              <a:t>02.03.2023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a:ln/>
        </p:spPr>
        <p:txBody>
          <a:bodyPr/>
          <a:lstStyle>
            <a:lvl1pPr>
              <a:defRPr/>
            </a:lvl1pPr>
          </a:lstStyle>
          <a:p>
            <a:pPr>
              <a:defRPr/>
            </a:pPr>
            <a:fld id="{65A105C7-E374-4F87-B0D2-DDE1D39BCAC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6C4B736-4DC3-4928-9754-AE39B1BCE7A2}" type="datetimeFigureOut">
              <a:rPr lang="ru-RU"/>
              <a:pPr>
                <a:defRPr/>
              </a:pPr>
              <a:t>02.03.2023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a:ln/>
        </p:spPr>
        <p:txBody>
          <a:bodyPr/>
          <a:lstStyle>
            <a:lvl1pPr>
              <a:defRPr/>
            </a:lvl1pPr>
          </a:lstStyle>
          <a:p>
            <a:pPr>
              <a:defRPr/>
            </a:pPr>
            <a:fld id="{392A4A5B-C81A-459B-A11D-07346EB9669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0"/>
          </p:nvPr>
        </p:nvSpPr>
        <p:spPr/>
        <p:txBody>
          <a:bodyPr/>
          <a:lstStyle>
            <a:lvl1pPr>
              <a:defRPr/>
            </a:lvl1pPr>
          </a:lstStyle>
          <a:p>
            <a:pPr>
              <a:defRPr/>
            </a:pPr>
            <a:fld id="{7F3A02BE-2938-4297-BEA7-0678A54D70F7}" type="datetimeFigureOut">
              <a:rPr lang="ru-RU"/>
              <a:pPr>
                <a:defRPr/>
              </a:pPr>
              <a:t>02.03.2023</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160B86A5-2A80-4B4B-AD8A-8D17D704AC7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5" name="Date Placeholder 3"/>
          <p:cNvSpPr>
            <a:spLocks noGrp="1"/>
          </p:cNvSpPr>
          <p:nvPr>
            <p:ph type="dt" sz="half" idx="10"/>
          </p:nvPr>
        </p:nvSpPr>
        <p:spPr/>
        <p:txBody>
          <a:bodyPr/>
          <a:lstStyle>
            <a:lvl1pPr>
              <a:defRPr/>
            </a:lvl1pPr>
          </a:lstStyle>
          <a:p>
            <a:pPr>
              <a:defRPr/>
            </a:pPr>
            <a:fld id="{0FB1E8F2-35BD-4C68-B1A1-3D77B9B2669B}" type="datetimeFigureOut">
              <a:rPr lang="ru-RU"/>
              <a:pPr>
                <a:defRPr/>
              </a:pPr>
              <a:t>02.03.2023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ln/>
        </p:spPr>
        <p:txBody>
          <a:bodyPr/>
          <a:lstStyle>
            <a:lvl1pPr>
              <a:defRPr/>
            </a:lvl1pPr>
          </a:lstStyle>
          <a:p>
            <a:pPr>
              <a:defRPr/>
            </a:pPr>
            <a:fld id="{3BEBD349-3BC5-47C1-88A4-627F4948874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84C2F845-377D-40DA-9E2E-75C9E19C5380}" type="datetimeFigureOut">
              <a:rPr lang="ru-RU"/>
              <a:pPr>
                <a:defRPr/>
              </a:pPr>
              <a:t>02.03.2023</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a:ln/>
        </p:spPr>
        <p:txBody>
          <a:bodyPr/>
          <a:lstStyle>
            <a:lvl1pPr>
              <a:defRPr/>
            </a:lvl1pPr>
          </a:lstStyle>
          <a:p>
            <a:pPr>
              <a:defRPr/>
            </a:pPr>
            <a:fld id="{2B99DCC4-D11D-4767-89DF-F2650135614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AC53B13D-2B2E-43B9-85D6-5A3BE1262C04}" type="datetimeFigureOut">
              <a:rPr lang="ru-RU"/>
              <a:pPr>
                <a:defRPr/>
              </a:pPr>
              <a:t>02.03.2023</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a:ln/>
        </p:spPr>
        <p:txBody>
          <a:bodyPr/>
          <a:lstStyle>
            <a:lvl1pPr>
              <a:defRPr/>
            </a:lvl1pPr>
          </a:lstStyle>
          <a:p>
            <a:pPr>
              <a:defRPr/>
            </a:pPr>
            <a:fld id="{FA3F266A-61B8-4D9A-91E9-CE87C7969FE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F35614-61B1-4B8B-8C00-4B6C49096065}" type="datetimeFigureOut">
              <a:rPr lang="ru-RU"/>
              <a:pPr>
                <a:defRPr/>
              </a:pPr>
              <a:t>02.03.2023</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a:ln/>
        </p:spPr>
        <p:txBody>
          <a:bodyPr/>
          <a:lstStyle>
            <a:lvl1pPr>
              <a:defRPr/>
            </a:lvl1pPr>
          </a:lstStyle>
          <a:p>
            <a:pPr>
              <a:defRPr/>
            </a:pPr>
            <a:fld id="{1A95AF40-19B5-4571-8194-8F3A324D446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lvl1pPr>
              <a:defRPr/>
            </a:lvl1pPr>
          </a:lstStyle>
          <a:p>
            <a:pPr>
              <a:defRPr/>
            </a:pPr>
            <a:fld id="{3A20C8F4-E365-4C33-B9DC-ABCC18FF3E0E}" type="datetimeFigureOut">
              <a:rPr lang="ru-RU"/>
              <a:pPr>
                <a:defRPr/>
              </a:pPr>
              <a:t>02.03.2023</a:t>
            </a:fld>
            <a:endParaRPr lang="ru-RU"/>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ru-RU"/>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FE1C150C-4D4B-4D7C-BF96-FBFC2D62723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ru-RU" noProof="0" smtClean="0"/>
              <a:t>Вставка рисунка</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5"/>
          </p:nvPr>
        </p:nvSpPr>
        <p:spPr/>
        <p:txBody>
          <a:bodyPr/>
          <a:lstStyle>
            <a:lvl1pPr>
              <a:defRPr/>
            </a:lvl1pPr>
          </a:lstStyle>
          <a:p>
            <a:pPr>
              <a:defRPr/>
            </a:pPr>
            <a:fld id="{915E0853-2F0F-477B-B334-641A39BBD7FE}" type="datetimeFigureOut">
              <a:rPr lang="ru-RU"/>
              <a:pPr>
                <a:defRPr/>
              </a:pPr>
              <a:t>02.03.2023</a:t>
            </a:fld>
            <a:endParaRPr lang="ru-RU"/>
          </a:p>
        </p:txBody>
      </p:sp>
      <p:sp>
        <p:nvSpPr>
          <p:cNvPr id="8" name="Footer Placeholder 5"/>
          <p:cNvSpPr>
            <a:spLocks noGrp="1"/>
          </p:cNvSpPr>
          <p:nvPr>
            <p:ph type="ftr" sz="quarter" idx="16"/>
          </p:nvPr>
        </p:nvSpPr>
        <p:spPr/>
        <p:txBody>
          <a:bodyPr/>
          <a:lstStyle>
            <a:lvl1pPr>
              <a:defRPr/>
            </a:lvl1pPr>
          </a:lstStyle>
          <a:p>
            <a:pPr>
              <a:defRPr/>
            </a:pPr>
            <a:endParaRPr lang="ru-RU"/>
          </a:p>
        </p:txBody>
      </p:sp>
      <p:sp>
        <p:nvSpPr>
          <p:cNvPr id="9" name="Slide Number Placeholder 6"/>
          <p:cNvSpPr>
            <a:spLocks noGrp="1"/>
          </p:cNvSpPr>
          <p:nvPr>
            <p:ph type="sldNum" sz="quarter" idx="17"/>
          </p:nvPr>
        </p:nvSpPr>
        <p:spPr/>
        <p:txBody>
          <a:bodyPr/>
          <a:lstStyle>
            <a:lvl1pPr>
              <a:defRPr/>
            </a:lvl1pPr>
          </a:lstStyle>
          <a:p>
            <a:pPr>
              <a:defRPr/>
            </a:pPr>
            <a:fld id="{2D27A852-8311-468D-888C-4E770641CEA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fld id="{4207C4F2-082C-472A-BAC4-29387FC1C909}" type="datetimeFigureOut">
              <a:rPr lang="ru-RU"/>
              <a:pPr>
                <a:defRPr/>
              </a:pPr>
              <a:t>02.03.2023</a:t>
            </a:fld>
            <a:endParaRPr lang="ru-RU"/>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fontAlgn="auto">
              <a:spcBef>
                <a:spcPts val="0"/>
              </a:spcBef>
              <a:spcAft>
                <a:spcPts val="0"/>
              </a:spcAft>
              <a:defRPr sz="1000" cap="all" spc="200" baseline="0">
                <a:solidFill>
                  <a:srgbClr val="FFFFFF"/>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fontAlgn="auto">
              <a:spcBef>
                <a:spcPts val="0"/>
              </a:spcBef>
              <a:spcAft>
                <a:spcPts val="0"/>
              </a:spcAft>
              <a:defRPr sz="1650">
                <a:solidFill>
                  <a:srgbClr val="FFFFFF"/>
                </a:solidFill>
                <a:latin typeface="+mn-lt"/>
                <a:cs typeface="+mn-cs"/>
              </a:defRPr>
            </a:lvl1pPr>
          </a:lstStyle>
          <a:p>
            <a:pPr>
              <a:defRPr/>
            </a:pPr>
            <a:fld id="{94E0C104-8311-4773-874D-93FADABE880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80" r:id="rId1"/>
    <p:sldLayoutId id="2147483779" r:id="rId2"/>
    <p:sldLayoutId id="2147483781" r:id="rId3"/>
    <p:sldLayoutId id="2147483778" r:id="rId4"/>
    <p:sldLayoutId id="2147483777" r:id="rId5"/>
    <p:sldLayoutId id="2147483776" r:id="rId6"/>
    <p:sldLayoutId id="2147483775" r:id="rId7"/>
    <p:sldLayoutId id="2147483782" r:id="rId8"/>
    <p:sldLayoutId id="2147483783" r:id="rId9"/>
    <p:sldLayoutId id="2147483774" r:id="rId10"/>
    <p:sldLayoutId id="2147483773" r:id="rId11"/>
  </p:sldLayoutIdLst>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google.ru/url?sa=i&amp;rct=j&amp;q=&amp;esrc=s&amp;source=images&amp;cd=&amp;cad=rja&amp;uact=8&amp;ved=2ahUKEwiS7beQwKbnAhXGb5oKHd4KD8gQjRx6BAgBEAQ&amp;url=https://womo.ua/sekrety-zhestikulyatsii-uspeshnyih-lyudey/&amp;psig=AOvVaw1CoZrVEWRWT2dqa12kjAAt&amp;ust=1580307947509326" TargetMode="External"/><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malenkiigenii.ru/index/levorukie/0-54" TargetMode="External"/><Relationship Id="rId4" Type="http://schemas.openxmlformats.org/officeDocument/2006/relationships/image" Target="../media/image6.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ru/url?sa=i&amp;rct=j&amp;q=&amp;esrc=s&amp;source=images&amp;cd=&amp;ved=2ahUKEwiIidLNw6bnAhV766YKHUKcCe8QjRx6BAgBEAQ&amp;url=http://uriston.com/kommercheskoe-pravo/yuridicheskie-litsa/rukovodstvo/rukovoditel-ooo.html&amp;psig=AOvVaw1Da0prbfesKYhZ8YcA1qMs&amp;ust=1580308904611903"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8788" y="260350"/>
            <a:ext cx="7939087" cy="1446213"/>
          </a:xfrm>
          <a:prstGeom prst="rect">
            <a:avLst/>
          </a:prstGeom>
          <a:noFill/>
        </p:spPr>
        <p:txBody>
          <a:bodyPr>
            <a:spAutoFit/>
          </a:bodyPr>
          <a:lstStyle/>
          <a:p>
            <a:pPr algn="ctr" fontAlgn="auto">
              <a:spcBef>
                <a:spcPts val="0"/>
              </a:spcBef>
              <a:spcAft>
                <a:spcPts val="0"/>
              </a:spcAft>
              <a:defRPr/>
            </a:pPr>
            <a:r>
              <a:rPr lang="uk-UA" sz="4400" b="1" dirty="0">
                <a:solidFill>
                  <a:schemeClr val="accent4">
                    <a:lumMod val="50000"/>
                  </a:schemeClr>
                </a:solidFill>
                <a:latin typeface="+mn-lt"/>
                <a:cs typeface="+mn-cs"/>
              </a:rPr>
              <a:t>ЛІДЕРСТВО ТА СТИЛІ КЕРІВНИЦТВА</a:t>
            </a:r>
            <a:endParaRPr lang="ru-RU" sz="4400" b="1" dirty="0">
              <a:solidFill>
                <a:schemeClr val="accent4">
                  <a:lumMod val="50000"/>
                </a:schemeClr>
              </a:solidFill>
              <a:latin typeface="+mn-lt"/>
              <a:cs typeface="+mn-cs"/>
            </a:endParaRPr>
          </a:p>
        </p:txBody>
      </p:sp>
      <p:sp>
        <p:nvSpPr>
          <p:cNvPr id="5" name="TextBox 4"/>
          <p:cNvSpPr txBox="1"/>
          <p:nvPr/>
        </p:nvSpPr>
        <p:spPr>
          <a:xfrm>
            <a:off x="844550" y="1773238"/>
            <a:ext cx="8135938" cy="368300"/>
          </a:xfrm>
          <a:prstGeom prst="rect">
            <a:avLst/>
          </a:prstGeom>
          <a:noFill/>
        </p:spPr>
        <p:txBody>
          <a:bodyPr>
            <a:spAutoFit/>
          </a:bodyPr>
          <a:lstStyle/>
          <a:p>
            <a:pPr algn="r" fontAlgn="auto">
              <a:spcBef>
                <a:spcPts val="0"/>
              </a:spcBef>
              <a:spcAft>
                <a:spcPts val="0"/>
              </a:spcAft>
              <a:defRPr/>
            </a:pPr>
            <a:r>
              <a:rPr lang="uk-UA" b="1" i="1" dirty="0">
                <a:solidFill>
                  <a:schemeClr val="accent1">
                    <a:lumMod val="75000"/>
                  </a:schemeClr>
                </a:solidFill>
                <a:latin typeface="+mn-lt"/>
                <a:cs typeface="+mn-cs"/>
              </a:rPr>
              <a:t>доц. Онищенко Оксана Анатоліївна</a:t>
            </a:r>
            <a:endParaRPr lang="ru-RU" b="1" i="1" dirty="0">
              <a:solidFill>
                <a:schemeClr val="accent1">
                  <a:lumMod val="75000"/>
                </a:schemeClr>
              </a:solidFill>
              <a:latin typeface="+mn-lt"/>
              <a:cs typeface="+mn-cs"/>
            </a:endParaRPr>
          </a:p>
        </p:txBody>
      </p:sp>
      <p:sp>
        <p:nvSpPr>
          <p:cNvPr id="14339" name="TextBox 5"/>
          <p:cNvSpPr txBox="1">
            <a:spLocks noChangeArrowheads="1"/>
          </p:cNvSpPr>
          <p:nvPr/>
        </p:nvSpPr>
        <p:spPr bwMode="auto">
          <a:xfrm>
            <a:off x="271463" y="1925638"/>
            <a:ext cx="8137525" cy="2225675"/>
          </a:xfrm>
          <a:prstGeom prst="rect">
            <a:avLst/>
          </a:prstGeom>
          <a:noFill/>
          <a:ln w="9525">
            <a:noFill/>
            <a:miter lim="800000"/>
            <a:headEnd/>
            <a:tailEnd/>
          </a:ln>
        </p:spPr>
        <p:txBody>
          <a:bodyPr>
            <a:spAutoFit/>
          </a:bodyPr>
          <a:lstStyle/>
          <a:p>
            <a:endParaRPr lang="uk-UA" sz="2000">
              <a:latin typeface="Franklin Gothic Book" pitchFamily="34" charset="0"/>
            </a:endParaRPr>
          </a:p>
          <a:p>
            <a:r>
              <a:rPr lang="uk-UA" sz="2000" b="1">
                <a:latin typeface="Franklin Gothic Book" pitchFamily="34" charset="0"/>
              </a:rPr>
              <a:t>Курс націлений на отримання теоретичних знань концепцій лідерства, змісту поняття та підходів до його визначення, а також має безпосередню практичну спрямованість на набуття практичних навичок з лідерських компетенцій, які є необхідними як для професії менеджера зокрема, так і для успішної людини в цілому</a:t>
            </a:r>
            <a:endParaRPr lang="ru-RU" sz="2000" b="1">
              <a:latin typeface="Franklin Gothic Book" pitchFamily="34" charset="0"/>
            </a:endParaRPr>
          </a:p>
        </p:txBody>
      </p:sp>
      <p:pic>
        <p:nvPicPr>
          <p:cNvPr id="7" name="Рисунок 6"/>
          <p:cNvPicPr>
            <a:picLocks noChangeAspect="1"/>
          </p:cNvPicPr>
          <p:nvPr/>
        </p:nvPicPr>
        <p:blipFill>
          <a:blip r:embed="rId2">
            <a:extLst/>
          </a:blip>
          <a:stretch>
            <a:fillRect/>
          </a:stretch>
        </p:blipFill>
        <p:spPr>
          <a:xfrm>
            <a:off x="4556571" y="3867994"/>
            <a:ext cx="4583409" cy="25764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388" y="1557338"/>
            <a:ext cx="8713787" cy="3921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defRPr/>
            </a:pPr>
            <a:r>
              <a:rPr lang="uk-UA" b="1">
                <a:solidFill>
                  <a:schemeClr val="tx1"/>
                </a:solidFill>
                <a:latin typeface="Arial" charset="0"/>
                <a:cs typeface="Arial" charset="0"/>
              </a:rPr>
              <a:t>Часті помилки компаній, пов'язані з визначенням лідерських компетенцій</a:t>
            </a:r>
          </a:p>
        </p:txBody>
      </p:sp>
      <p:sp>
        <p:nvSpPr>
          <p:cNvPr id="3" name="Прямоугольник 2"/>
          <p:cNvSpPr/>
          <p:nvPr/>
        </p:nvSpPr>
        <p:spPr>
          <a:xfrm>
            <a:off x="250825" y="1989138"/>
            <a:ext cx="8497888" cy="366712"/>
          </a:xfrm>
          <a:prstGeom prst="rect">
            <a:avLst/>
          </a:prstGeom>
          <a:solidFill>
            <a:schemeClr val="tx2">
              <a:lumMod val="20000"/>
              <a:lumOff val="80000"/>
            </a:schemeClr>
          </a:solidFill>
        </p:spPr>
        <p:txBody>
          <a:bodyPr>
            <a:spAutoFit/>
          </a:bodyPr>
          <a:lstStyle/>
          <a:p>
            <a:pPr>
              <a:defRPr/>
            </a:pPr>
            <a:r>
              <a:rPr lang="ru-RU">
                <a:latin typeface="Franklin Gothic Book" pitchFamily="34" charset="0"/>
              </a:rPr>
              <a:t>1. </a:t>
            </a:r>
            <a:r>
              <a:rPr lang="uk-UA"/>
              <a:t>Ставлять знак рівності між ініціативністю та лідерством</a:t>
            </a:r>
            <a:r>
              <a:rPr lang="uk-UA">
                <a:latin typeface="Franklin Gothic Book" pitchFamily="34" charset="0"/>
              </a:rPr>
              <a:t>.</a:t>
            </a:r>
          </a:p>
        </p:txBody>
      </p:sp>
      <p:sp>
        <p:nvSpPr>
          <p:cNvPr id="4" name="Прямоугольник 3"/>
          <p:cNvSpPr/>
          <p:nvPr/>
        </p:nvSpPr>
        <p:spPr>
          <a:xfrm>
            <a:off x="647700" y="2547938"/>
            <a:ext cx="8280400" cy="641350"/>
          </a:xfrm>
          <a:prstGeom prst="rect">
            <a:avLst/>
          </a:prstGeom>
          <a:solidFill>
            <a:schemeClr val="accent3">
              <a:lumMod val="40000"/>
              <a:lumOff val="60000"/>
            </a:schemeClr>
          </a:solidFill>
        </p:spPr>
        <p:txBody>
          <a:bodyPr>
            <a:spAutoFit/>
          </a:bodyPr>
          <a:lstStyle/>
          <a:p>
            <a:pPr>
              <a:defRPr/>
            </a:pPr>
            <a:r>
              <a:rPr lang="ru-RU">
                <a:latin typeface="Franklin Gothic Book" pitchFamily="34" charset="0"/>
              </a:rPr>
              <a:t>2. </a:t>
            </a:r>
            <a:r>
              <a:rPr lang="uk-UA"/>
              <a:t>Активність, прагнення проявити себе, прагнення успіху та визнання – не ідентичне лідерству</a:t>
            </a:r>
          </a:p>
        </p:txBody>
      </p:sp>
      <p:sp>
        <p:nvSpPr>
          <p:cNvPr id="5" name="Прямоугольник 4"/>
          <p:cNvSpPr/>
          <p:nvPr/>
        </p:nvSpPr>
        <p:spPr>
          <a:xfrm>
            <a:off x="323850" y="3195638"/>
            <a:ext cx="7848600" cy="641350"/>
          </a:xfrm>
          <a:prstGeom prst="rect">
            <a:avLst/>
          </a:prstGeom>
          <a:solidFill>
            <a:schemeClr val="accent6">
              <a:lumMod val="20000"/>
              <a:lumOff val="80000"/>
            </a:schemeClr>
          </a:solidFill>
        </p:spPr>
        <p:txBody>
          <a:bodyPr>
            <a:spAutoFit/>
          </a:bodyPr>
          <a:lstStyle/>
          <a:p>
            <a:pPr>
              <a:defRPr/>
            </a:pPr>
            <a:r>
              <a:rPr lang="ru-RU">
                <a:latin typeface="Franklin Gothic Book" pitchFamily="34" charset="0"/>
              </a:rPr>
              <a:t>3. </a:t>
            </a:r>
            <a:r>
              <a:rPr lang="uk-UA"/>
              <a:t>Демонстративна поведінка на корпоративних заходах та тренінгах не повинна сприйматися та оцінюватись як реальна</a:t>
            </a:r>
          </a:p>
        </p:txBody>
      </p:sp>
      <p:sp>
        <p:nvSpPr>
          <p:cNvPr id="6" name="Прямоугольник 5"/>
          <p:cNvSpPr/>
          <p:nvPr/>
        </p:nvSpPr>
        <p:spPr>
          <a:xfrm>
            <a:off x="323850" y="3789363"/>
            <a:ext cx="8569325" cy="366712"/>
          </a:xfrm>
          <a:prstGeom prst="rect">
            <a:avLst/>
          </a:prstGeom>
          <a:solidFill>
            <a:schemeClr val="bg2">
              <a:lumMod val="90000"/>
            </a:schemeClr>
          </a:solidFill>
        </p:spPr>
        <p:txBody>
          <a:bodyPr>
            <a:spAutoFit/>
          </a:bodyPr>
          <a:lstStyle/>
          <a:p>
            <a:pPr>
              <a:defRPr/>
            </a:pPr>
            <a:r>
              <a:rPr lang="ru-RU">
                <a:latin typeface="Franklin Gothic Book" pitchFamily="34" charset="0"/>
              </a:rPr>
              <a:t>4. </a:t>
            </a:r>
            <a:r>
              <a:rPr lang="uk-UA"/>
              <a:t>Відмінний професіонал і лідер – не одне й те саме!</a:t>
            </a:r>
          </a:p>
        </p:txBody>
      </p:sp>
      <p:sp>
        <p:nvSpPr>
          <p:cNvPr id="23558" name="Прямоугольник 6"/>
          <p:cNvSpPr>
            <a:spLocks noChangeArrowheads="1"/>
          </p:cNvSpPr>
          <p:nvPr/>
        </p:nvSpPr>
        <p:spPr bwMode="auto">
          <a:xfrm>
            <a:off x="323850" y="4192588"/>
            <a:ext cx="8591550" cy="641350"/>
          </a:xfrm>
          <a:prstGeom prst="rect">
            <a:avLst/>
          </a:prstGeom>
          <a:solidFill>
            <a:srgbClr val="FFFF00"/>
          </a:solidFill>
          <a:ln w="9525">
            <a:noFill/>
            <a:miter lim="800000"/>
            <a:headEnd/>
            <a:tailEnd/>
          </a:ln>
        </p:spPr>
        <p:txBody>
          <a:bodyPr>
            <a:spAutoFit/>
          </a:bodyPr>
          <a:lstStyle/>
          <a:p>
            <a:r>
              <a:rPr lang="ru-RU">
                <a:latin typeface="Franklin Gothic Book" pitchFamily="34" charset="0"/>
              </a:rPr>
              <a:t>5. </a:t>
            </a:r>
            <a:r>
              <a:rPr lang="uk-UA"/>
              <a:t>Підміна понять лідер – головний експерт (конкуренція керівника із підлеглими)</a:t>
            </a:r>
          </a:p>
        </p:txBody>
      </p:sp>
      <p:sp>
        <p:nvSpPr>
          <p:cNvPr id="8" name="TextBox 7"/>
          <p:cNvSpPr txBox="1"/>
          <p:nvPr/>
        </p:nvSpPr>
        <p:spPr>
          <a:xfrm>
            <a:off x="755650" y="333375"/>
            <a:ext cx="8064500" cy="12001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uk-UA">
                <a:solidFill>
                  <a:schemeClr val="tx1"/>
                </a:solidFill>
                <a:latin typeface="Arial" charset="0"/>
                <a:cs typeface="Arial" charset="0"/>
              </a:rPr>
              <a:t>Лідерська компетенція - це здібності та навички, необхідні для набуття можливості більш ефективного виконання завдань та досягнення цілей, як професійних, так і особистих, заняття лідерських позицій на основі авторитету та визнання в колективі</a:t>
            </a:r>
          </a:p>
        </p:txBody>
      </p:sp>
      <p:pic>
        <p:nvPicPr>
          <p:cNvPr id="7170" name="Picture 2"/>
          <p:cNvPicPr>
            <a:picLocks noChangeAspect="1" noChangeArrowheads="1"/>
          </p:cNvPicPr>
          <p:nvPr/>
        </p:nvPicPr>
        <p:blipFill>
          <a:blip r:embed="rId2"/>
          <a:srcRect/>
          <a:stretch>
            <a:fillRect/>
          </a:stretch>
        </p:blipFill>
        <p:spPr bwMode="auto">
          <a:xfrm>
            <a:off x="4154488" y="4838700"/>
            <a:ext cx="4743450" cy="1874838"/>
          </a:xfrm>
          <a:prstGeom prst="rect">
            <a:avLst/>
          </a:prstGeom>
          <a:ln>
            <a:noFill/>
          </a:ln>
          <a:effectLst>
            <a:outerShdw blurRad="190500" algn="tl" rotWithShape="0">
              <a:srgbClr val="000000">
                <a:alpha val="70000"/>
              </a:srgbClr>
            </a:outerShdw>
          </a:effectLs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288" y="333375"/>
            <a:ext cx="8567737" cy="8477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uk-UA" sz="2400" b="1">
                <a:solidFill>
                  <a:srgbClr val="990099"/>
                </a:solidFill>
                <a:latin typeface="Arial" charset="0"/>
                <a:cs typeface="Arial" charset="0"/>
              </a:rPr>
              <a:t>Чинники лідерства чи як виростити у собі та інших лідерський потенціал</a:t>
            </a:r>
          </a:p>
        </p:txBody>
      </p:sp>
      <p:sp>
        <p:nvSpPr>
          <p:cNvPr id="3" name="Прямоугольник 2"/>
          <p:cNvSpPr/>
          <p:nvPr/>
        </p:nvSpPr>
        <p:spPr>
          <a:xfrm>
            <a:off x="441325" y="1412875"/>
            <a:ext cx="8594725" cy="941388"/>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ru-RU" b="1">
                <a:solidFill>
                  <a:srgbClr val="FF0000"/>
                </a:solidFill>
                <a:cs typeface="Arial" charset="0"/>
              </a:rPr>
              <a:t>Leader</a:t>
            </a:r>
            <a:r>
              <a:rPr lang="ru-RU">
                <a:solidFill>
                  <a:srgbClr val="000000"/>
                </a:solidFill>
                <a:cs typeface="Arial" charset="0"/>
              </a:rPr>
              <a:t> – </a:t>
            </a:r>
            <a:r>
              <a:rPr lang="uk-UA">
                <a:solidFill>
                  <a:schemeClr val="tx1"/>
                </a:solidFill>
                <a:latin typeface="Arial" charset="0"/>
                <a:cs typeface="Arial" charset="0"/>
              </a:rPr>
              <a:t>ведучий, перший, що йде попереду, людина, яка в чомусь випереджає інших. Той, хто претендує на роль першого, отримує найбільше можливостей, але й наражається на максимальну кількість ризиків.</a:t>
            </a:r>
          </a:p>
        </p:txBody>
      </p:sp>
      <p:graphicFrame>
        <p:nvGraphicFramePr>
          <p:cNvPr id="24595" name="Group 19"/>
          <p:cNvGraphicFramePr>
            <a:graphicFrameLocks noGrp="1"/>
          </p:cNvGraphicFramePr>
          <p:nvPr/>
        </p:nvGraphicFramePr>
        <p:xfrm>
          <a:off x="0" y="2560638"/>
          <a:ext cx="9144000" cy="4248150"/>
        </p:xfrm>
        <a:graphic>
          <a:graphicData uri="http://schemas.openxmlformats.org/drawingml/2006/table">
            <a:tbl>
              <a:tblPr/>
              <a:tblGrid>
                <a:gridCol w="1776413"/>
                <a:gridCol w="7367587"/>
              </a:tblGrid>
              <a:tr h="23923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Arial" charset="0"/>
                          <a:cs typeface="Arial" charset="0"/>
                        </a:rPr>
                        <a:t>Особистість</a:t>
                      </a:r>
                      <a:endParaRPr kumimoji="0" lang="ru-RU" sz="18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DCEAF"/>
                    </a:solidFill>
                  </a:tcPr>
                </a:tc>
                <a:tc>
                  <a:txBody>
                    <a:bodyPr/>
                    <a:lstStyle/>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400" b="1" i="0" u="none" strike="noStrike" cap="none" normalizeH="0" baseline="0" smtClean="0">
                          <a:ln>
                            <a:noFill/>
                          </a:ln>
                          <a:solidFill>
                            <a:schemeClr val="tx1"/>
                          </a:solidFill>
                          <a:effectLst/>
                          <a:latin typeface="Arial" charset="0"/>
                        </a:rPr>
                        <a:t>Для того, щоб стати лідером, дуже важливо насамперед розуміти себе, впізнавати себе і бути самим собою. Осмислення себе стає основою розуміння особистої цінності, і навіть позитивної самооцінки. А це зміцнює та створює впевненість.</a:t>
                      </a:r>
                    </a:p>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400" b="1" i="0" u="none" strike="noStrike" cap="none" normalizeH="0" baseline="0" smtClean="0">
                          <a:ln>
                            <a:noFill/>
                          </a:ln>
                          <a:solidFill>
                            <a:schemeClr val="tx1"/>
                          </a:solidFill>
                          <a:effectLst/>
                          <a:latin typeface="Arial" charset="0"/>
                        </a:rPr>
                        <a:t>Чим краще ми знаємо себе, тим впевненіше виявляємося серед оточуючих нас і можемо вести за собою. Більшість помирає, навіть не підозрюючи, ким вони насправді є. Ми створені абсолютно унікальними, з набором властивих якостей, особливостей, схильностей, здібностей. Чим повніше ми це реалізуємо, тим яскравіше наша особистість виділяється на тлі більшості, дозволяючи нам залучати до себе інтерес і вести за собою людей, впливаючи на них.</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DCEAF"/>
                    </a:solidFill>
                  </a:tcPr>
                </a:tc>
              </a:tr>
              <a:tr h="18557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charset="0"/>
                        </a:rPr>
                        <a:t>Істинність / Індивідуальність</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DE3"/>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charset="0"/>
                        </a:rPr>
                        <a:t>Справжнє лідерство завжди базується на цінностях та переконаннях, закладених у нас. Особистий кодекс моральних стандартів та принципів формує та захищає людину на шляху до нових цілей та реалізації свого бачення, даючи моральні права на авторитет у групі людей. Наявність у системі переконань людини загальнолюдських цінностей та цінностей, прийнятих у суспільстві, щира віра в них, а також дотримання ним у обраній стратегії є надійним внутрішнім захистом від критики та засудження з боку оточуючих</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DE3"/>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1" name="Group 21"/>
          <p:cNvGraphicFramePr>
            <a:graphicFrameLocks noGrp="1"/>
          </p:cNvGraphicFramePr>
          <p:nvPr/>
        </p:nvGraphicFramePr>
        <p:xfrm>
          <a:off x="0" y="188913"/>
          <a:ext cx="9144000" cy="6265862"/>
        </p:xfrm>
        <a:graphic>
          <a:graphicData uri="http://schemas.openxmlformats.org/drawingml/2006/table">
            <a:tbl>
              <a:tblPr/>
              <a:tblGrid>
                <a:gridCol w="1776413"/>
                <a:gridCol w="7367587"/>
              </a:tblGrid>
              <a:tr h="29003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Franklin Gothic Book" pitchFamily="34" charset="0"/>
                          <a:cs typeface="Arial" charset="0"/>
                        </a:rPr>
                        <a:t>Дос</a:t>
                      </a:r>
                      <a:r>
                        <a:rPr kumimoji="0" lang="ru-RU" sz="1600" b="1" i="0" u="none" strike="noStrike" cap="none" normalizeH="0" baseline="0" smtClean="0">
                          <a:ln>
                            <a:noFill/>
                          </a:ln>
                          <a:solidFill>
                            <a:srgbClr val="FFFFFF"/>
                          </a:solidFill>
                          <a:effectLst/>
                          <a:latin typeface="Arial" charset="0"/>
                          <a:cs typeface="Arial" charset="0"/>
                        </a:rPr>
                        <a:t>ягнення</a:t>
                      </a:r>
                      <a:endParaRPr kumimoji="0" lang="ru-RU" sz="2000" b="1" i="0" u="none" strike="noStrike" cap="none" normalizeH="0" baseline="0" smtClean="0">
                        <a:ln>
                          <a:noFill/>
                        </a:ln>
                        <a:solidFill>
                          <a:srgbClr val="FFFFFF"/>
                        </a:solidFill>
                        <a:effectLst/>
                        <a:latin typeface="Arial" charset="0"/>
                        <a:cs typeface="Times New Roman" pitchFamily="18" charset="0"/>
                      </a:endParaRPr>
                    </a:p>
                  </a:txBody>
                  <a:tcPr marL="66705" marR="6670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400" b="1" i="0" u="none" strike="noStrike" cap="none" normalizeH="0" baseline="0" smtClean="0">
                          <a:ln>
                            <a:noFill/>
                          </a:ln>
                          <a:solidFill>
                            <a:schemeClr val="tx1"/>
                          </a:solidFill>
                          <a:effectLst/>
                          <a:latin typeface="Arial" charset="0"/>
                        </a:rPr>
                        <a:t>Тільки той, хто досягає конкретних результатів, набуває досвіду. Лідер йде попереду і першим набуває досвіду. Саме він може збагатити досвідом людей, які за ним йдуть. Лідер захоплює за собою та зміцнює довіру до себе лише за умови наявності у нього досягнень та результатів. Важливим є й уміння ці досягнення помічати і нагороджувати себе за них. Знецінюючи свої досягнення чи досягнення оточуючих його, лідер послаблює свої позиції, позбавляючи себе та інших ресурсів для руху далі.</a:t>
                      </a:r>
                    </a:p>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400" b="1" i="0" u="none" strike="noStrike" cap="none" normalizeH="0" baseline="0" smtClean="0">
                          <a:ln>
                            <a:noFill/>
                          </a:ln>
                          <a:solidFill>
                            <a:schemeClr val="tx1"/>
                          </a:solidFill>
                          <a:effectLst/>
                          <a:latin typeface="Arial" charset="0"/>
                        </a:rPr>
                        <a:t>Вміння ставити цілі, планувати рух до них, фіксувати досягнення конкретних результатів, безоцінково аналізувати здобутий досвід і, зрештою, нагороджувати себе та команду за досягнення – зміцнює лідерські позиції, створюючи умови для нових перемог</a:t>
                      </a:r>
                    </a:p>
                  </a:txBody>
                  <a:tcPr marL="66705" marR="6670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1924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Природність</a:t>
                      </a:r>
                    </a:p>
                  </a:txBody>
                  <a:tcPr marL="66705" marR="6670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Arial" charset="0"/>
                        </a:rPr>
                        <a:t>Лідер йде першим, є провідним для інших, часто прикладом, має великий, визнаний авторитет і має вплив. Це створює величезне навантаження та напруга. За лідером закріплено право приймати відповідальні рішення у значних для групи людей ситуаціях. Якщо при цьому людина внутрішньо відчуває невідповідність взятої на себе соціальної ролі, намагається грати «роль», відчуває себе «самозванцем», то дуже швидко вона буде «викрита» і втратить можливість впливати на інших та керувати діями людей. Якщо люди відчувають неприродність у тому, на кому лежить велика відповідальність, вони відчувають тривогу і втрачають довіру. Тільки впевненість у поєднанні з переконаністю у своїх здібностях дає можливість лідеру бути природним, справжнім у вибраному для себе статусі та викликати довіру оточуючих людей</a:t>
                      </a:r>
                    </a:p>
                  </a:txBody>
                  <a:tcPr marL="66705" marR="6670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51" name="Group 27"/>
          <p:cNvGraphicFramePr>
            <a:graphicFrameLocks noGrp="1"/>
          </p:cNvGraphicFramePr>
          <p:nvPr/>
        </p:nvGraphicFramePr>
        <p:xfrm>
          <a:off x="0" y="0"/>
          <a:ext cx="9144000" cy="6891338"/>
        </p:xfrm>
        <a:graphic>
          <a:graphicData uri="http://schemas.openxmlformats.org/drawingml/2006/table">
            <a:tbl>
              <a:tblPr/>
              <a:tblGrid>
                <a:gridCol w="1619250"/>
                <a:gridCol w="7524750"/>
              </a:tblGrid>
              <a:tr h="20764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Franklin Gothic Book" pitchFamily="34" charset="0"/>
                          <a:cs typeface="Arial" charset="0"/>
                        </a:rPr>
                        <a:t>Р</a:t>
                      </a:r>
                      <a:r>
                        <a:rPr kumimoji="0" lang="ru-RU" sz="1400" b="1" i="0" u="none" strike="noStrike" cap="none" normalizeH="0" baseline="0" smtClean="0">
                          <a:ln>
                            <a:noFill/>
                          </a:ln>
                          <a:solidFill>
                            <a:srgbClr val="FFFFFF"/>
                          </a:solidFill>
                          <a:effectLst/>
                          <a:latin typeface="Arial" charset="0"/>
                          <a:cs typeface="Arial" charset="0"/>
                        </a:rPr>
                        <a:t>озвиток</a:t>
                      </a:r>
                      <a:endParaRPr kumimoji="0" lang="ru-RU" sz="1400" b="1" i="0" u="none" strike="noStrike" cap="none" normalizeH="0" baseline="0" smtClean="0">
                        <a:ln>
                          <a:noFill/>
                        </a:ln>
                        <a:solidFill>
                          <a:srgbClr val="FFFFFF"/>
                        </a:solidFill>
                        <a:effectLst/>
                        <a:latin typeface="Arial" charset="0"/>
                        <a:cs typeface="Times New Roman" pitchFamily="18" charset="0"/>
                      </a:endParaRPr>
                    </a:p>
                  </a:txBody>
                  <a:tcPr marL="45187" marR="451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400" b="1" i="0" u="none" strike="noStrike" cap="none" normalizeH="0" baseline="0" smtClean="0">
                          <a:ln>
                            <a:noFill/>
                          </a:ln>
                          <a:solidFill>
                            <a:schemeClr val="tx1"/>
                          </a:solidFill>
                          <a:effectLst/>
                          <a:latin typeface="Arial" charset="0"/>
                        </a:rPr>
                        <a:t>Лише перебуваючи у постійному розвитку, лідер може підтримувати свій вплив та авторитет. Він навчає своїх послідовників, ділиться з ними своїми знаннями, досвідом та компетенціями, розвиваючись у процесі сам. Поступово поступаючись своїми позиціями іншим для того, щоб самому рухатися на крок попереду.</a:t>
                      </a:r>
                    </a:p>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400" b="1" i="0" u="none" strike="noStrike" cap="none" normalizeH="0" baseline="0" smtClean="0">
                          <a:ln>
                            <a:noFill/>
                          </a:ln>
                          <a:solidFill>
                            <a:schemeClr val="tx1"/>
                          </a:solidFill>
                          <a:effectLst/>
                          <a:latin typeface="Arial" charset="0"/>
                        </a:rPr>
                        <a:t>Зрілі та впевнені у собі лідери не бояться конкуренції з боку тих, для кого вони стали наставниками. Вони підтримують своїх послідовників і стають ще ефективнішими та сильнішими, ніж ті, кого вони ведуть за собою. Справжній лідер йде попереду і постійно опановує нові знання, збагачуючись досвідом, виходячи із зони комфорту сам і створюючи умови для розвитку інших. Тим самим постійно зміцнюючи свої позиції</a:t>
                      </a:r>
                    </a:p>
                  </a:txBody>
                  <a:tcPr marL="45187" marR="451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22558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Franklin Gothic Book" pitchFamily="34" charset="0"/>
                          <a:cs typeface="Arial" charset="0"/>
                        </a:rPr>
                        <a:t>Самодисципл</a:t>
                      </a:r>
                      <a:r>
                        <a:rPr kumimoji="0" lang="ru-RU" sz="1400" b="0" i="0" u="none" strike="noStrike" cap="none" normalizeH="0" baseline="0" smtClean="0">
                          <a:ln>
                            <a:noFill/>
                          </a:ln>
                          <a:solidFill>
                            <a:srgbClr val="000000"/>
                          </a:solidFill>
                          <a:effectLst/>
                          <a:latin typeface="Arial" charset="0"/>
                          <a:cs typeface="Arial" charset="0"/>
                        </a:rPr>
                        <a:t>і</a:t>
                      </a:r>
                      <a:r>
                        <a:rPr kumimoji="0" lang="ru-RU" sz="1400" b="0" i="0" u="none" strike="noStrike" cap="none" normalizeH="0" baseline="0" smtClean="0">
                          <a:ln>
                            <a:noFill/>
                          </a:ln>
                          <a:solidFill>
                            <a:srgbClr val="000000"/>
                          </a:solidFill>
                          <a:effectLst/>
                          <a:latin typeface="Franklin Gothic Book" pitchFamily="34" charset="0"/>
                          <a:cs typeface="Arial" charset="0"/>
                        </a:rPr>
                        <a:t>на</a:t>
                      </a:r>
                      <a:endParaRPr kumimoji="0" lang="ru-RU"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187" marR="451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CFA"/>
                    </a:solidFill>
                  </a:tcPr>
                </a:tc>
                <a:tc>
                  <a:txBody>
                    <a:bodyPr/>
                    <a:lstStyle/>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400" b="0" i="0" u="none" strike="noStrike" cap="none" normalizeH="0" baseline="0" smtClean="0">
                          <a:ln>
                            <a:noFill/>
                          </a:ln>
                          <a:solidFill>
                            <a:schemeClr val="tx1"/>
                          </a:solidFill>
                          <a:effectLst/>
                          <a:latin typeface="Arial" charset="0"/>
                        </a:rPr>
                        <a:t>Повноцінне лідерство неможливе без принципів самодисципліни. Виграє той, у кого менше жалості до себе. Лідери планують власні цілі та завдання, формують умови для їх досягнення, вміють підтримувати свою мотивацію, контролюють власні рішення, координують узгодженість між своїми цілями та можливостями команди. Це потребує найвищої самодисципліни.</a:t>
                      </a:r>
                    </a:p>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400" b="0" i="0" u="none" strike="noStrike" cap="none" normalizeH="0" baseline="0" smtClean="0">
                          <a:ln>
                            <a:noFill/>
                          </a:ln>
                          <a:solidFill>
                            <a:schemeClr val="tx1"/>
                          </a:solidFill>
                          <a:effectLst/>
                          <a:latin typeface="Arial" charset="0"/>
                        </a:rPr>
                        <a:t>Особиста дисципліна має на увазі власні стандарти задля досягнення гідних цілей та прагнення важливіші, ніж завоювання особистої популярності та потурання собі. Люди, які займають лідерські позиції, не бояться приймати непопулярні рішення і готові йти вперед наодинці, поки їх не наздожене основна маса. Вони вміють дисциплінувати своє життя відповідно до цілей, що ведуть до вищих досягнень</a:t>
                      </a:r>
                      <a:r>
                        <a:rPr kumimoji="0" lang="ru-RU" sz="1400" b="0" i="0" u="none" strike="noStrike" cap="none" normalizeH="0" baseline="0" smtClean="0">
                          <a:ln>
                            <a:noFill/>
                          </a:ln>
                          <a:solidFill>
                            <a:schemeClr val="tx1"/>
                          </a:solidFill>
                          <a:effectLst/>
                          <a:latin typeface="Arial" charset="0"/>
                        </a:rPr>
                        <a:t>.</a:t>
                      </a:r>
                    </a:p>
                  </a:txBody>
                  <a:tcPr marL="45187" marR="451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CFA"/>
                    </a:solidFill>
                  </a:tcPr>
                </a:tc>
              </a:tr>
              <a:tr h="21875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Терпіння</a:t>
                      </a:r>
                    </a:p>
                  </a:txBody>
                  <a:tcPr marL="45187" marR="451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6FD"/>
                    </a:solidFill>
                  </a:tcPr>
                </a:tc>
                <a:tc>
                  <a:txBody>
                    <a:bodyPr/>
                    <a:lstStyle/>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400" b="0" i="0" u="none" strike="noStrike" cap="none" normalizeH="0" baseline="0" smtClean="0">
                          <a:ln>
                            <a:noFill/>
                          </a:ln>
                          <a:solidFill>
                            <a:schemeClr val="tx1"/>
                          </a:solidFill>
                          <a:effectLst/>
                          <a:latin typeface="Arial" charset="0"/>
                        </a:rPr>
                        <a:t>Лідер має певну сферу впливу. І це накладає на нього додаткову відповідальність. Уміння об'єднати людей задля досягнення спільної мети передбачає наявність такої якості, як терпіння. Лідер відзначає особливості людей та їх здібності, вміє бачити сильні сторони та враховувати слабкі зони тих, хто входить до його команди</a:t>
                      </a:r>
                    </a:p>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400" b="0" i="0" u="none" strike="noStrike" cap="none" normalizeH="0" baseline="0" smtClean="0">
                          <a:ln>
                            <a:noFill/>
                          </a:ln>
                          <a:solidFill>
                            <a:schemeClr val="tx1"/>
                          </a:solidFill>
                          <a:effectLst/>
                          <a:latin typeface="Arial" charset="0"/>
                        </a:rPr>
                        <a:t>Людина, досягла високого рівня, не порівнює інших із собою, не міряє всіх собою, він помічає унікальні таланти інших. Лідер враховує темп та особливості розвитку тих, кому він допомагає рости та виявляє терпіння, допомагаючи кожному розкрити свій індивідуальний потенціал. Вміння лідера виявляти терпіння збільшує ефективність кожного окремо, що в результаті робить команду сильнішою</a:t>
                      </a:r>
                    </a:p>
                  </a:txBody>
                  <a:tcPr marL="45187" marR="451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6FD"/>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68" name="Group 20"/>
          <p:cNvGraphicFramePr>
            <a:graphicFrameLocks noGrp="1"/>
          </p:cNvGraphicFramePr>
          <p:nvPr/>
        </p:nvGraphicFramePr>
        <p:xfrm>
          <a:off x="0" y="0"/>
          <a:ext cx="9144000" cy="6211888"/>
        </p:xfrm>
        <a:graphic>
          <a:graphicData uri="http://schemas.openxmlformats.org/drawingml/2006/table">
            <a:tbl>
              <a:tblPr/>
              <a:tblGrid>
                <a:gridCol w="1776413"/>
                <a:gridCol w="7367587"/>
              </a:tblGrid>
              <a:tr h="30829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Arial" charset="0"/>
                          <a:cs typeface="Arial" charset="0"/>
                        </a:rPr>
                        <a:t>Бачення</a:t>
                      </a:r>
                      <a:endParaRPr kumimoji="0" lang="ru-RU" sz="1800" b="1" i="0" u="none" strike="noStrike" cap="none" normalizeH="0" baseline="0" smtClean="0">
                        <a:ln>
                          <a:noFill/>
                        </a:ln>
                        <a:solidFill>
                          <a:srgbClr val="FFFFFF"/>
                        </a:solidFill>
                        <a:effectLst/>
                        <a:latin typeface="Arial" charset="0"/>
                        <a:cs typeface="Times New Roman" pitchFamily="18" charset="0"/>
                      </a:endParaRPr>
                    </a:p>
                  </a:txBody>
                  <a:tcPr marL="63673" marR="636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DCEAF"/>
                    </a:solidFill>
                  </a:tcPr>
                </a:tc>
                <a:tc>
                  <a:txBody>
                    <a:bodyPr/>
                    <a:lstStyle/>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600" b="1" i="0" u="none" strike="noStrike" cap="none" normalizeH="0" baseline="0" smtClean="0">
                          <a:ln>
                            <a:noFill/>
                          </a:ln>
                          <a:solidFill>
                            <a:schemeClr val="tx1"/>
                          </a:solidFill>
                          <a:effectLst/>
                          <a:latin typeface="Arial" charset="0"/>
                        </a:rPr>
                        <a:t>Лідер має певну сферу впливу. І це накладає на нього додаткову відповідальність. Уміння об'єднати людей для досягнення спільної мети передбачає наявність такої якості, як терпіння. Лідер відзначає особливості людей та їх здібності, вміє бачити сильні сторони та враховувати слабкі зони тих, хто входитиме до його команди</a:t>
                      </a:r>
                    </a:p>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600" b="1" i="0" u="none" strike="noStrike" cap="none" normalizeH="0" baseline="0" smtClean="0">
                          <a:ln>
                            <a:noFill/>
                          </a:ln>
                          <a:solidFill>
                            <a:schemeClr val="tx1"/>
                          </a:solidFill>
                          <a:effectLst/>
                          <a:latin typeface="Arial" charset="0"/>
                        </a:rPr>
                        <a:t>Людина, яка досягла високого рівня, не порівнює інших із собою, не міряє всіх собою, він помічає унікальні таланти інших. Лідер враховує темп та особливості розвитку тих, кому він допомагає рости та виявляє терпіння, допомагаючи кожному розкрити свій індивідуальний потенціал. Вміння лідера виявляти терпіння збільшує ефективність кожного окремо, що в результаті робить команду сильнішою</a:t>
                      </a:r>
                    </a:p>
                  </a:txBody>
                  <a:tcPr marL="63673" marR="636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DCEAF"/>
                    </a:solidFill>
                  </a:tcPr>
                </a:tc>
              </a:tr>
              <a:tr h="30829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charset="0"/>
                          <a:cs typeface="Arial" charset="0"/>
                        </a:rPr>
                        <a:t>Навчання</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63673" marR="636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DE3"/>
                    </a:solidFill>
                  </a:tcPr>
                </a:tc>
                <a:tc>
                  <a:txBody>
                    <a:bodyPr/>
                    <a:lstStyle/>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600" b="0" i="0" u="none" strike="noStrike" cap="none" normalizeH="0" baseline="0" smtClean="0">
                          <a:ln>
                            <a:noFill/>
                          </a:ln>
                          <a:solidFill>
                            <a:schemeClr val="tx1"/>
                          </a:solidFill>
                          <a:effectLst/>
                          <a:latin typeface="Arial" charset="0"/>
                        </a:rPr>
                        <a:t>Чим раніше людина, яка претендує на роль лідера, зрозуміє важливість наставництва та навчання людей, тим швидше вона зможе здійснити насправді те, що вчора було ще тільки баченням.</a:t>
                      </a:r>
                    </a:p>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600" b="0" i="0" u="none" strike="noStrike" cap="none" normalizeH="0" baseline="0" smtClean="0">
                          <a:ln>
                            <a:noFill/>
                          </a:ln>
                          <a:solidFill>
                            <a:schemeClr val="tx1"/>
                          </a:solidFill>
                          <a:effectLst/>
                          <a:latin typeface="Arial" charset="0"/>
                        </a:rPr>
                        <a:t>Чим вищий рівень команди, тим більші цілі вона може здійснити. Чим більше ресурсів лідер вкладає в навчання і розвиток себе і своїх послідовників, тим стійкіше позиції цієї команди, тим вона конкурентоспроможніша, швидше адаптується до різноманітних обставин і має здатність гнучко реагувати на зміну навколишніх умов.</a:t>
                      </a:r>
                    </a:p>
                    <a:p>
                      <a:pPr marL="0" marR="0" lvl="0" indent="0" algn="l" defTabSz="914400" rtl="0" eaLnBrk="0" fontAlgn="base" latinLnBrk="0" hangingPunct="0">
                        <a:lnSpc>
                          <a:spcPct val="100000"/>
                        </a:lnSpc>
                        <a:spcBef>
                          <a:spcPts val="800"/>
                        </a:spcBef>
                        <a:spcAft>
                          <a:spcPct val="0"/>
                        </a:spcAft>
                        <a:buClrTx/>
                        <a:buSzTx/>
                        <a:buFont typeface="Arial" charset="0"/>
                        <a:buNone/>
                        <a:tabLst/>
                      </a:pPr>
                      <a:r>
                        <a:rPr kumimoji="0" lang="uk-UA" sz="1600" b="0" i="0" u="none" strike="noStrike" cap="none" normalizeH="0" baseline="0" smtClean="0">
                          <a:ln>
                            <a:noFill/>
                          </a:ln>
                          <a:solidFill>
                            <a:schemeClr val="tx1"/>
                          </a:solidFill>
                          <a:effectLst/>
                          <a:latin typeface="Arial" charset="0"/>
                        </a:rPr>
                        <a:t>Корпоративна культура, що ставить у пріоритет формування здібностей та потреби у навчанні, а також дає мотивацію на розвиток, відрізняється високою ефективністю, темпом зростання та готовністю до досягнення набагато більш амбітних цілей</a:t>
                      </a:r>
                    </a:p>
                  </a:txBody>
                  <a:tcPr marL="63673" marR="636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DE3"/>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bwMode="auto"/>
        <p:txBody>
          <a:bodyPr wrap="square" numCol="1" anchorCtr="0" compatLnSpc="1">
            <a:prstTxWarp prst="textNoShape">
              <a:avLst/>
            </a:prstTxWarp>
          </a:bodyPr>
          <a:lstStyle/>
          <a:p>
            <a:pPr eaLnBrk="1" hangingPunct="1"/>
            <a:r>
              <a:rPr lang="ru-RU" cap="none" smtClean="0">
                <a:latin typeface="Arial" charset="0"/>
              </a:rPr>
              <a:t>Завдання на практику</a:t>
            </a:r>
          </a:p>
        </p:txBody>
      </p:sp>
      <p:sp>
        <p:nvSpPr>
          <p:cNvPr id="28674" name="Rectangle 3"/>
          <p:cNvSpPr>
            <a:spLocks noGrp="1"/>
          </p:cNvSpPr>
          <p:nvPr>
            <p:ph type="body" idx="1"/>
          </p:nvPr>
        </p:nvSpPr>
        <p:spPr>
          <a:xfrm>
            <a:off x="900113" y="981075"/>
            <a:ext cx="7521575" cy="4633913"/>
          </a:xfrm>
        </p:spPr>
        <p:txBody>
          <a:bodyPr/>
          <a:lstStyle/>
          <a:p>
            <a:pPr eaLnBrk="1" hangingPunct="1"/>
            <a:r>
              <a:rPr lang="uk-UA" sz="2800" smtClean="0">
                <a:latin typeface="Arial" charset="0"/>
              </a:rPr>
              <a:t>Четвер </a:t>
            </a:r>
            <a:r>
              <a:rPr lang="en-US" sz="2800" smtClean="0">
                <a:latin typeface="Arial" charset="0"/>
              </a:rPr>
              <a:t>09</a:t>
            </a:r>
            <a:r>
              <a:rPr lang="uk-UA" sz="2800" smtClean="0">
                <a:latin typeface="Arial" charset="0"/>
              </a:rPr>
              <a:t>.0</a:t>
            </a:r>
            <a:r>
              <a:rPr lang="en-US" sz="2800" smtClean="0">
                <a:latin typeface="Arial" charset="0"/>
              </a:rPr>
              <a:t>3</a:t>
            </a:r>
            <a:r>
              <a:rPr lang="uk-UA" sz="2800" smtClean="0">
                <a:latin typeface="Arial" charset="0"/>
              </a:rPr>
              <a:t>.2023</a:t>
            </a:r>
          </a:p>
          <a:p>
            <a:pPr eaLnBrk="1" hangingPunct="1"/>
            <a:endParaRPr lang="uk-UA" sz="2800" smtClean="0">
              <a:latin typeface="Arial" charset="0"/>
            </a:endParaRPr>
          </a:p>
          <a:p>
            <a:r>
              <a:rPr lang="uk-UA" sz="2800" smtClean="0">
                <a:solidFill>
                  <a:srgbClr val="FF0000"/>
                </a:solidFill>
                <a:latin typeface="Arial" charset="0"/>
              </a:rPr>
              <a:t>Есе з презентацією</a:t>
            </a:r>
          </a:p>
          <a:p>
            <a:r>
              <a:rPr lang="uk-UA" sz="2800" smtClean="0">
                <a:solidFill>
                  <a:srgbClr val="FF0000"/>
                </a:solidFill>
                <a:latin typeface="Arial" charset="0"/>
              </a:rPr>
              <a:t>«Лідерами стають або народжуються»</a:t>
            </a:r>
          </a:p>
        </p:txBody>
      </p:sp>
      <p:pic>
        <p:nvPicPr>
          <p:cNvPr id="28675" name="Picture 5" descr="Как воспитать ребенка лидером"/>
          <p:cNvPicPr>
            <a:picLocks noChangeAspect="1" noChangeArrowheads="1"/>
          </p:cNvPicPr>
          <p:nvPr/>
        </p:nvPicPr>
        <p:blipFill>
          <a:blip r:embed="rId2"/>
          <a:srcRect/>
          <a:stretch>
            <a:fillRect/>
          </a:stretch>
        </p:blipFill>
        <p:spPr bwMode="auto">
          <a:xfrm>
            <a:off x="2843213" y="3213100"/>
            <a:ext cx="5132387" cy="334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8313" y="404813"/>
            <a:ext cx="4681537" cy="258921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uk-UA">
                <a:solidFill>
                  <a:schemeClr val="tx1"/>
                </a:solidFill>
                <a:latin typeface="Arial" charset="0"/>
                <a:cs typeface="Arial" charset="0"/>
              </a:rPr>
              <a:t>Поняття «лідер» необхідно розглядати насамперед через ставлення людини до будь-якого об'єкта дійсності.</a:t>
            </a:r>
          </a:p>
          <a:p>
            <a:pPr>
              <a:defRPr/>
            </a:pPr>
            <a:endParaRPr lang="uk-UA">
              <a:solidFill>
                <a:schemeClr val="tx1"/>
              </a:solidFill>
              <a:latin typeface="Arial" charset="0"/>
              <a:cs typeface="Arial" charset="0"/>
            </a:endParaRPr>
          </a:p>
          <a:p>
            <a:pPr>
              <a:defRPr/>
            </a:pPr>
            <a:r>
              <a:rPr lang="uk-UA">
                <a:solidFill>
                  <a:schemeClr val="tx1"/>
                </a:solidFill>
                <a:latin typeface="Arial" charset="0"/>
                <a:cs typeface="Arial" charset="0"/>
              </a:rPr>
              <a:t>У лідері насамперед важлива особистість. Справжній лідер — це доленосний момент духу у світі, як рука допомоги багатьом (Антоніо Менегетті «Психологія лідера»).</a:t>
            </a:r>
          </a:p>
        </p:txBody>
      </p:sp>
      <p:pic>
        <p:nvPicPr>
          <p:cNvPr id="1026" name="Picture 2"/>
          <p:cNvPicPr>
            <a:picLocks noChangeAspect="1" noChangeArrowheads="1"/>
          </p:cNvPicPr>
          <p:nvPr/>
        </p:nvPicPr>
        <p:blipFill>
          <a:blip r:embed="rId2"/>
          <a:srcRect/>
          <a:stretch>
            <a:fillRect/>
          </a:stretch>
        </p:blipFill>
        <p:spPr bwMode="auto">
          <a:xfrm>
            <a:off x="5435600" y="549275"/>
            <a:ext cx="3489325" cy="2303463"/>
          </a:xfrm>
          <a:prstGeom prst="rect">
            <a:avLst/>
          </a:prstGeom>
          <a:ln>
            <a:noFill/>
          </a:ln>
          <a:effectLst>
            <a:outerShdw blurRad="190500" algn="tl" rotWithShape="0">
              <a:srgbClr val="000000">
                <a:alpha val="70000"/>
              </a:srgbClr>
            </a:outerShdw>
          </a:effectLst>
          <a:extLst>
            <a:ext uri="{909E8E84-426E-40DD-AFC4-6F175D3DCCD1}"/>
            <a:ext uri="{91240B29-F687-4F45-9708-019B960494DF}"/>
            <a:ext uri="{AF507438-7753-43E0-B8FC-AC1667EBCBE1}"/>
          </a:extLst>
        </p:spPr>
      </p:pic>
      <p:sp>
        <p:nvSpPr>
          <p:cNvPr id="5" name="Прямоугольник 4"/>
          <p:cNvSpPr/>
          <p:nvPr/>
        </p:nvSpPr>
        <p:spPr>
          <a:xfrm>
            <a:off x="395288" y="3213100"/>
            <a:ext cx="8386762" cy="341312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uk-UA">
                <a:solidFill>
                  <a:schemeClr val="tx1"/>
                </a:solidFill>
                <a:latin typeface="Arial" charset="0"/>
                <a:cs typeface="Arial" charset="0"/>
              </a:rPr>
              <a:t>Лідер - це людина, яка, задовольняючи власний егоїзм, реалізує суспільний інтерес.</a:t>
            </a:r>
          </a:p>
          <a:p>
            <a:pPr>
              <a:defRPr/>
            </a:pPr>
            <a:endParaRPr lang="uk-UA">
              <a:solidFill>
                <a:schemeClr val="tx1"/>
              </a:solidFill>
              <a:latin typeface="Arial" charset="0"/>
              <a:cs typeface="Arial" charset="0"/>
            </a:endParaRPr>
          </a:p>
          <a:p>
            <a:pPr>
              <a:defRPr/>
            </a:pPr>
            <a:r>
              <a:rPr lang="uk-UA">
                <a:solidFill>
                  <a:schemeClr val="tx1"/>
                </a:solidFill>
                <a:latin typeface="Arial" charset="0"/>
                <a:cs typeface="Arial" charset="0"/>
              </a:rPr>
              <a:t>Великий лідер, керуючи інтересами, розподіляючи блага та розвиваючи власну діяльність, забезпечує роботою сотні людей, стимулює прогрес у суспільстві, вносить пожвавлення, діалектику, що дають поштовх еволюції.</a:t>
            </a:r>
          </a:p>
          <a:p>
            <a:pPr>
              <a:defRPr/>
            </a:pPr>
            <a:endParaRPr lang="uk-UA">
              <a:solidFill>
                <a:schemeClr val="tx1"/>
              </a:solidFill>
              <a:latin typeface="Arial" charset="0"/>
              <a:cs typeface="Arial" charset="0"/>
            </a:endParaRPr>
          </a:p>
          <a:p>
            <a:pPr>
              <a:defRPr/>
            </a:pPr>
            <a:r>
              <a:rPr lang="uk-UA">
                <a:solidFill>
                  <a:schemeClr val="tx1"/>
                </a:solidFill>
                <a:latin typeface="Arial" charset="0"/>
                <a:cs typeface="Arial" charset="0"/>
              </a:rPr>
              <a:t>Наприклад, сьогодні у всьому світі люди співають одні й ті самі пісні, отримують одну й ту саму інформацію, носять одяг тих самих фірм, користуються одними й тими самими духами – інтереси людей уніфіковані єдиною психологією ринку, що створюється економічними лідерами різних країн.</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750" y="476250"/>
            <a:ext cx="3527425" cy="56102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uk-UA" b="1">
                <a:solidFill>
                  <a:schemeClr val="tx1"/>
                </a:solidFill>
                <a:latin typeface="Arial" charset="0"/>
                <a:cs typeface="Arial" charset="0"/>
              </a:rPr>
              <a:t>Уточнимо три терміни: менеджер, бізнесмен та лідер.</a:t>
            </a:r>
          </a:p>
          <a:p>
            <a:pPr>
              <a:defRPr/>
            </a:pPr>
            <a:endParaRPr lang="uk-UA" b="1">
              <a:solidFill>
                <a:schemeClr val="tx1"/>
              </a:solidFill>
              <a:latin typeface="Arial" charset="0"/>
              <a:cs typeface="Arial" charset="0"/>
            </a:endParaRPr>
          </a:p>
          <a:p>
            <a:pPr>
              <a:defRPr/>
            </a:pPr>
            <a:r>
              <a:rPr lang="uk-UA" b="1">
                <a:solidFill>
                  <a:schemeClr val="tx1"/>
                </a:solidFill>
                <a:latin typeface="Arial" charset="0"/>
                <a:cs typeface="Arial" charset="0"/>
              </a:rPr>
              <a:t>Менеджер - "той, хто маневрує діями". Слово «менеджер» прийшло з англійської мови, але етимологічно воно сходить до латині: manus agere, manibus agere, що означає «робити руками».</a:t>
            </a:r>
          </a:p>
          <a:p>
            <a:pPr>
              <a:defRPr/>
            </a:pPr>
            <a:endParaRPr lang="uk-UA" b="1">
              <a:solidFill>
                <a:schemeClr val="tx1"/>
              </a:solidFill>
              <a:latin typeface="Arial" charset="0"/>
              <a:cs typeface="Arial" charset="0"/>
            </a:endParaRPr>
          </a:p>
          <a:p>
            <a:pPr>
              <a:defRPr/>
            </a:pPr>
            <a:r>
              <a:rPr lang="uk-UA" b="1">
                <a:solidFill>
                  <a:schemeClr val="tx1"/>
                </a:solidFill>
                <a:latin typeface="Arial" charset="0"/>
                <a:cs typeface="Arial" charset="0"/>
              </a:rPr>
              <a:t>  Цим терміном позначають людину, яка як керуючий економічною сферою оперує об'єктами, речами та ситуаціями, перетворюючи їх на енергію – енергію розвитку та вдосконалення.</a:t>
            </a:r>
          </a:p>
        </p:txBody>
      </p:sp>
      <p:pic>
        <p:nvPicPr>
          <p:cNvPr id="2050" name="Picture 2"/>
          <p:cNvPicPr>
            <a:picLocks noChangeAspect="1" noChangeArrowheads="1"/>
          </p:cNvPicPr>
          <p:nvPr/>
        </p:nvPicPr>
        <p:blipFill>
          <a:blip r:embed="rId2"/>
          <a:srcRect/>
          <a:stretch>
            <a:fillRect/>
          </a:stretch>
        </p:blipFill>
        <p:spPr bwMode="auto">
          <a:xfrm>
            <a:off x="4211638" y="1160463"/>
            <a:ext cx="4767262" cy="3536950"/>
          </a:xfrm>
          <a:prstGeom prst="rect">
            <a:avLst/>
          </a:prstGeom>
          <a:ln>
            <a:noFill/>
          </a:ln>
          <a:effectLst>
            <a:outerShdw blurRad="190500" algn="tl" rotWithShape="0">
              <a:srgbClr val="000000">
                <a:alpha val="70000"/>
              </a:srgbClr>
            </a:outerShdw>
          </a:effectLst>
          <a:extLst>
            <a:ext uri="{909E8E84-426E-40DD-AFC4-6F175D3DCCD1}"/>
            <a:ext uri="{91240B29-F687-4F45-9708-019B960494DF}"/>
            <a:ext uri="{AF507438-7753-43E0-B8FC-AC1667EBCBE1}"/>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Прямоугольник 1"/>
          <p:cNvSpPr>
            <a:spLocks noChangeArrowheads="1"/>
          </p:cNvSpPr>
          <p:nvPr/>
        </p:nvSpPr>
        <p:spPr bwMode="auto">
          <a:xfrm>
            <a:off x="539750" y="404813"/>
            <a:ext cx="7704138" cy="3113087"/>
          </a:xfrm>
          <a:prstGeom prst="rect">
            <a:avLst/>
          </a:prstGeom>
          <a:noFill/>
          <a:ln w="9525">
            <a:noFill/>
            <a:miter lim="800000"/>
            <a:headEnd/>
            <a:tailEnd/>
          </a:ln>
        </p:spPr>
        <p:txBody>
          <a:bodyPr>
            <a:spAutoFit/>
          </a:bodyPr>
          <a:lstStyle/>
          <a:p>
            <a:r>
              <a:rPr lang="uk-UA" b="1"/>
              <a:t>Бізнесмен </a:t>
            </a:r>
            <a:r>
              <a:rPr lang="uk-UA"/>
              <a:t>буквально означає </a:t>
            </a:r>
            <a:r>
              <a:rPr lang="uk-UA" b="1"/>
              <a:t>«людина справи», «людина для справи».</a:t>
            </a:r>
            <a:r>
              <a:rPr lang="uk-UA"/>
              <a:t> Його потрібно визначати як «оператора економічних прибутків». Відмінність між менеджером і бізнесменом полягає в тому, що економічні інтереси менеджера не завжди спрямовані на отримання прибутку, а бізнесмен діє насамперед заради прибутку (хоча останнім часом з поширенням концепції соціально відповідального чи соціально орієнтованого бізнесу таке радикальне розуміння «прибуток понад усе» – відходить на другий план, поступаючись місцем об'єднанню двох напрямів у бізнесі – отриманню прибутку та задоволенню суспільних потреб та вирішенню соціально важливих питань).</a:t>
            </a:r>
          </a:p>
        </p:txBody>
      </p:sp>
      <p:pic>
        <p:nvPicPr>
          <p:cNvPr id="3074" name="Picture 2"/>
          <p:cNvPicPr>
            <a:picLocks noChangeAspect="1" noChangeArrowheads="1"/>
          </p:cNvPicPr>
          <p:nvPr/>
        </p:nvPicPr>
        <p:blipFill>
          <a:blip r:embed="rId2"/>
          <a:srcRect/>
          <a:stretch>
            <a:fillRect/>
          </a:stretch>
        </p:blipFill>
        <p:spPr bwMode="auto">
          <a:xfrm>
            <a:off x="3203575" y="3716338"/>
            <a:ext cx="4451350" cy="2470150"/>
          </a:xfrm>
          <a:prstGeom prst="rect">
            <a:avLst/>
          </a:prstGeom>
          <a:ln>
            <a:noFill/>
          </a:ln>
          <a:effectLst>
            <a:outerShdw blurRad="190500" algn="tl" rotWithShape="0">
              <a:srgbClr val="000000">
                <a:alpha val="70000"/>
              </a:srgbClr>
            </a:outerShdw>
          </a:effectLst>
          <a:extLst>
            <a:ext uri="{909E8E84-426E-40DD-AFC4-6F175D3DCCD1}"/>
            <a:ext uri="{91240B29-F687-4F45-9708-019B960494DF}"/>
            <a:ext uri="{AF507438-7753-43E0-B8FC-AC1667EBCBE1}"/>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Прямоугольник 1"/>
          <p:cNvSpPr>
            <a:spLocks noChangeArrowheads="1"/>
          </p:cNvSpPr>
          <p:nvPr/>
        </p:nvSpPr>
        <p:spPr bwMode="auto">
          <a:xfrm>
            <a:off x="539750" y="476250"/>
            <a:ext cx="8208963" cy="2838450"/>
          </a:xfrm>
          <a:prstGeom prst="rect">
            <a:avLst/>
          </a:prstGeom>
          <a:noFill/>
          <a:ln w="9525">
            <a:noFill/>
            <a:miter lim="800000"/>
            <a:headEnd/>
            <a:tailEnd/>
          </a:ln>
        </p:spPr>
        <p:txBody>
          <a:bodyPr>
            <a:spAutoFit/>
          </a:bodyPr>
          <a:lstStyle/>
          <a:p>
            <a:r>
              <a:rPr lang="ru-RU" b="1">
                <a:solidFill>
                  <a:srgbClr val="FF0000"/>
                </a:solidFill>
              </a:rPr>
              <a:t>Лідер</a:t>
            </a:r>
            <a:r>
              <a:rPr lang="ru-RU"/>
              <a:t> — </a:t>
            </a:r>
            <a:r>
              <a:rPr lang="uk-UA"/>
              <a:t>це глава, особистість-вектор, особистість, яка контролює операції та здатна синтезувати контекст відносин. Це – оперативний центр багатьох відносин та функцій.</a:t>
            </a:r>
          </a:p>
          <a:p>
            <a:r>
              <a:rPr lang="uk-UA"/>
              <a:t>Найточніший термін визначення поняття лідера — «ієрарх». По суті, він є ієрархом функцій: він їх конструює, контролює, розвиває, керує ними завжди відповідно до якоїсь конкретної мети.</a:t>
            </a:r>
          </a:p>
          <a:p>
            <a:r>
              <a:rPr lang="uk-UA"/>
              <a:t>Визначення «оперативний центр» не означає, що він підносить себе над іншими і командує ними. Лідер – це той, хто вибудовує функцію – удосконалює та відновлює її, коли це необхідно. Він уміє вибудовувати відносини, досягаючи переваги у будь-якому роді діяльності.</a:t>
            </a:r>
          </a:p>
        </p:txBody>
      </p:sp>
      <p:pic>
        <p:nvPicPr>
          <p:cNvPr id="4098" name="Picture 2"/>
          <p:cNvPicPr>
            <a:picLocks noChangeAspect="1" noChangeArrowheads="1"/>
          </p:cNvPicPr>
          <p:nvPr/>
        </p:nvPicPr>
        <p:blipFill>
          <a:blip r:embed="rId2"/>
          <a:srcRect/>
          <a:stretch>
            <a:fillRect/>
          </a:stretch>
        </p:blipFill>
        <p:spPr bwMode="auto">
          <a:xfrm>
            <a:off x="3059113" y="3716338"/>
            <a:ext cx="5122862" cy="2879725"/>
          </a:xfrm>
          <a:prstGeom prst="rect">
            <a:avLst/>
          </a:prstGeom>
          <a:ln>
            <a:noFill/>
          </a:ln>
          <a:effectLst>
            <a:outerShdw blurRad="190500" algn="tl" rotWithShape="0">
              <a:srgbClr val="000000">
                <a:alpha val="70000"/>
              </a:srgbClr>
            </a:outerShdw>
          </a:effectLst>
          <a:extLst>
            <a:ext uri="{909E8E84-426E-40DD-AFC4-6F175D3DCCD1}"/>
            <a:ext uri="{91240B29-F687-4F45-9708-019B960494DF}"/>
            <a:ext uri="{AF507438-7753-43E0-B8FC-AC1667EBCBE1}"/>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1"/>
          <p:cNvPicPr>
            <a:picLocks noChangeAspect="1"/>
          </p:cNvPicPr>
          <p:nvPr/>
        </p:nvPicPr>
        <p:blipFill>
          <a:blip r:embed="rId2"/>
          <a:srcRect/>
          <a:stretch>
            <a:fillRect/>
          </a:stretch>
        </p:blipFill>
        <p:spPr bwMode="auto">
          <a:xfrm>
            <a:off x="5795963" y="169863"/>
            <a:ext cx="2752725" cy="6505575"/>
          </a:xfrm>
          <a:prstGeom prst="rect">
            <a:avLst/>
          </a:prstGeom>
          <a:noFill/>
          <a:ln w="9525">
            <a:noFill/>
            <a:miter lim="800000"/>
            <a:headEnd/>
            <a:tailEnd/>
          </a:ln>
        </p:spPr>
      </p:pic>
      <p:sp>
        <p:nvSpPr>
          <p:cNvPr id="15362" name="TextBox 2"/>
          <p:cNvSpPr txBox="1">
            <a:spLocks noChangeArrowheads="1"/>
          </p:cNvSpPr>
          <p:nvPr/>
        </p:nvSpPr>
        <p:spPr bwMode="auto">
          <a:xfrm>
            <a:off x="468313" y="333375"/>
            <a:ext cx="4537075" cy="946150"/>
          </a:xfrm>
          <a:prstGeom prst="rect">
            <a:avLst/>
          </a:prstGeom>
          <a:noFill/>
          <a:ln w="9525">
            <a:noFill/>
            <a:miter lim="800000"/>
            <a:headEnd/>
            <a:tailEnd/>
          </a:ln>
        </p:spPr>
        <p:txBody>
          <a:bodyPr>
            <a:spAutoFit/>
          </a:bodyPr>
          <a:lstStyle/>
          <a:p>
            <a:pPr algn="ctr"/>
            <a:r>
              <a:rPr lang="uk-UA" sz="2800" b="1">
                <a:solidFill>
                  <a:schemeClr val="accent1"/>
                </a:solidFill>
              </a:rPr>
              <a:t>Визначення ведучого ока</a:t>
            </a:r>
          </a:p>
        </p:txBody>
      </p:sp>
      <p:sp>
        <p:nvSpPr>
          <p:cNvPr id="15363" name="TextBox 3"/>
          <p:cNvSpPr txBox="1">
            <a:spLocks noChangeArrowheads="1"/>
          </p:cNvSpPr>
          <p:nvPr/>
        </p:nvSpPr>
        <p:spPr bwMode="auto">
          <a:xfrm>
            <a:off x="468313" y="2636838"/>
            <a:ext cx="4537075" cy="822325"/>
          </a:xfrm>
          <a:prstGeom prst="rect">
            <a:avLst/>
          </a:prstGeom>
          <a:noFill/>
          <a:ln w="9525">
            <a:noFill/>
            <a:miter lim="800000"/>
            <a:headEnd/>
            <a:tailEnd/>
          </a:ln>
        </p:spPr>
        <p:txBody>
          <a:bodyPr>
            <a:spAutoFit/>
          </a:bodyPr>
          <a:lstStyle/>
          <a:p>
            <a:pPr algn="ctr"/>
            <a:r>
              <a:rPr lang="uk-UA" sz="2400" b="1">
                <a:solidFill>
                  <a:schemeClr val="accent1"/>
                </a:solidFill>
              </a:rPr>
              <a:t>Проба «переплетення пальців»</a:t>
            </a:r>
          </a:p>
        </p:txBody>
      </p:sp>
      <p:pic>
        <p:nvPicPr>
          <p:cNvPr id="6" name="Рисунок 5"/>
          <p:cNvPicPr>
            <a:picLocks noChangeAspect="1"/>
          </p:cNvPicPr>
          <p:nvPr/>
        </p:nvPicPr>
        <p:blipFill>
          <a:blip r:embed="rId3" cstate="print">
            <a:extLst/>
          </a:blip>
          <a:stretch>
            <a:fillRect/>
          </a:stretch>
        </p:blipFill>
        <p:spPr>
          <a:xfrm>
            <a:off x="3076180" y="1109136"/>
            <a:ext cx="2035114" cy="1628091"/>
          </a:xfrm>
          <a:prstGeom prst="rect">
            <a:avLst/>
          </a:prstGeom>
          <a:ln>
            <a:noFill/>
          </a:ln>
          <a:effectLst>
            <a:softEdge rad="112500"/>
          </a:effectLst>
        </p:spPr>
      </p:pic>
      <p:pic>
        <p:nvPicPr>
          <p:cNvPr id="15365" name="Picture 2"/>
          <p:cNvPicPr>
            <a:picLocks noChangeAspect="1" noChangeArrowheads="1"/>
          </p:cNvPicPr>
          <p:nvPr/>
        </p:nvPicPr>
        <p:blipFill>
          <a:blip r:embed="rId4"/>
          <a:srcRect/>
          <a:stretch>
            <a:fillRect/>
          </a:stretch>
        </p:blipFill>
        <p:spPr bwMode="auto">
          <a:xfrm>
            <a:off x="555625" y="3127375"/>
            <a:ext cx="1365250" cy="1238250"/>
          </a:xfrm>
          <a:prstGeom prst="rect">
            <a:avLst/>
          </a:prstGeom>
          <a:noFill/>
          <a:ln w="9525">
            <a:noFill/>
            <a:miter lim="800000"/>
            <a:headEnd/>
            <a:tailEnd/>
          </a:ln>
        </p:spPr>
      </p:pic>
      <p:pic>
        <p:nvPicPr>
          <p:cNvPr id="15366" name="Picture 4" descr="Похожее изображение">
            <a:hlinkClick r:id="rId5"/>
          </p:cNvPr>
          <p:cNvPicPr>
            <a:picLocks noChangeAspect="1" noChangeArrowheads="1"/>
          </p:cNvPicPr>
          <p:nvPr/>
        </p:nvPicPr>
        <p:blipFill>
          <a:blip r:embed="rId6"/>
          <a:srcRect/>
          <a:stretch>
            <a:fillRect/>
          </a:stretch>
        </p:blipFill>
        <p:spPr bwMode="auto">
          <a:xfrm>
            <a:off x="3257550" y="3186113"/>
            <a:ext cx="1371600" cy="1179512"/>
          </a:xfrm>
          <a:prstGeom prst="rect">
            <a:avLst/>
          </a:prstGeom>
          <a:noFill/>
          <a:ln w="9525">
            <a:noFill/>
            <a:miter lim="800000"/>
            <a:headEnd/>
            <a:tailEnd/>
          </a:ln>
        </p:spPr>
      </p:pic>
      <p:sp>
        <p:nvSpPr>
          <p:cNvPr id="15367" name="TextBox 4"/>
          <p:cNvSpPr txBox="1">
            <a:spLocks noChangeArrowheads="1"/>
          </p:cNvSpPr>
          <p:nvPr/>
        </p:nvSpPr>
        <p:spPr bwMode="auto">
          <a:xfrm>
            <a:off x="684213" y="4268788"/>
            <a:ext cx="4535487" cy="457200"/>
          </a:xfrm>
          <a:prstGeom prst="rect">
            <a:avLst/>
          </a:prstGeom>
          <a:noFill/>
          <a:ln w="9525">
            <a:noFill/>
            <a:miter lim="800000"/>
            <a:headEnd/>
            <a:tailEnd/>
          </a:ln>
        </p:spPr>
        <p:txBody>
          <a:bodyPr>
            <a:spAutoFit/>
          </a:bodyPr>
          <a:lstStyle/>
          <a:p>
            <a:pPr algn="ctr"/>
            <a:r>
              <a:rPr lang="uk-UA" sz="2400" b="1">
                <a:solidFill>
                  <a:srgbClr val="7030A0"/>
                </a:solidFill>
                <a:latin typeface="Franklin Gothic Book" pitchFamily="34" charset="0"/>
              </a:rPr>
              <a:t>Проба «</a:t>
            </a:r>
            <a:r>
              <a:rPr lang="uk-UA" sz="2400" b="1">
                <a:solidFill>
                  <a:srgbClr val="7030A0"/>
                </a:solidFill>
              </a:rPr>
              <a:t>переплетення</a:t>
            </a:r>
            <a:r>
              <a:rPr lang="uk-UA" sz="2400" b="1">
                <a:solidFill>
                  <a:srgbClr val="7030A0"/>
                </a:solidFill>
                <a:latin typeface="Franklin Gothic Book" pitchFamily="34" charset="0"/>
              </a:rPr>
              <a:t> рук»</a:t>
            </a:r>
          </a:p>
        </p:txBody>
      </p:sp>
      <p:pic>
        <p:nvPicPr>
          <p:cNvPr id="15368" name="Рисунок 6"/>
          <p:cNvPicPr>
            <a:picLocks noChangeAspect="1"/>
          </p:cNvPicPr>
          <p:nvPr/>
        </p:nvPicPr>
        <p:blipFill>
          <a:blip r:embed="rId7"/>
          <a:srcRect/>
          <a:stretch>
            <a:fillRect/>
          </a:stretch>
        </p:blipFill>
        <p:spPr bwMode="auto">
          <a:xfrm>
            <a:off x="528638" y="1247775"/>
            <a:ext cx="2011362" cy="1323975"/>
          </a:xfrm>
          <a:prstGeom prst="rect">
            <a:avLst/>
          </a:prstGeom>
          <a:noFill/>
          <a:ln w="9525">
            <a:noFill/>
            <a:miter lim="800000"/>
            <a:headEnd/>
            <a:tailEnd/>
          </a:ln>
        </p:spPr>
      </p:pic>
      <p:pic>
        <p:nvPicPr>
          <p:cNvPr id="1030" name="Picture 6" descr="Картинки по запросу скрещивание рук">
            <a:hlinkClick r:id="rId8"/>
          </p:cNvPr>
          <p:cNvPicPr>
            <a:picLocks noChangeAspect="1" noChangeArrowheads="1"/>
          </p:cNvPicPr>
          <p:nvPr/>
        </p:nvPicPr>
        <p:blipFill>
          <a:blip r:embed="rId9">
            <a:extLst/>
          </a:blip>
          <a:srcRect/>
          <a:stretch>
            <a:fillRect/>
          </a:stretch>
        </p:blipFill>
        <p:spPr bwMode="auto">
          <a:xfrm>
            <a:off x="1030650" y="4750717"/>
            <a:ext cx="3842340" cy="2107283"/>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Прямоугольник 1"/>
          <p:cNvSpPr>
            <a:spLocks noChangeArrowheads="1"/>
          </p:cNvSpPr>
          <p:nvPr/>
        </p:nvSpPr>
        <p:spPr bwMode="auto">
          <a:xfrm>
            <a:off x="539750" y="260350"/>
            <a:ext cx="8208963" cy="366713"/>
          </a:xfrm>
          <a:prstGeom prst="rect">
            <a:avLst/>
          </a:prstGeom>
          <a:noFill/>
          <a:ln w="9525">
            <a:noFill/>
            <a:miter lim="800000"/>
            <a:headEnd/>
            <a:tailEnd/>
          </a:ln>
        </p:spPr>
        <p:txBody>
          <a:bodyPr>
            <a:spAutoFit/>
          </a:bodyPr>
          <a:lstStyle/>
          <a:p>
            <a:pPr algn="ctr"/>
            <a:r>
              <a:rPr lang="uk-UA" b="1">
                <a:solidFill>
                  <a:srgbClr val="FF0000"/>
                </a:solidFill>
              </a:rPr>
              <a:t>Розвиток лідерського потенціалу / фактори лідерства</a:t>
            </a:r>
          </a:p>
        </p:txBody>
      </p:sp>
      <p:sp>
        <p:nvSpPr>
          <p:cNvPr id="3" name="Прямоугольник 2"/>
          <p:cNvSpPr/>
          <p:nvPr/>
        </p:nvSpPr>
        <p:spPr>
          <a:xfrm>
            <a:off x="114300" y="892175"/>
            <a:ext cx="3473450" cy="25892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uk-UA" b="1">
                <a:solidFill>
                  <a:schemeClr val="tx1"/>
                </a:solidFill>
                <a:latin typeface="Arial" charset="0"/>
                <a:cs typeface="Arial" charset="0"/>
              </a:rPr>
              <a:t>1 Розвивайте знання себе та свою унікальність.</a:t>
            </a:r>
          </a:p>
          <a:p>
            <a:pPr>
              <a:defRPr/>
            </a:pPr>
            <a:r>
              <a:rPr lang="uk-UA">
                <a:solidFill>
                  <a:schemeClr val="tx1"/>
                </a:solidFill>
                <a:latin typeface="Arial" charset="0"/>
                <a:cs typeface="Arial" charset="0"/>
              </a:rPr>
              <a:t>Лише особистість, що має яскраву індивідуальність, може претендувати на лідерські позиції, утримувати їх і впливати на людей.</a:t>
            </a:r>
          </a:p>
          <a:p>
            <a:pPr>
              <a:defRPr/>
            </a:pPr>
            <a:r>
              <a:rPr lang="uk-UA" b="1">
                <a:solidFill>
                  <a:schemeClr val="tx1"/>
                </a:solidFill>
                <a:latin typeface="Arial" charset="0"/>
                <a:cs typeface="Arial" charset="0"/>
              </a:rPr>
              <a:t>2 Сформуйте свою систему цінностей та переконань.</a:t>
            </a:r>
          </a:p>
        </p:txBody>
      </p:sp>
      <p:pic>
        <p:nvPicPr>
          <p:cNvPr id="44035" name="Picture 2" descr="C:\Users\USER\Pictures\111-1024x724.jpg"/>
          <p:cNvPicPr>
            <a:picLocks noChangeAspect="1" noChangeArrowheads="1"/>
          </p:cNvPicPr>
          <p:nvPr/>
        </p:nvPicPr>
        <p:blipFill>
          <a:blip r:embed="rId2"/>
          <a:srcRect/>
          <a:stretch>
            <a:fillRect/>
          </a:stretch>
        </p:blipFill>
        <p:spPr bwMode="auto">
          <a:xfrm>
            <a:off x="3579813" y="649288"/>
            <a:ext cx="5564187" cy="2827337"/>
          </a:xfrm>
          <a:prstGeom prst="rect">
            <a:avLst/>
          </a:prstGeom>
          <a:noFill/>
          <a:ln w="9525">
            <a:noFill/>
            <a:miter lim="800000"/>
            <a:headEnd/>
            <a:tailEnd/>
          </a:ln>
        </p:spPr>
      </p:pic>
      <p:sp>
        <p:nvSpPr>
          <p:cNvPr id="4" name="Прямоугольник 3"/>
          <p:cNvSpPr/>
          <p:nvPr/>
        </p:nvSpPr>
        <p:spPr>
          <a:xfrm>
            <a:off x="0" y="3444875"/>
            <a:ext cx="9144000" cy="341312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defRPr/>
            </a:pPr>
            <a:r>
              <a:rPr lang="uk-UA">
                <a:solidFill>
                  <a:schemeClr val="tx1"/>
                </a:solidFill>
                <a:latin typeface="Arial" charset="0"/>
                <a:cs typeface="Arial" charset="0"/>
              </a:rPr>
              <a:t>Вони дадуть вам моральне право на рух до своїх цілей, створять внутрішній захист від критики оточуючих. Що дозволить вам надихати людей та вести їх за собою.</a:t>
            </a:r>
          </a:p>
          <a:p>
            <a:pPr>
              <a:defRPr/>
            </a:pPr>
            <a:r>
              <a:rPr lang="uk-UA" b="1">
                <a:solidFill>
                  <a:schemeClr val="tx1"/>
                </a:solidFill>
                <a:latin typeface="Arial" charset="0"/>
                <a:cs typeface="Arial" charset="0"/>
              </a:rPr>
              <a:t>3 Створюйте умови для досягнення конкретних результатів</a:t>
            </a:r>
            <a:r>
              <a:rPr lang="uk-UA">
                <a:solidFill>
                  <a:schemeClr val="tx1"/>
                </a:solidFill>
                <a:latin typeface="Arial" charset="0"/>
                <a:cs typeface="Arial" charset="0"/>
              </a:rPr>
              <a:t>.</a:t>
            </a:r>
          </a:p>
          <a:p>
            <a:pPr>
              <a:defRPr/>
            </a:pPr>
            <a:r>
              <a:rPr lang="uk-UA">
                <a:solidFill>
                  <a:schemeClr val="tx1"/>
                </a:solidFill>
                <a:latin typeface="Arial" charset="0"/>
                <a:cs typeface="Arial" charset="0"/>
              </a:rPr>
              <a:t>І нагороджуйте себе та свою команду за сміливість та готовність отримувати новий досвід.</a:t>
            </a:r>
          </a:p>
          <a:p>
            <a:pPr>
              <a:defRPr/>
            </a:pPr>
            <a:r>
              <a:rPr lang="uk-UA" b="1">
                <a:solidFill>
                  <a:schemeClr val="tx1"/>
                </a:solidFill>
                <a:latin typeface="Arial" charset="0"/>
                <a:cs typeface="Arial" charset="0"/>
              </a:rPr>
              <a:t>4 Зміцнюйте впевненість у собі та опрацьовуйте внутрішні бар'єри</a:t>
            </a:r>
            <a:r>
              <a:rPr lang="uk-UA">
                <a:solidFill>
                  <a:schemeClr val="tx1"/>
                </a:solidFill>
                <a:latin typeface="Arial" charset="0"/>
                <a:cs typeface="Arial" charset="0"/>
              </a:rPr>
              <a:t>.</a:t>
            </a:r>
          </a:p>
          <a:p>
            <a:pPr>
              <a:defRPr/>
            </a:pPr>
            <a:r>
              <a:rPr lang="uk-UA">
                <a:solidFill>
                  <a:schemeClr val="tx1"/>
                </a:solidFill>
                <a:latin typeface="Arial" charset="0"/>
                <a:cs typeface="Arial" charset="0"/>
              </a:rPr>
              <a:t>Які творять опір готовності рухатися. Тільки впевнена позиція дозволить вам випромінювати природність, викличе довіру оточуючих та готовність слідувати за вами.</a:t>
            </a:r>
          </a:p>
          <a:p>
            <a:pPr>
              <a:defRPr/>
            </a:pPr>
            <a:r>
              <a:rPr lang="uk-UA" b="1">
                <a:solidFill>
                  <a:schemeClr val="tx1"/>
                </a:solidFill>
                <a:latin typeface="Arial" charset="0"/>
                <a:cs typeface="Arial" charset="0"/>
              </a:rPr>
              <a:t>5 Розвивайтеся самі та сприяйте розвитку вашої команди</a:t>
            </a:r>
            <a:r>
              <a:rPr lang="uk-UA">
                <a:solidFill>
                  <a:schemeClr val="tx1"/>
                </a:solidFill>
                <a:latin typeface="Arial" charset="0"/>
                <a:cs typeface="Arial" charset="0"/>
              </a:rPr>
              <a:t>.</a:t>
            </a:r>
          </a:p>
          <a:p>
            <a:pPr>
              <a:defRPr/>
            </a:pPr>
            <a:r>
              <a:rPr lang="uk-UA">
                <a:solidFill>
                  <a:schemeClr val="tx1"/>
                </a:solidFill>
                <a:latin typeface="Arial" charset="0"/>
                <a:cs typeface="Arial" charset="0"/>
              </a:rPr>
              <a:t>Це дозволить зміцнювати свої позиції і не боятися конкуренції, звідки вона не виходила б.</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2"/>
          <a:srcRect/>
          <a:stretch>
            <a:fillRect/>
          </a:stretch>
        </p:blipFill>
        <p:spPr bwMode="auto">
          <a:xfrm>
            <a:off x="957263" y="4181475"/>
            <a:ext cx="7315200" cy="2676525"/>
          </a:xfrm>
          <a:prstGeom prst="rect">
            <a:avLst/>
          </a:prstGeom>
          <a:noFill/>
          <a:ln w="9525">
            <a:noFill/>
            <a:miter lim="800000"/>
            <a:headEnd/>
            <a:tailEnd/>
          </a:ln>
        </p:spPr>
      </p:pic>
      <p:sp>
        <p:nvSpPr>
          <p:cNvPr id="45058" name="Прямоугольник 1"/>
          <p:cNvSpPr>
            <a:spLocks noChangeArrowheads="1"/>
          </p:cNvSpPr>
          <p:nvPr/>
        </p:nvSpPr>
        <p:spPr bwMode="auto">
          <a:xfrm>
            <a:off x="174625" y="260350"/>
            <a:ext cx="8858250" cy="4211638"/>
          </a:xfrm>
          <a:prstGeom prst="rect">
            <a:avLst/>
          </a:prstGeom>
          <a:noFill/>
          <a:ln w="9525">
            <a:noFill/>
            <a:miter lim="800000"/>
            <a:headEnd/>
            <a:tailEnd/>
          </a:ln>
        </p:spPr>
        <p:txBody>
          <a:bodyPr>
            <a:spAutoFit/>
          </a:bodyPr>
          <a:lstStyle/>
          <a:p>
            <a:r>
              <a:rPr lang="uk-UA" b="1"/>
              <a:t>6 Вдосконалюйте навичку фокусування на своїх цілях – навчитеся відсікати все зайве.</a:t>
            </a:r>
          </a:p>
          <a:p>
            <a:r>
              <a:rPr lang="uk-UA"/>
              <a:t>Розвивайте самодисципліну. Неможливо навчитися керувати іншими, не маючи вміння керувати собою.</a:t>
            </a:r>
          </a:p>
          <a:p>
            <a:r>
              <a:rPr lang="uk-UA" b="1"/>
              <a:t>7 Будьте терплячі та послідовні у своїх вимогах до оточуючих.</a:t>
            </a:r>
          </a:p>
          <a:p>
            <a:r>
              <a:rPr lang="uk-UA"/>
              <a:t>Не створюйте завищених очікувань – вони знижують мотивацію. Навчіться бачити потенціал та особливості інших людей та створюйте умови для реалізації індивідуальних здібностей членів вашої команди.</a:t>
            </a:r>
          </a:p>
          <a:p>
            <a:r>
              <a:rPr lang="uk-UA" b="1"/>
              <a:t>8 Тренуйте навичку образного мислення</a:t>
            </a:r>
            <a:r>
              <a:rPr lang="uk-UA"/>
              <a:t>.</a:t>
            </a:r>
          </a:p>
          <a:p>
            <a:r>
              <a:rPr lang="uk-UA"/>
              <a:t>Саме воно є основою здатності до формування бачення. Чим якісніше розвинене бачення, тим зрозумілішим є шлях руху до нього.</a:t>
            </a:r>
          </a:p>
          <a:p>
            <a:r>
              <a:rPr lang="uk-UA" b="1"/>
              <a:t>9 Вкладайте у навчання ресурси</a:t>
            </a:r>
            <a:r>
              <a:rPr lang="uk-UA"/>
              <a:t>.</a:t>
            </a:r>
          </a:p>
          <a:p>
            <a:r>
              <a:rPr lang="uk-UA"/>
              <a:t>Тільки наявність здібностей до навчання, потреби в оволодінні новим та умови, що підкріплюють мотивацію на отримання нових знань, умінь та навичок, дозволять займати лідерські позиції та йти вперед.</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2"/>
          <a:srcRect/>
          <a:stretch>
            <a:fillRect/>
          </a:stretch>
        </p:blipFill>
        <p:spPr bwMode="auto">
          <a:xfrm>
            <a:off x="179388" y="260350"/>
            <a:ext cx="2870200" cy="3529013"/>
          </a:xfrm>
          <a:prstGeom prst="rect">
            <a:avLst/>
          </a:prstGeom>
          <a:noFill/>
          <a:ln w="9525">
            <a:noFill/>
            <a:miter lim="800000"/>
            <a:headEnd/>
            <a:tailEnd/>
          </a:ln>
        </p:spPr>
      </p:pic>
      <p:sp>
        <p:nvSpPr>
          <p:cNvPr id="47106" name="Прямоугольник 1"/>
          <p:cNvSpPr>
            <a:spLocks noChangeArrowheads="1"/>
          </p:cNvSpPr>
          <p:nvPr/>
        </p:nvSpPr>
        <p:spPr bwMode="auto">
          <a:xfrm>
            <a:off x="3419475" y="476250"/>
            <a:ext cx="4862513" cy="457200"/>
          </a:xfrm>
          <a:prstGeom prst="rect">
            <a:avLst/>
          </a:prstGeom>
          <a:noFill/>
          <a:ln w="9525">
            <a:noFill/>
            <a:miter lim="800000"/>
            <a:headEnd/>
            <a:tailEnd/>
          </a:ln>
        </p:spPr>
        <p:txBody>
          <a:bodyPr wrap="none">
            <a:spAutoFit/>
          </a:bodyPr>
          <a:lstStyle/>
          <a:p>
            <a:r>
              <a:rPr lang="ru-RU" sz="2400" b="1">
                <a:latin typeface="Franklin Gothic Book" pitchFamily="34" charset="0"/>
              </a:rPr>
              <a:t>7 </a:t>
            </a:r>
            <a:r>
              <a:rPr lang="uk-UA" sz="2000" b="1"/>
              <a:t>навичок високоефективних людей</a:t>
            </a:r>
          </a:p>
        </p:txBody>
      </p:sp>
      <p:sp>
        <p:nvSpPr>
          <p:cNvPr id="47107" name="Прямоугольник 2"/>
          <p:cNvSpPr>
            <a:spLocks noChangeArrowheads="1"/>
          </p:cNvSpPr>
          <p:nvPr/>
        </p:nvSpPr>
        <p:spPr bwMode="auto">
          <a:xfrm>
            <a:off x="3371850" y="944563"/>
            <a:ext cx="5400675" cy="2563812"/>
          </a:xfrm>
          <a:prstGeom prst="rect">
            <a:avLst/>
          </a:prstGeom>
          <a:noFill/>
          <a:ln w="9525">
            <a:noFill/>
            <a:miter lim="800000"/>
            <a:headEnd/>
            <a:tailEnd/>
          </a:ln>
        </p:spPr>
        <p:txBody>
          <a:bodyPr>
            <a:spAutoFit/>
          </a:bodyPr>
          <a:lstStyle/>
          <a:p>
            <a:r>
              <a:rPr lang="uk-UA"/>
              <a:t>Ця книга — світовий супербестселер, робота №1 на тему особистісного зростання. Вона вплинула на життя мільйонів людей у всьому світі, включаючи Білла Клінтона, Ларрі Кінга і Стівена Форбса. Половина найбільших світових корпорацій, що входять до рейтингу Fortune 500, вважали своїм обов'язком ознайомити своїх співробітників із філософією ефективності, викладеною у «Семи навичках».</a:t>
            </a:r>
          </a:p>
        </p:txBody>
      </p:sp>
      <p:sp>
        <p:nvSpPr>
          <p:cNvPr id="4" name="Прямоугольник 3"/>
          <p:cNvSpPr/>
          <p:nvPr/>
        </p:nvSpPr>
        <p:spPr>
          <a:xfrm>
            <a:off x="388938" y="3860800"/>
            <a:ext cx="8359775" cy="258921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uk-UA">
                <a:solidFill>
                  <a:schemeClr val="tx1"/>
                </a:solidFill>
                <a:latin typeface="Arial" charset="0"/>
                <a:cs typeface="Arial" charset="0"/>
              </a:rPr>
              <a:t>Про що ця книга? По-перше, вона викладає системний підхід до визначення життєвих цілей, пріоритетів людини. Ці цілі у всіх різні, але книга допомагає зрозуміти себе та чітко сформулювати життєві цілі. По-друге, книга пояснює, як досягати цих цілей. І по-третє, книга показує, як кожна людина може стати кращою. Причому йдеться не про зміну іміджу, а про справжні зміни, самовдосконалення по суті. Книжка не дає простих рішень і не обіцяє миттєвих чудес. Будь-які позитивні зміни потребують часу, роботи та завзятості. Але для людей, які прагнуть максимально реалізувати потенціал, закладений у них природою, ця книга є дорожньою картою.</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7 навыков эффективного лидерства"/>
          <p:cNvPicPr>
            <a:picLocks noChangeAspect="1" noChangeArrowheads="1"/>
          </p:cNvPicPr>
          <p:nvPr/>
        </p:nvPicPr>
        <p:blipFill>
          <a:blip r:embed="rId2"/>
          <a:srcRect/>
          <a:stretch>
            <a:fillRect/>
          </a:stretch>
        </p:blipFill>
        <p:spPr bwMode="auto">
          <a:xfrm>
            <a:off x="26988" y="0"/>
            <a:ext cx="9036050" cy="3433763"/>
          </a:xfrm>
          <a:prstGeom prst="rect">
            <a:avLst/>
          </a:prstGeom>
          <a:noFill/>
          <a:ln w="9525">
            <a:noFill/>
            <a:miter lim="800000"/>
            <a:headEnd/>
            <a:tailEnd/>
          </a:ln>
        </p:spPr>
      </p:pic>
      <p:pic>
        <p:nvPicPr>
          <p:cNvPr id="48130" name="Рисунок 4"/>
          <p:cNvPicPr>
            <a:picLocks noChangeAspect="1"/>
          </p:cNvPicPr>
          <p:nvPr/>
        </p:nvPicPr>
        <p:blipFill>
          <a:blip r:embed="rId3"/>
          <a:srcRect/>
          <a:stretch>
            <a:fillRect/>
          </a:stretch>
        </p:blipFill>
        <p:spPr bwMode="auto">
          <a:xfrm>
            <a:off x="219075" y="857250"/>
            <a:ext cx="8705850" cy="5895975"/>
          </a:xfrm>
          <a:prstGeom prst="rect">
            <a:avLst/>
          </a:prstGeom>
          <a:noFill/>
          <a:ln w="9525">
            <a:noFill/>
            <a:miter lim="800000"/>
            <a:headEnd/>
            <a:tailEnd/>
          </a:ln>
        </p:spPr>
      </p:pic>
      <p:sp>
        <p:nvSpPr>
          <p:cNvPr id="3" name="Прямоугольник 2"/>
          <p:cNvSpPr/>
          <p:nvPr/>
        </p:nvSpPr>
        <p:spPr>
          <a:xfrm>
            <a:off x="55563" y="787400"/>
            <a:ext cx="5040312" cy="9413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ru-RU" b="1" u="sng">
                <a:solidFill>
                  <a:srgbClr val="FF0000"/>
                </a:solidFill>
                <a:cs typeface="Arial" charset="0"/>
              </a:rPr>
              <a:t>Ст</a:t>
            </a:r>
            <a:r>
              <a:rPr lang="ru-RU" b="1" u="sng">
                <a:solidFill>
                  <a:srgbClr val="FF0000"/>
                </a:solidFill>
                <a:latin typeface="Arial" charset="0"/>
                <a:cs typeface="Arial" charset="0"/>
              </a:rPr>
              <a:t>і</a:t>
            </a:r>
            <a:r>
              <a:rPr lang="ru-RU" b="1" u="sng">
                <a:solidFill>
                  <a:srgbClr val="FF0000"/>
                </a:solidFill>
                <a:cs typeface="Arial" charset="0"/>
              </a:rPr>
              <a:t>вен </a:t>
            </a:r>
            <a:r>
              <a:rPr lang="uk-UA" b="1" u="sng">
                <a:solidFill>
                  <a:srgbClr val="FF0000"/>
                </a:solidFill>
                <a:cs typeface="Arial" charset="0"/>
              </a:rPr>
              <a:t>Ков</a:t>
            </a:r>
            <a:r>
              <a:rPr lang="uk-UA" b="1" u="sng">
                <a:solidFill>
                  <a:srgbClr val="FF0000"/>
                </a:solidFill>
                <a:latin typeface="Arial" charset="0"/>
                <a:cs typeface="Arial" charset="0"/>
              </a:rPr>
              <a:t>і</a:t>
            </a:r>
            <a:r>
              <a:rPr lang="uk-UA" b="1" u="sng">
                <a:solidFill>
                  <a:srgbClr val="FF0000"/>
                </a:solidFill>
                <a:cs typeface="Arial" charset="0"/>
              </a:rPr>
              <a:t> </a:t>
            </a:r>
            <a:r>
              <a:rPr lang="uk-UA">
                <a:solidFill>
                  <a:schemeClr val="tx1"/>
                </a:solidFill>
                <a:latin typeface="Arial" charset="0"/>
                <a:cs typeface="Arial" charset="0"/>
              </a:rPr>
              <a:t>виділив сім основних навичок, необхідних керівнику для</a:t>
            </a:r>
          </a:p>
          <a:p>
            <a:pPr>
              <a:defRPr/>
            </a:pPr>
            <a:r>
              <a:rPr lang="uk-UA">
                <a:solidFill>
                  <a:schemeClr val="tx1"/>
                </a:solidFill>
                <a:latin typeface="Arial" charset="0"/>
                <a:cs typeface="Arial" charset="0"/>
              </a:rPr>
              <a:t>ефективного лідерства:</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750" y="260350"/>
            <a:ext cx="8280400" cy="231457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ru-RU" b="1">
                <a:solidFill>
                  <a:srgbClr val="0D79CA"/>
                </a:solidFill>
                <a:cs typeface="Arial" charset="0"/>
              </a:rPr>
              <a:t>1</a:t>
            </a:r>
            <a:r>
              <a:rPr lang="uk-UA" b="1">
                <a:solidFill>
                  <a:srgbClr val="0D79CA"/>
                </a:solidFill>
                <a:cs typeface="Arial" charset="0"/>
              </a:rPr>
              <a:t>. Проактивн</a:t>
            </a:r>
            <a:r>
              <a:rPr lang="uk-UA" b="1">
                <a:solidFill>
                  <a:srgbClr val="0D79CA"/>
                </a:solidFill>
                <a:latin typeface="Arial" charset="0"/>
                <a:cs typeface="Arial" charset="0"/>
              </a:rPr>
              <a:t>і</a:t>
            </a:r>
            <a:r>
              <a:rPr lang="uk-UA" b="1">
                <a:solidFill>
                  <a:srgbClr val="0D79CA"/>
                </a:solidFill>
                <a:cs typeface="Arial" charset="0"/>
              </a:rPr>
              <a:t>сть</a:t>
            </a:r>
          </a:p>
          <a:p>
            <a:pPr>
              <a:defRPr/>
            </a:pPr>
            <a:r>
              <a:rPr lang="uk-UA">
                <a:solidFill>
                  <a:schemeClr val="tx1"/>
                </a:solidFill>
                <a:latin typeface="Arial" charset="0"/>
                <a:cs typeface="Arial" charset="0"/>
              </a:rPr>
              <a:t>Під проактивністю мається на увазі активна життєва позиція лідера, його відчуття особистої відповідальності за те, що відбувається з ним і навколо нього. Ефективний лідер, пояснюючи свої успіхи та невдачі, бере відповідальність на себе, не шукаючи винних. Він активно впливає ситуацію виходячи зі своєї системи цінностей. Такий лідер здатний визнавати та виправляти свої помилки, діяти усвідомлено та цілеспрямовано, незалежно від обставин.</a:t>
            </a:r>
          </a:p>
        </p:txBody>
      </p:sp>
      <p:pic>
        <p:nvPicPr>
          <p:cNvPr id="49154" name="Picture 2"/>
          <p:cNvPicPr>
            <a:picLocks noChangeAspect="1" noChangeArrowheads="1"/>
          </p:cNvPicPr>
          <p:nvPr/>
        </p:nvPicPr>
        <p:blipFill>
          <a:blip r:embed="rId2"/>
          <a:srcRect/>
          <a:stretch>
            <a:fillRect/>
          </a:stretch>
        </p:blipFill>
        <p:spPr bwMode="auto">
          <a:xfrm>
            <a:off x="93663" y="4797425"/>
            <a:ext cx="3790950" cy="1843088"/>
          </a:xfrm>
          <a:prstGeom prst="rect">
            <a:avLst/>
          </a:prstGeom>
          <a:noFill/>
          <a:ln w="9525">
            <a:noFill/>
            <a:miter lim="800000"/>
            <a:headEnd/>
            <a:tailEnd/>
          </a:ln>
        </p:spPr>
      </p:pic>
      <p:sp>
        <p:nvSpPr>
          <p:cNvPr id="3" name="Прямоугольник 2"/>
          <p:cNvSpPr/>
          <p:nvPr/>
        </p:nvSpPr>
        <p:spPr>
          <a:xfrm>
            <a:off x="2771775" y="2781300"/>
            <a:ext cx="6372225" cy="28638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uk-UA" b="1">
                <a:solidFill>
                  <a:srgbClr val="0D79CA"/>
                </a:solidFill>
                <a:cs typeface="Arial" charset="0"/>
              </a:rPr>
              <a:t>2. </a:t>
            </a:r>
            <a:r>
              <a:rPr lang="uk-UA" b="1">
                <a:solidFill>
                  <a:srgbClr val="0D79CA"/>
                </a:solidFill>
                <a:latin typeface="Arial" charset="0"/>
                <a:cs typeface="Arial" charset="0"/>
              </a:rPr>
              <a:t>Бачення</a:t>
            </a:r>
            <a:r>
              <a:rPr lang="uk-UA" b="1">
                <a:solidFill>
                  <a:srgbClr val="0D79CA"/>
                </a:solidFill>
                <a:cs typeface="Arial" charset="0"/>
              </a:rPr>
              <a:t> ц</a:t>
            </a:r>
            <a:r>
              <a:rPr lang="uk-UA" b="1">
                <a:solidFill>
                  <a:srgbClr val="0D79CA"/>
                </a:solidFill>
                <a:latin typeface="Arial" charset="0"/>
                <a:cs typeface="Arial" charset="0"/>
              </a:rPr>
              <a:t>і</a:t>
            </a:r>
            <a:r>
              <a:rPr lang="uk-UA" b="1">
                <a:solidFill>
                  <a:srgbClr val="0D79CA"/>
                </a:solidFill>
                <a:cs typeface="Arial" charset="0"/>
              </a:rPr>
              <a:t>л</a:t>
            </a:r>
            <a:r>
              <a:rPr lang="uk-UA" b="1">
                <a:solidFill>
                  <a:srgbClr val="0D79CA"/>
                </a:solidFill>
                <a:latin typeface="Arial" charset="0"/>
                <a:cs typeface="Arial" charset="0"/>
              </a:rPr>
              <a:t>і</a:t>
            </a:r>
          </a:p>
          <a:p>
            <a:pPr>
              <a:defRPr/>
            </a:pPr>
            <a:r>
              <a:rPr lang="uk-UA">
                <a:solidFill>
                  <a:schemeClr val="tx1"/>
                </a:solidFill>
                <a:latin typeface="Arial" charset="0"/>
                <a:cs typeface="Arial" charset="0"/>
              </a:rPr>
              <a:t>Ефективний лідер завжди уявляє собі мету і бажаний результат своєї роботи. В основі цілепокладання лежить формулювання особистої місії. Місія визначає призначення діяльності, в ній міститься уявлення про цінності та принципи лідера. Особиста місія (а за нею – і місія очолюваної лідером компанії) завжди пов'язана з індивідуальністю лідера, його цінностями та світоглядом. Бачення мети дозволяє діяти не ситуативно, а потрібному напрямі.</a:t>
            </a:r>
          </a:p>
        </p:txBody>
      </p:sp>
      <p:pic>
        <p:nvPicPr>
          <p:cNvPr id="49156" name="Picture 4"/>
          <p:cNvPicPr>
            <a:picLocks noChangeAspect="1" noChangeArrowheads="1"/>
          </p:cNvPicPr>
          <p:nvPr/>
        </p:nvPicPr>
        <p:blipFill>
          <a:blip r:embed="rId3"/>
          <a:srcRect/>
          <a:stretch>
            <a:fillRect/>
          </a:stretch>
        </p:blipFill>
        <p:spPr bwMode="auto">
          <a:xfrm>
            <a:off x="611188" y="2781300"/>
            <a:ext cx="1693862" cy="169386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950" y="260350"/>
            <a:ext cx="6119813" cy="2589213"/>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defRPr/>
            </a:pPr>
            <a:r>
              <a:rPr lang="ru-RU" b="1">
                <a:solidFill>
                  <a:srgbClr val="0D79CA"/>
                </a:solidFill>
                <a:cs typeface="Arial" charset="0"/>
              </a:rPr>
              <a:t>3</a:t>
            </a:r>
            <a:r>
              <a:rPr lang="uk-UA" b="1">
                <a:solidFill>
                  <a:srgbClr val="0D79CA"/>
                </a:solidFill>
                <a:cs typeface="Arial" charset="0"/>
              </a:rPr>
              <a:t>. </a:t>
            </a:r>
            <a:r>
              <a:rPr lang="uk-UA" b="1">
                <a:solidFill>
                  <a:srgbClr val="0D79CA"/>
                </a:solidFill>
                <a:latin typeface="Arial" charset="0"/>
                <a:cs typeface="Arial" charset="0"/>
              </a:rPr>
              <a:t>Визначення пріоритетів та управління часом</a:t>
            </a:r>
          </a:p>
          <a:p>
            <a:pPr>
              <a:defRPr/>
            </a:pPr>
            <a:r>
              <a:rPr lang="uk-UA">
                <a:solidFill>
                  <a:schemeClr val="tx1"/>
                </a:solidFill>
                <a:latin typeface="Arial" charset="0"/>
                <a:cs typeface="Arial" charset="0"/>
              </a:rPr>
              <a:t>Ефективний лідер уміє діяти не хаотично, а на основі збудованої системи пріоритетів. Він вміє розділяти всі справи виходячи з їхньої терміновості та важливості. Лідер вміє керувати своїм часом на основі довгострокового та короткострокового планування, на основі постійного звернення до цілей та очікуваних результатів діяльності при прийнятті рішення та виборі пріоритетів.</a:t>
            </a:r>
          </a:p>
        </p:txBody>
      </p:sp>
      <p:sp>
        <p:nvSpPr>
          <p:cNvPr id="3" name="Прямоугольник 2"/>
          <p:cNvSpPr/>
          <p:nvPr/>
        </p:nvSpPr>
        <p:spPr>
          <a:xfrm>
            <a:off x="4183063" y="3068638"/>
            <a:ext cx="4378325" cy="341312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ru-RU" b="1">
                <a:solidFill>
                  <a:srgbClr val="0D79CA"/>
                </a:solidFill>
                <a:cs typeface="Arial" charset="0"/>
              </a:rPr>
              <a:t>4. </a:t>
            </a:r>
            <a:r>
              <a:rPr lang="uk-UA" b="1">
                <a:solidFill>
                  <a:srgbClr val="0D79CA"/>
                </a:solidFill>
                <a:cs typeface="Arial" charset="0"/>
              </a:rPr>
              <a:t>Управл</a:t>
            </a:r>
            <a:r>
              <a:rPr lang="uk-UA" b="1">
                <a:solidFill>
                  <a:srgbClr val="0D79CA"/>
                </a:solidFill>
                <a:latin typeface="Arial" charset="0"/>
                <a:cs typeface="Arial" charset="0"/>
              </a:rPr>
              <a:t>іння</a:t>
            </a:r>
            <a:r>
              <a:rPr lang="uk-UA" b="1">
                <a:solidFill>
                  <a:srgbClr val="0D79CA"/>
                </a:solidFill>
                <a:cs typeface="Arial" charset="0"/>
              </a:rPr>
              <a:t> конфл</a:t>
            </a:r>
            <a:r>
              <a:rPr lang="uk-UA" b="1">
                <a:solidFill>
                  <a:srgbClr val="0D79CA"/>
                </a:solidFill>
                <a:latin typeface="Arial" charset="0"/>
                <a:cs typeface="Arial" charset="0"/>
              </a:rPr>
              <a:t>і</a:t>
            </a:r>
            <a:r>
              <a:rPr lang="uk-UA" b="1">
                <a:solidFill>
                  <a:srgbClr val="0D79CA"/>
                </a:solidFill>
                <a:cs typeface="Arial" charset="0"/>
              </a:rPr>
              <a:t>ктами</a:t>
            </a:r>
          </a:p>
          <a:p>
            <a:pPr>
              <a:defRPr/>
            </a:pPr>
            <a:r>
              <a:rPr lang="uk-UA">
                <a:solidFill>
                  <a:schemeClr val="tx1"/>
                </a:solidFill>
                <a:latin typeface="Arial" charset="0"/>
                <a:cs typeface="Arial" charset="0"/>
              </a:rPr>
              <a:t>Ефективний лідер націлений на пошук таких рішень, за яких виграють усі сторони. Він не уникає спірних та конфліктних ситуацій, не намагається всіма силами вивести з гри опонента. Він бачить потенціал конфліктної ситуації та здатний до творчого пошуку її вирішення. Успішний лідер налаштований на співпрацю, а не на конкуренцію, він цінує домовленості та угоди.</a:t>
            </a:r>
          </a:p>
        </p:txBody>
      </p:sp>
      <p:pic>
        <p:nvPicPr>
          <p:cNvPr id="50179" name="Picture 2"/>
          <p:cNvPicPr>
            <a:picLocks noChangeAspect="1" noChangeArrowheads="1"/>
          </p:cNvPicPr>
          <p:nvPr/>
        </p:nvPicPr>
        <p:blipFill>
          <a:blip r:embed="rId2"/>
          <a:srcRect/>
          <a:stretch>
            <a:fillRect/>
          </a:stretch>
        </p:blipFill>
        <p:spPr bwMode="auto">
          <a:xfrm>
            <a:off x="250825" y="3716338"/>
            <a:ext cx="3421063" cy="2503487"/>
          </a:xfrm>
          <a:prstGeom prst="rect">
            <a:avLst/>
          </a:prstGeom>
          <a:noFill/>
          <a:ln w="9525">
            <a:noFill/>
            <a:miter lim="800000"/>
            <a:headEnd/>
            <a:tailEnd/>
          </a:ln>
        </p:spPr>
      </p:pic>
      <p:pic>
        <p:nvPicPr>
          <p:cNvPr id="50180" name="Picture 3"/>
          <p:cNvPicPr>
            <a:picLocks noChangeAspect="1" noChangeArrowheads="1"/>
          </p:cNvPicPr>
          <p:nvPr/>
        </p:nvPicPr>
        <p:blipFill>
          <a:blip r:embed="rId3"/>
          <a:srcRect/>
          <a:stretch>
            <a:fillRect/>
          </a:stretch>
        </p:blipFill>
        <p:spPr bwMode="auto">
          <a:xfrm>
            <a:off x="6372225" y="173038"/>
            <a:ext cx="2674938" cy="260826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3"/>
          <p:cNvPicPr>
            <a:picLocks noChangeAspect="1" noChangeArrowheads="1"/>
          </p:cNvPicPr>
          <p:nvPr/>
        </p:nvPicPr>
        <p:blipFill>
          <a:blip r:embed="rId2"/>
          <a:srcRect/>
          <a:stretch>
            <a:fillRect/>
          </a:stretch>
        </p:blipFill>
        <p:spPr bwMode="auto">
          <a:xfrm>
            <a:off x="468313" y="4243388"/>
            <a:ext cx="3384550" cy="2614612"/>
          </a:xfrm>
          <a:prstGeom prst="rect">
            <a:avLst/>
          </a:prstGeom>
          <a:noFill/>
          <a:ln w="9525">
            <a:noFill/>
            <a:miter lim="800000"/>
            <a:headEnd/>
            <a:tailEnd/>
          </a:ln>
        </p:spPr>
      </p:pic>
      <p:sp>
        <p:nvSpPr>
          <p:cNvPr id="2" name="Прямоугольник 1"/>
          <p:cNvSpPr/>
          <p:nvPr/>
        </p:nvSpPr>
        <p:spPr>
          <a:xfrm>
            <a:off x="179388" y="188913"/>
            <a:ext cx="4176712" cy="42370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uk-UA" b="1">
                <a:solidFill>
                  <a:srgbClr val="0D79CA"/>
                </a:solidFill>
                <a:cs typeface="Arial" charset="0"/>
              </a:rPr>
              <a:t>5. </a:t>
            </a:r>
            <a:r>
              <a:rPr lang="uk-UA" b="1">
                <a:solidFill>
                  <a:srgbClr val="0D79CA"/>
                </a:solidFill>
                <a:latin typeface="Arial" charset="0"/>
                <a:cs typeface="Arial" charset="0"/>
              </a:rPr>
              <a:t>Е</a:t>
            </a:r>
            <a:r>
              <a:rPr lang="uk-UA" b="1">
                <a:solidFill>
                  <a:srgbClr val="0D79CA"/>
                </a:solidFill>
                <a:cs typeface="Arial" charset="0"/>
              </a:rPr>
              <a:t>фективне </a:t>
            </a:r>
            <a:r>
              <a:rPr lang="uk-UA" b="1">
                <a:solidFill>
                  <a:srgbClr val="0D79CA"/>
                </a:solidFill>
                <a:latin typeface="Arial" charset="0"/>
                <a:cs typeface="Arial" charset="0"/>
              </a:rPr>
              <a:t>спілкування</a:t>
            </a:r>
          </a:p>
          <a:p>
            <a:pPr>
              <a:defRPr/>
            </a:pPr>
            <a:r>
              <a:rPr lang="uk-UA">
                <a:solidFill>
                  <a:schemeClr val="tx1"/>
                </a:solidFill>
                <a:latin typeface="Arial" charset="0"/>
                <a:cs typeface="Arial" charset="0"/>
              </a:rPr>
              <a:t>В основі ефективного спілкування – вміння слухати та розуміти співрозмовника. Висловлюючи свої думки з урахуванням розуміння позиції, думок, почуттів співрозмовника, ефективний лідер здатний вибудовувати конструктивне спілкування. Цей досвід лідер використовує як у спілкуванні з партнерами, так і підлеглими. Ефективний лідер завжди спочатку намагається зрозуміти, перш ніж ухвалювати рішення.</a:t>
            </a:r>
          </a:p>
        </p:txBody>
      </p:sp>
      <p:sp>
        <p:nvSpPr>
          <p:cNvPr id="3" name="Прямоугольник 2"/>
          <p:cNvSpPr/>
          <p:nvPr/>
        </p:nvSpPr>
        <p:spPr>
          <a:xfrm>
            <a:off x="4454525" y="3500438"/>
            <a:ext cx="4572000" cy="314007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uk-UA" b="1">
                <a:solidFill>
                  <a:srgbClr val="0D79CA"/>
                </a:solidFill>
                <a:cs typeface="Arial" charset="0"/>
              </a:rPr>
              <a:t>6. Нав</a:t>
            </a:r>
            <a:r>
              <a:rPr lang="uk-UA" b="1">
                <a:solidFill>
                  <a:srgbClr val="0D79CA"/>
                </a:solidFill>
                <a:latin typeface="Arial" charset="0"/>
                <a:cs typeface="Arial" charset="0"/>
              </a:rPr>
              <a:t>и</a:t>
            </a:r>
            <a:r>
              <a:rPr lang="uk-UA" b="1">
                <a:solidFill>
                  <a:srgbClr val="0D79CA"/>
                </a:solidFill>
                <a:cs typeface="Arial" charset="0"/>
              </a:rPr>
              <a:t>к орган</a:t>
            </a:r>
            <a:r>
              <a:rPr lang="uk-UA" b="1">
                <a:solidFill>
                  <a:srgbClr val="0D79CA"/>
                </a:solidFill>
                <a:latin typeface="Arial" charset="0"/>
                <a:cs typeface="Arial" charset="0"/>
              </a:rPr>
              <a:t>ізаційного</a:t>
            </a:r>
            <a:r>
              <a:rPr lang="uk-UA" b="1">
                <a:solidFill>
                  <a:srgbClr val="0D79CA"/>
                </a:solidFill>
                <a:cs typeface="Arial" charset="0"/>
              </a:rPr>
              <a:t> р</a:t>
            </a:r>
            <a:r>
              <a:rPr lang="uk-UA" b="1">
                <a:solidFill>
                  <a:srgbClr val="0D79CA"/>
                </a:solidFill>
                <a:latin typeface="Arial" charset="0"/>
                <a:cs typeface="Arial" charset="0"/>
              </a:rPr>
              <a:t>озвитку</a:t>
            </a:r>
          </a:p>
          <a:p>
            <a:pPr>
              <a:defRPr/>
            </a:pPr>
            <a:r>
              <a:rPr lang="uk-UA">
                <a:solidFill>
                  <a:schemeClr val="tx1"/>
                </a:solidFill>
                <a:latin typeface="Arial" charset="0"/>
                <a:cs typeface="Arial" charset="0"/>
              </a:rPr>
              <a:t>Ефективний менеджер мислить категоріями організації та помічає кожну ланку в ній. Він усвідомлено підходить до розвитку потенціалу співробітників, розуміє важливість психологічного клімату у колективі та мотивації працівників для результативності діяльності. Докладає зусиль, щоби трудовий колектив ставав згуртованою командою однодумців.</a:t>
            </a:r>
          </a:p>
        </p:txBody>
      </p:sp>
      <p:pic>
        <p:nvPicPr>
          <p:cNvPr id="51204" name="Picture 2"/>
          <p:cNvPicPr>
            <a:picLocks noChangeAspect="1" noChangeArrowheads="1"/>
          </p:cNvPicPr>
          <p:nvPr/>
        </p:nvPicPr>
        <p:blipFill>
          <a:blip r:embed="rId3"/>
          <a:srcRect/>
          <a:stretch>
            <a:fillRect/>
          </a:stretch>
        </p:blipFill>
        <p:spPr bwMode="auto">
          <a:xfrm>
            <a:off x="4373563" y="404813"/>
            <a:ext cx="4735512" cy="26638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288" y="288925"/>
            <a:ext cx="8208962" cy="203993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ru-RU" b="1">
                <a:solidFill>
                  <a:srgbClr val="0D79CA"/>
                </a:solidFill>
                <a:cs typeface="Arial" charset="0"/>
              </a:rPr>
              <a:t>7. </a:t>
            </a:r>
            <a:r>
              <a:rPr lang="uk-UA" b="1">
                <a:solidFill>
                  <a:srgbClr val="0D79CA"/>
                </a:solidFill>
                <a:cs typeface="Arial" charset="0"/>
              </a:rPr>
              <a:t>Нав</a:t>
            </a:r>
            <a:r>
              <a:rPr lang="uk-UA" b="1">
                <a:solidFill>
                  <a:srgbClr val="0D79CA"/>
                </a:solidFill>
                <a:latin typeface="Arial" charset="0"/>
                <a:cs typeface="Arial" charset="0"/>
              </a:rPr>
              <a:t>и</a:t>
            </a:r>
            <a:r>
              <a:rPr lang="uk-UA" b="1">
                <a:solidFill>
                  <a:srgbClr val="0D79CA"/>
                </a:solidFill>
                <a:cs typeface="Arial" charset="0"/>
              </a:rPr>
              <a:t>к </a:t>
            </a:r>
            <a:r>
              <a:rPr lang="uk-UA" b="1">
                <a:solidFill>
                  <a:srgbClr val="0D79CA"/>
                </a:solidFill>
                <a:latin typeface="Arial" charset="0"/>
                <a:cs typeface="Arial" charset="0"/>
              </a:rPr>
              <a:t>особистісного розвитку</a:t>
            </a:r>
          </a:p>
          <a:p>
            <a:pPr>
              <a:defRPr/>
            </a:pPr>
            <a:r>
              <a:rPr lang="uk-UA">
                <a:solidFill>
                  <a:schemeClr val="tx1"/>
                </a:solidFill>
                <a:latin typeface="Arial" charset="0"/>
                <a:cs typeface="Arial" charset="0"/>
              </a:rPr>
              <a:t>Ефективне лідерство завжди ґрунтується на роботі над собою. Успішний менеджер не зупиняється у своєму розвитку, навіть досягнувши великих успіхів, він завжди готовий вчитися, змінюватись та розвиватися. Навичка особистого розвитку допомагає оперативно та адекватно реагувати на будь-які зміни ситуації, використовувати нові ресурси для підвищення ефективності діяльності.</a:t>
            </a:r>
          </a:p>
        </p:txBody>
      </p:sp>
      <p:pic>
        <p:nvPicPr>
          <p:cNvPr id="52226" name="Picture 2"/>
          <p:cNvPicPr>
            <a:picLocks noChangeAspect="1" noChangeArrowheads="1"/>
          </p:cNvPicPr>
          <p:nvPr/>
        </p:nvPicPr>
        <p:blipFill>
          <a:blip r:embed="rId2"/>
          <a:srcRect/>
          <a:stretch>
            <a:fillRect/>
          </a:stretch>
        </p:blipFill>
        <p:spPr bwMode="auto">
          <a:xfrm>
            <a:off x="5795963" y="2492375"/>
            <a:ext cx="3200400" cy="3962400"/>
          </a:xfrm>
          <a:prstGeom prst="rect">
            <a:avLst/>
          </a:prstGeom>
          <a:noFill/>
          <a:ln w="9525">
            <a:noFill/>
            <a:miter lim="800000"/>
            <a:headEnd/>
            <a:tailEnd/>
          </a:ln>
        </p:spPr>
      </p:pic>
      <p:pic>
        <p:nvPicPr>
          <p:cNvPr id="52227" name="Picture 3"/>
          <p:cNvPicPr>
            <a:picLocks noChangeAspect="1" noChangeArrowheads="1"/>
          </p:cNvPicPr>
          <p:nvPr/>
        </p:nvPicPr>
        <p:blipFill>
          <a:blip r:embed="rId3"/>
          <a:srcRect/>
          <a:stretch>
            <a:fillRect/>
          </a:stretch>
        </p:blipFill>
        <p:spPr bwMode="auto">
          <a:xfrm>
            <a:off x="1116013" y="2852738"/>
            <a:ext cx="3781425" cy="28384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2519363" y="134938"/>
            <a:ext cx="4105275" cy="461962"/>
          </a:xfrm>
          <a:prstGeom prst="rect">
            <a:avLst/>
          </a:prstGeom>
          <a:noFill/>
          <a:ln w="9525">
            <a:noFill/>
            <a:miter lim="800000"/>
            <a:headEnd/>
            <a:tailEnd/>
          </a:ln>
        </p:spPr>
        <p:txBody>
          <a:bodyPr>
            <a:spAutoFit/>
          </a:bodyPr>
          <a:lstStyle/>
          <a:p>
            <a:pPr algn="ctr"/>
            <a:r>
              <a:rPr lang="ru-RU" sz="2400" b="1">
                <a:solidFill>
                  <a:srgbClr val="FF0000"/>
                </a:solidFill>
                <a:latin typeface="Franklin Gothic Book" pitchFamily="34" charset="0"/>
              </a:rPr>
              <a:t>РЕЗУЛЬТАТ:</a:t>
            </a:r>
          </a:p>
        </p:txBody>
      </p:sp>
      <p:sp>
        <p:nvSpPr>
          <p:cNvPr id="16386" name="Прямоугольник 2"/>
          <p:cNvSpPr>
            <a:spLocks noChangeArrowheads="1"/>
          </p:cNvSpPr>
          <p:nvPr/>
        </p:nvSpPr>
        <p:spPr bwMode="auto">
          <a:xfrm>
            <a:off x="250825" y="476250"/>
            <a:ext cx="8642350" cy="3444875"/>
          </a:xfrm>
          <a:prstGeom prst="rect">
            <a:avLst/>
          </a:prstGeom>
          <a:noFill/>
          <a:ln w="9525">
            <a:noFill/>
            <a:miter lim="800000"/>
            <a:headEnd/>
            <a:tailEnd/>
          </a:ln>
        </p:spPr>
        <p:txBody>
          <a:bodyPr>
            <a:spAutoFit/>
          </a:bodyPr>
          <a:lstStyle/>
          <a:p>
            <a:r>
              <a:rPr lang="uk-UA" sz="2000"/>
              <a:t>У групі «найкращих» керівників три профілі типових особливостей:</a:t>
            </a:r>
          </a:p>
          <a:p>
            <a:r>
              <a:rPr lang="uk-UA" sz="2000"/>
              <a:t>- тип </a:t>
            </a:r>
            <a:r>
              <a:rPr lang="uk-UA" sz="2000">
                <a:solidFill>
                  <a:srgbClr val="00CC00"/>
                </a:solidFill>
              </a:rPr>
              <a:t>П-Л-П</a:t>
            </a:r>
            <a:r>
              <a:rPr lang="uk-UA" sz="2000"/>
              <a:t> – поєднання правого ведучого ока, лівого типу переплетення пальців та правого типу схрещування рук;</a:t>
            </a:r>
          </a:p>
          <a:p>
            <a:r>
              <a:rPr lang="uk-UA" sz="2000"/>
              <a:t>- тип </a:t>
            </a:r>
            <a:r>
              <a:rPr lang="uk-UA" sz="2000">
                <a:solidFill>
                  <a:srgbClr val="00CC00"/>
                </a:solidFill>
              </a:rPr>
              <a:t>П-П-П</a:t>
            </a:r>
            <a:r>
              <a:rPr lang="uk-UA" sz="2000"/>
              <a:t> – поєднання правого ведучого ока, правого типу переплетення пальців та правого типу схрещування рук;</a:t>
            </a:r>
          </a:p>
          <a:p>
            <a:r>
              <a:rPr lang="uk-UA" sz="2000"/>
              <a:t>- тип </a:t>
            </a:r>
            <a:r>
              <a:rPr lang="uk-UA" sz="2000">
                <a:solidFill>
                  <a:srgbClr val="00CC00"/>
                </a:solidFill>
              </a:rPr>
              <a:t>Л-Л-Л</a:t>
            </a:r>
            <a:r>
              <a:rPr lang="uk-UA" sz="2000"/>
              <a:t> – поєднання лівого ведучого ока, лівого типу переплетення пальців та лівого типу схрещування рук.</a:t>
            </a:r>
          </a:p>
          <a:p>
            <a:r>
              <a:rPr lang="uk-UA" sz="2000"/>
              <a:t>Середня психологічна придатність до управлінської діяльності:</a:t>
            </a:r>
          </a:p>
          <a:p>
            <a:r>
              <a:rPr lang="uk-UA" sz="2000">
                <a:solidFill>
                  <a:srgbClr val="FF9900"/>
                </a:solidFill>
              </a:rPr>
              <a:t>П-Л-Л     Л-П-П     Л-П-Л</a:t>
            </a:r>
          </a:p>
          <a:p>
            <a:r>
              <a:rPr lang="uk-UA" sz="2000"/>
              <a:t>Низька психологічна придатність до управлінської діяльності:</a:t>
            </a:r>
          </a:p>
          <a:p>
            <a:r>
              <a:rPr lang="uk-UA" sz="2000">
                <a:solidFill>
                  <a:srgbClr val="FF0000"/>
                </a:solidFill>
              </a:rPr>
              <a:t>Л-Л-П     П-П-Л.</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0825" y="333375"/>
            <a:ext cx="8497888" cy="56038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uk-UA" sz="2000">
                <a:solidFill>
                  <a:schemeClr val="tx1"/>
                </a:solidFill>
                <a:latin typeface="Arial" charset="0"/>
                <a:cs typeface="Arial" charset="0"/>
              </a:rPr>
              <a:t>Керівники з </a:t>
            </a:r>
            <a:r>
              <a:rPr lang="uk-UA" sz="2000" b="1">
                <a:solidFill>
                  <a:schemeClr val="tx1"/>
                </a:solidFill>
                <a:latin typeface="Arial" charset="0"/>
                <a:cs typeface="Arial" charset="0"/>
              </a:rPr>
              <a:t>лівим провідним</a:t>
            </a:r>
            <a:r>
              <a:rPr lang="uk-UA" sz="2000">
                <a:solidFill>
                  <a:schemeClr val="tx1"/>
                </a:solidFill>
                <a:latin typeface="Arial" charset="0"/>
                <a:cs typeface="Arial" charset="0"/>
              </a:rPr>
              <a:t> оком більш консервативні та скептичні, мислять дещо повільніше порівняно з «правоокими». Вони сильніше виражене прагнення визнання, вони агресивніші і спрямовані до незалежності.</a:t>
            </a:r>
          </a:p>
          <a:p>
            <a:pPr>
              <a:defRPr/>
            </a:pPr>
            <a:endParaRPr lang="uk-UA" sz="2000">
              <a:solidFill>
                <a:schemeClr val="tx1"/>
              </a:solidFill>
              <a:latin typeface="Arial" charset="0"/>
              <a:cs typeface="Arial" charset="0"/>
            </a:endParaRPr>
          </a:p>
          <a:p>
            <a:pPr>
              <a:defRPr/>
            </a:pPr>
            <a:r>
              <a:rPr lang="uk-UA" sz="2000" b="1">
                <a:solidFill>
                  <a:schemeClr val="tx1"/>
                </a:solidFill>
                <a:latin typeface="Arial" charset="0"/>
                <a:cs typeface="Arial" charset="0"/>
              </a:rPr>
              <a:t>«Лівоокі»</a:t>
            </a:r>
            <a:r>
              <a:rPr lang="uk-UA" sz="2000">
                <a:solidFill>
                  <a:schemeClr val="tx1"/>
                </a:solidFill>
                <a:latin typeface="Arial" charset="0"/>
                <a:cs typeface="Arial" charset="0"/>
              </a:rPr>
              <a:t> більш тривожні, емоційніші, менш стійкі до стресу, менш адаптивні, хоча й активніші.</a:t>
            </a:r>
          </a:p>
          <a:p>
            <a:pPr>
              <a:defRPr/>
            </a:pPr>
            <a:r>
              <a:rPr lang="uk-UA" sz="2000" b="1">
                <a:solidFill>
                  <a:schemeClr val="tx1"/>
                </a:solidFill>
                <a:latin typeface="Arial" charset="0"/>
                <a:cs typeface="Arial" charset="0"/>
              </a:rPr>
              <a:t>«Правоокі»</a:t>
            </a:r>
            <a:r>
              <a:rPr lang="uk-UA" sz="2000">
                <a:solidFill>
                  <a:schemeClr val="tx1"/>
                </a:solidFill>
                <a:latin typeface="Arial" charset="0"/>
                <a:cs typeface="Arial" charset="0"/>
              </a:rPr>
              <a:t> гнучкіші, спокійніше ставляться до змін, не бояться нового. Більш адаптивні, соціабельні та контактні. У них менше виражена потреба у самоізоляції та більше – у єднанні.</a:t>
            </a:r>
          </a:p>
          <a:p>
            <a:pPr>
              <a:defRPr/>
            </a:pPr>
            <a:endParaRPr lang="uk-UA" sz="2000">
              <a:solidFill>
                <a:schemeClr val="tx1"/>
              </a:solidFill>
              <a:latin typeface="Arial" charset="0"/>
              <a:cs typeface="Arial" charset="0"/>
            </a:endParaRPr>
          </a:p>
          <a:p>
            <a:pPr>
              <a:defRPr/>
            </a:pPr>
            <a:r>
              <a:rPr lang="uk-UA" sz="2000">
                <a:solidFill>
                  <a:schemeClr val="tx1"/>
                </a:solidFill>
                <a:latin typeface="Arial" charset="0"/>
                <a:cs typeface="Arial" charset="0"/>
              </a:rPr>
              <a:t>Працівники з </a:t>
            </a:r>
            <a:r>
              <a:rPr lang="uk-UA" sz="2000" b="1">
                <a:solidFill>
                  <a:schemeClr val="tx1"/>
                </a:solidFill>
                <a:latin typeface="Arial" charset="0"/>
                <a:cs typeface="Arial" charset="0"/>
              </a:rPr>
              <a:t>правим типом</a:t>
            </a:r>
            <a:r>
              <a:rPr lang="uk-UA" sz="2000">
                <a:solidFill>
                  <a:schemeClr val="tx1"/>
                </a:solidFill>
                <a:latin typeface="Arial" charset="0"/>
                <a:cs typeface="Arial" charset="0"/>
              </a:rPr>
              <a:t> переплетення пальців недовірливіші, фіксовані на невдачах, схильні до суперництва. Вони яскравіше виражена самодостатність, прагнення незалежності, самостійності.</a:t>
            </a:r>
          </a:p>
          <a:p>
            <a:pPr>
              <a:defRPr/>
            </a:pPr>
            <a:endParaRPr lang="uk-UA" sz="2000">
              <a:solidFill>
                <a:schemeClr val="tx1"/>
              </a:solidFill>
              <a:latin typeface="Arial" charset="0"/>
              <a:cs typeface="Arial" charset="0"/>
            </a:endParaRPr>
          </a:p>
          <a:p>
            <a:pPr>
              <a:defRPr/>
            </a:pPr>
            <a:r>
              <a:rPr lang="uk-UA" sz="2000">
                <a:solidFill>
                  <a:schemeClr val="tx1"/>
                </a:solidFill>
                <a:latin typeface="Arial" charset="0"/>
                <a:cs typeface="Arial" charset="0"/>
              </a:rPr>
              <a:t>З </a:t>
            </a:r>
            <a:r>
              <a:rPr lang="uk-UA" sz="2000" b="1">
                <a:solidFill>
                  <a:schemeClr val="tx1"/>
                </a:solidFill>
                <a:latin typeface="Arial" charset="0"/>
                <a:cs typeface="Arial" charset="0"/>
              </a:rPr>
              <a:t>лівим типом</a:t>
            </a:r>
            <a:r>
              <a:rPr lang="uk-UA" sz="2000">
                <a:solidFill>
                  <a:schemeClr val="tx1"/>
                </a:solidFill>
                <a:latin typeface="Arial" charset="0"/>
                <a:cs typeface="Arial" charset="0"/>
              </a:rPr>
              <a:t> – більш соціабельні, довірливі, поступливі та терпимі. У них яскравіше виражена схильність до групової діяльності та «почуття ліктя».</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Прямоугольник 1"/>
          <p:cNvSpPr>
            <a:spLocks noChangeArrowheads="1"/>
          </p:cNvSpPr>
          <p:nvPr/>
        </p:nvSpPr>
        <p:spPr bwMode="auto">
          <a:xfrm>
            <a:off x="431800" y="765175"/>
            <a:ext cx="8424863" cy="1739900"/>
          </a:xfrm>
          <a:prstGeom prst="rect">
            <a:avLst/>
          </a:prstGeom>
          <a:noFill/>
          <a:ln w="9525">
            <a:noFill/>
            <a:miter lim="800000"/>
            <a:headEnd/>
            <a:tailEnd/>
          </a:ln>
        </p:spPr>
        <p:txBody>
          <a:bodyPr>
            <a:spAutoFit/>
          </a:bodyPr>
          <a:lstStyle/>
          <a:p>
            <a:r>
              <a:rPr lang="ru-RU">
                <a:latin typeface="Franklin Gothic Book" pitchFamily="34" charset="0"/>
              </a:rPr>
              <a:t>1. </a:t>
            </a:r>
            <a:r>
              <a:rPr lang="uk-UA"/>
              <a:t>Намалювати фігуру людини, що складається з 10 елементів, серед яких можуть бути трикутники, кола, квадрати. Ви можете збільшувати або зменшувати ці елементи (геометричні фігури) у розмірах, накладати один на одного при необхідності. Важливо, щоб усі ці три елементи у зображенні людини були присутні, а сума загальної кількості використаних фігур дорівнювала десяти.</a:t>
            </a:r>
          </a:p>
        </p:txBody>
      </p:sp>
      <p:sp>
        <p:nvSpPr>
          <p:cNvPr id="18434" name="Прямоугольник 2"/>
          <p:cNvSpPr>
            <a:spLocks noChangeArrowheads="1"/>
          </p:cNvSpPr>
          <p:nvPr/>
        </p:nvSpPr>
        <p:spPr bwMode="auto">
          <a:xfrm>
            <a:off x="539750" y="260350"/>
            <a:ext cx="8208963" cy="366713"/>
          </a:xfrm>
          <a:prstGeom prst="rect">
            <a:avLst/>
          </a:prstGeom>
          <a:noFill/>
          <a:ln w="9525">
            <a:noFill/>
            <a:miter lim="800000"/>
            <a:headEnd/>
            <a:tailEnd/>
          </a:ln>
        </p:spPr>
        <p:txBody>
          <a:bodyPr>
            <a:spAutoFit/>
          </a:bodyPr>
          <a:lstStyle/>
          <a:p>
            <a:pPr algn="ctr"/>
            <a:r>
              <a:rPr lang="uk-UA" b="1"/>
              <a:t>Тест "Конструктивний рисунок людини з геометричних фігур"</a:t>
            </a:r>
          </a:p>
        </p:txBody>
      </p:sp>
      <p:sp>
        <p:nvSpPr>
          <p:cNvPr id="4" name="Равнобедренный треугольник 3"/>
          <p:cNvSpPr/>
          <p:nvPr/>
        </p:nvSpPr>
        <p:spPr>
          <a:xfrm>
            <a:off x="431800" y="2636838"/>
            <a:ext cx="1427163" cy="13112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Блок-схема: узел 4"/>
          <p:cNvSpPr/>
          <p:nvPr/>
        </p:nvSpPr>
        <p:spPr>
          <a:xfrm>
            <a:off x="2447925" y="2674938"/>
            <a:ext cx="1368425" cy="1296987"/>
          </a:xfrm>
          <a:prstGeom prst="flowChartConnec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a:off x="4427538" y="2627313"/>
            <a:ext cx="1368425" cy="129698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Прямоугольник 1"/>
          <p:cNvSpPr>
            <a:spLocks noChangeArrowheads="1"/>
          </p:cNvSpPr>
          <p:nvPr/>
        </p:nvSpPr>
        <p:spPr bwMode="auto">
          <a:xfrm>
            <a:off x="323850" y="188913"/>
            <a:ext cx="8351838" cy="1190625"/>
          </a:xfrm>
          <a:prstGeom prst="rect">
            <a:avLst/>
          </a:prstGeom>
          <a:noFill/>
          <a:ln w="9525">
            <a:noFill/>
            <a:miter lim="800000"/>
            <a:headEnd/>
            <a:tailEnd/>
          </a:ln>
        </p:spPr>
        <p:txBody>
          <a:bodyPr>
            <a:spAutoFit/>
          </a:bodyPr>
          <a:lstStyle/>
          <a:p>
            <a:r>
              <a:rPr lang="ru-RU" b="1">
                <a:latin typeface="Franklin Gothic Book" pitchFamily="34" charset="0"/>
              </a:rPr>
              <a:t>2. </a:t>
            </a:r>
            <a:r>
              <a:rPr lang="uk-UA" b="1"/>
              <a:t>Обробка даних:</a:t>
            </a:r>
            <a:r>
              <a:rPr lang="uk-UA"/>
              <a:t> підраховується кількість витрачених у зображенні чоловічка трикутників, кіл і квадратів, результат записується у вигляді тризначних чисел, де сотні – кількість трикутників, десятки – кількість кіл, одиниці – кількість квадратів. Отримуємо "формулу малюнка".</a:t>
            </a:r>
          </a:p>
        </p:txBody>
      </p:sp>
      <p:pic>
        <p:nvPicPr>
          <p:cNvPr id="3074" name="Picture 2" descr="Картинки по запросу руководитель">
            <a:hlinkClick r:id="rId2"/>
          </p:cNvPr>
          <p:cNvPicPr>
            <a:picLocks noChangeAspect="1" noChangeArrowheads="1"/>
          </p:cNvPicPr>
          <p:nvPr/>
        </p:nvPicPr>
        <p:blipFill>
          <a:blip r:embed="rId3"/>
          <a:srcRect/>
          <a:stretch>
            <a:fillRect/>
          </a:stretch>
        </p:blipFill>
        <p:spPr bwMode="auto">
          <a:xfrm>
            <a:off x="4376738" y="1338263"/>
            <a:ext cx="4664075" cy="2473325"/>
          </a:xfrm>
          <a:prstGeom prst="rect">
            <a:avLst/>
          </a:prstGeom>
          <a:ln>
            <a:noFill/>
          </a:ln>
          <a:effectLst>
            <a:outerShdw blurRad="190500" algn="tl" rotWithShape="0">
              <a:srgbClr val="000000">
                <a:alpha val="70000"/>
              </a:srgbClr>
            </a:outerShdw>
          </a:effectLst>
          <a:extLst/>
        </p:spPr>
      </p:pic>
      <p:sp>
        <p:nvSpPr>
          <p:cNvPr id="3" name="Прямоугольник 2"/>
          <p:cNvSpPr/>
          <p:nvPr/>
        </p:nvSpPr>
        <p:spPr>
          <a:xfrm>
            <a:off x="92075" y="1338263"/>
            <a:ext cx="4408488" cy="284797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ru-RU" b="1">
                <a:solidFill>
                  <a:srgbClr val="000000"/>
                </a:solidFill>
                <a:cs typeface="Arial" charset="0"/>
              </a:rPr>
              <a:t>1 тип – </a:t>
            </a:r>
            <a:r>
              <a:rPr lang="uk-UA">
                <a:solidFill>
                  <a:schemeClr val="tx1"/>
                </a:solidFill>
                <a:latin typeface="Arial" charset="0"/>
                <a:cs typeface="Arial" charset="0"/>
              </a:rPr>
              <a:t>"Керівник". Зазвичай це люди, які мають схильність до керівної та організаторської діяльності. Орієнтовані на соціально-значущі норми поведінки, можуть мати даром добрих оповідача, що ґрунтується на високому рівні мовного розвитку.</a:t>
            </a:r>
          </a:p>
          <a:p>
            <a:pPr>
              <a:defRPr/>
            </a:pPr>
            <a:r>
              <a:rPr lang="uk-UA">
                <a:solidFill>
                  <a:schemeClr val="tx1"/>
                </a:solidFill>
                <a:latin typeface="Arial" charset="0"/>
                <a:cs typeface="Arial" charset="0"/>
              </a:rPr>
              <a:t>Відрізняються підприємливістю та інноваційними, нестандартними рішеннями</a:t>
            </a:r>
          </a:p>
        </p:txBody>
      </p:sp>
      <p:sp>
        <p:nvSpPr>
          <p:cNvPr id="4" name="Прямоугольник 3"/>
          <p:cNvSpPr/>
          <p:nvPr/>
        </p:nvSpPr>
        <p:spPr>
          <a:xfrm>
            <a:off x="323850" y="4184650"/>
            <a:ext cx="8569325" cy="257333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uk-UA">
                <a:solidFill>
                  <a:schemeClr val="tx1"/>
                </a:solidFill>
                <a:latin typeface="Arial" charset="0"/>
                <a:cs typeface="Arial" charset="0"/>
              </a:rPr>
              <a:t>Мають гарну адаптацію в соціальній сфері, домінування над іншими утримують у певних межах.</a:t>
            </a:r>
          </a:p>
          <a:p>
            <a:pPr>
              <a:defRPr/>
            </a:pPr>
            <a:r>
              <a:rPr lang="uk-UA">
                <a:solidFill>
                  <a:schemeClr val="tx1"/>
                </a:solidFill>
                <a:latin typeface="Arial" charset="0"/>
                <a:cs typeface="Arial" charset="0"/>
              </a:rPr>
              <a:t>Формули рисунків: </a:t>
            </a:r>
            <a:r>
              <a:rPr lang="uk-UA" b="1">
                <a:solidFill>
                  <a:srgbClr val="000000"/>
                </a:solidFill>
                <a:cs typeface="Arial" charset="0"/>
              </a:rPr>
              <a:t>901</a:t>
            </a:r>
            <a:r>
              <a:rPr lang="ru-RU" b="1">
                <a:solidFill>
                  <a:srgbClr val="000000"/>
                </a:solidFill>
                <a:cs typeface="Arial" charset="0"/>
              </a:rPr>
              <a:t>, 910, 802, 811, 820, 703, 712, 721, 730, 604, 613, 622, 631, 640. </a:t>
            </a:r>
          </a:p>
          <a:p>
            <a:pPr>
              <a:defRPr/>
            </a:pPr>
            <a:r>
              <a:rPr lang="uk-UA">
                <a:solidFill>
                  <a:schemeClr val="tx1"/>
                </a:solidFill>
                <a:latin typeface="Arial" charset="0"/>
                <a:cs typeface="Arial" charset="0"/>
              </a:rPr>
              <a:t>Найбільш жорстко домінування над іншими виражено у підтипів</a:t>
            </a:r>
            <a:endParaRPr lang="uk-UA">
              <a:solidFill>
                <a:srgbClr val="000000"/>
              </a:solidFill>
              <a:cs typeface="Arial" charset="0"/>
            </a:endParaRPr>
          </a:p>
          <a:p>
            <a:pPr>
              <a:defRPr/>
            </a:pPr>
            <a:r>
              <a:rPr lang="ru-RU" b="1">
                <a:solidFill>
                  <a:srgbClr val="000000"/>
                </a:solidFill>
                <a:cs typeface="Arial" charset="0"/>
              </a:rPr>
              <a:t>901, </a:t>
            </a:r>
            <a:r>
              <a:rPr lang="uk-UA" b="1">
                <a:solidFill>
                  <a:srgbClr val="000000"/>
                </a:solidFill>
                <a:cs typeface="Arial" charset="0"/>
              </a:rPr>
              <a:t>910, 802, 811, 820, </a:t>
            </a:r>
          </a:p>
          <a:p>
            <a:pPr>
              <a:defRPr/>
            </a:pPr>
            <a:r>
              <a:rPr lang="uk-UA">
                <a:solidFill>
                  <a:srgbClr val="000000"/>
                </a:solidFill>
                <a:cs typeface="Arial" charset="0"/>
              </a:rPr>
              <a:t>ситуативно – у </a:t>
            </a:r>
            <a:r>
              <a:rPr lang="uk-UA" b="1">
                <a:solidFill>
                  <a:srgbClr val="000000"/>
                </a:solidFill>
                <a:cs typeface="Arial" charset="0"/>
              </a:rPr>
              <a:t>703, 712, 721, 730, </a:t>
            </a:r>
          </a:p>
          <a:p>
            <a:pPr>
              <a:defRPr/>
            </a:pPr>
            <a:r>
              <a:rPr lang="uk-UA">
                <a:solidFill>
                  <a:schemeClr val="tx1"/>
                </a:solidFill>
                <a:latin typeface="Arial" charset="0"/>
                <a:cs typeface="Arial" charset="0"/>
              </a:rPr>
              <a:t>при впливі промовою людей – вербальний керівник чи “викладацький підтип” </a:t>
            </a:r>
            <a:r>
              <a:rPr lang="uk-UA" b="1">
                <a:solidFill>
                  <a:srgbClr val="000000"/>
                </a:solidFill>
                <a:cs typeface="Arial" charset="0"/>
              </a:rPr>
              <a:t>604, 613, 622, 631, 640.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950" y="265113"/>
            <a:ext cx="4176713" cy="257333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ru-RU" b="1">
                <a:solidFill>
                  <a:srgbClr val="000000"/>
                </a:solidFill>
                <a:cs typeface="Arial" charset="0"/>
              </a:rPr>
              <a:t>2 </a:t>
            </a:r>
            <a:r>
              <a:rPr lang="uk-UA" b="1">
                <a:solidFill>
                  <a:srgbClr val="000000"/>
                </a:solidFill>
                <a:cs typeface="Arial" charset="0"/>
              </a:rPr>
              <a:t>тип – </a:t>
            </a:r>
            <a:r>
              <a:rPr lang="uk-UA">
                <a:solidFill>
                  <a:schemeClr val="tx1"/>
                </a:solidFill>
                <a:latin typeface="Arial" charset="0"/>
                <a:cs typeface="Arial" charset="0"/>
              </a:rPr>
              <a:t>"відповідальний виконавець" - має багато рис типу "керівник", однак у прийнятті відповідальних рішень часто присутні коливання. Даний тип орієнтований на “вміння робити справу”, високий професіоналізм, має високе почуття відповідальності та вимогливості до себе та інших, високо цінує правоту.</a:t>
            </a:r>
          </a:p>
        </p:txBody>
      </p:sp>
      <p:pic>
        <p:nvPicPr>
          <p:cNvPr id="4098" name="Picture 2"/>
          <p:cNvPicPr>
            <a:picLocks noChangeAspect="1" noChangeArrowheads="1"/>
          </p:cNvPicPr>
          <p:nvPr/>
        </p:nvPicPr>
        <p:blipFill>
          <a:blip r:embed="rId2"/>
          <a:srcRect/>
          <a:stretch>
            <a:fillRect/>
          </a:stretch>
        </p:blipFill>
        <p:spPr bwMode="auto">
          <a:xfrm>
            <a:off x="4259263" y="273050"/>
            <a:ext cx="4611687" cy="3070225"/>
          </a:xfrm>
          <a:prstGeom prst="rect">
            <a:avLst/>
          </a:prstGeom>
          <a:ln>
            <a:noFill/>
          </a:ln>
          <a:effectLst>
            <a:outerShdw blurRad="190500" algn="tl" rotWithShape="0">
              <a:srgbClr val="000000">
                <a:alpha val="70000"/>
              </a:srgbClr>
            </a:outerShdw>
          </a:effectLst>
          <a:extLst/>
        </p:spPr>
      </p:pic>
      <p:sp>
        <p:nvSpPr>
          <p:cNvPr id="3" name="Прямоугольник 2"/>
          <p:cNvSpPr/>
          <p:nvPr/>
        </p:nvSpPr>
        <p:spPr>
          <a:xfrm>
            <a:off x="4405313" y="5151438"/>
            <a:ext cx="4321175" cy="14747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uk-UA">
                <a:solidFill>
                  <a:schemeClr val="tx1"/>
                </a:solidFill>
                <a:latin typeface="Arial" charset="0"/>
                <a:cs typeface="Arial" charset="0"/>
              </a:rPr>
              <a:t>Часто вони страждають на соматичні захворювання нервового походження як наслідок перенапруги.</a:t>
            </a:r>
          </a:p>
          <a:p>
            <a:pPr>
              <a:defRPr/>
            </a:pPr>
            <a:r>
              <a:rPr lang="uk-UA">
                <a:solidFill>
                  <a:schemeClr val="tx1"/>
                </a:solidFill>
                <a:latin typeface="Arial" charset="0"/>
                <a:cs typeface="Arial" charset="0"/>
              </a:rPr>
              <a:t>Формули рисунків</a:t>
            </a:r>
            <a:r>
              <a:rPr lang="uk-UA">
                <a:solidFill>
                  <a:srgbClr val="000000"/>
                </a:solidFill>
                <a:cs typeface="Arial" charset="0"/>
              </a:rPr>
              <a:t>:</a:t>
            </a:r>
            <a:r>
              <a:rPr lang="ru-RU">
                <a:solidFill>
                  <a:srgbClr val="000000"/>
                </a:solidFill>
                <a:cs typeface="Arial" charset="0"/>
              </a:rPr>
              <a:t> </a:t>
            </a:r>
            <a:r>
              <a:rPr lang="ru-RU" b="1">
                <a:solidFill>
                  <a:srgbClr val="000000"/>
                </a:solidFill>
                <a:cs typeface="Arial" charset="0"/>
              </a:rPr>
              <a:t>505, 514, 523, 532, 541, 550. </a:t>
            </a:r>
          </a:p>
        </p:txBody>
      </p:sp>
      <p:pic>
        <p:nvPicPr>
          <p:cNvPr id="4099" name="Picture 3"/>
          <p:cNvPicPr>
            <a:picLocks noChangeAspect="1" noChangeArrowheads="1"/>
          </p:cNvPicPr>
          <p:nvPr/>
        </p:nvPicPr>
        <p:blipFill>
          <a:blip r:embed="rId3"/>
          <a:srcRect/>
          <a:stretch>
            <a:fillRect/>
          </a:stretch>
        </p:blipFill>
        <p:spPr bwMode="auto">
          <a:xfrm>
            <a:off x="311150" y="3213100"/>
            <a:ext cx="3757613" cy="3408363"/>
          </a:xfrm>
          <a:prstGeom prst="rect">
            <a:avLst/>
          </a:prstGeom>
          <a:ln>
            <a:noFill/>
          </a:ln>
          <a:effectLst>
            <a:outerShdw blurRad="190500" algn="tl" rotWithShape="0">
              <a:srgbClr val="000000">
                <a:alpha val="70000"/>
              </a:srgbClr>
            </a:outerShdw>
          </a:effectLst>
          <a:extLst/>
        </p:spPr>
      </p:pic>
      <p:sp>
        <p:nvSpPr>
          <p:cNvPr id="4" name="Прямоугольник 3"/>
          <p:cNvSpPr/>
          <p:nvPr/>
        </p:nvSpPr>
        <p:spPr>
          <a:xfrm>
            <a:off x="4243388" y="3443288"/>
            <a:ext cx="4572000" cy="17494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uk-UA">
                <a:solidFill>
                  <a:schemeClr val="tx1"/>
                </a:solidFill>
                <a:latin typeface="Arial" charset="0"/>
                <a:cs typeface="Arial" charset="0"/>
              </a:rPr>
              <a:t>Часто скромні, чітко знають межі своїх можливостей. Не ставлять себе вище за правила, високо цінують традиції. Використовують перевірені, а не інноваційні чи креативні шляхи вирішення проблеми.</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7800" y="260350"/>
            <a:ext cx="5907088" cy="17494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uk-UA" b="1">
                <a:solidFill>
                  <a:schemeClr val="tx1"/>
                </a:solidFill>
                <a:latin typeface="Arial" charset="0"/>
                <a:cs typeface="Arial" charset="0"/>
              </a:rPr>
              <a:t>3 тип - "тривожно-недовірливий". </a:t>
            </a:r>
            <a:r>
              <a:rPr lang="uk-UA">
                <a:solidFill>
                  <a:schemeClr val="tx1"/>
                </a:solidFill>
                <a:latin typeface="Arial" charset="0"/>
                <a:cs typeface="Arial" charset="0"/>
              </a:rPr>
              <a:t>Лідерських якостей немає. У формулі перша цифра – 4</a:t>
            </a:r>
          </a:p>
          <a:p>
            <a:pPr>
              <a:defRPr/>
            </a:pPr>
            <a:r>
              <a:rPr lang="uk-UA">
                <a:solidFill>
                  <a:schemeClr val="tx1"/>
                </a:solidFill>
                <a:latin typeface="Arial" charset="0"/>
                <a:cs typeface="Arial" charset="0"/>
              </a:rPr>
              <a:t>Вирізняється схильністю до занепокоєння з різних приводів - за себе, за свої справи, за близьких.</a:t>
            </a:r>
          </a:p>
          <a:p>
            <a:pPr>
              <a:defRPr/>
            </a:pPr>
            <a:r>
              <a:rPr lang="uk-UA">
                <a:solidFill>
                  <a:schemeClr val="tx1"/>
                </a:solidFill>
                <a:latin typeface="Arial" charset="0"/>
                <a:cs typeface="Arial" charset="0"/>
              </a:rPr>
              <a:t>Для представників цього характерні сумніви у правильності своїх думок та дій.</a:t>
            </a:r>
          </a:p>
        </p:txBody>
      </p:sp>
      <p:pic>
        <p:nvPicPr>
          <p:cNvPr id="5122" name="Picture 2"/>
          <p:cNvPicPr>
            <a:picLocks noChangeAspect="1" noChangeArrowheads="1"/>
          </p:cNvPicPr>
          <p:nvPr/>
        </p:nvPicPr>
        <p:blipFill>
          <a:blip r:embed="rId2" cstate="print">
            <a:extLst/>
          </a:blip>
          <a:srcRect/>
          <a:stretch>
            <a:fillRect/>
          </a:stretch>
        </p:blipFill>
        <p:spPr bwMode="auto">
          <a:xfrm>
            <a:off x="5814877" y="92142"/>
            <a:ext cx="3143190" cy="1958355"/>
          </a:xfrm>
          <a:prstGeom prst="ellipse">
            <a:avLst/>
          </a:prstGeom>
          <a:ln w="952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3" name="Прямоугольник 2"/>
          <p:cNvSpPr/>
          <p:nvPr/>
        </p:nvSpPr>
        <p:spPr>
          <a:xfrm>
            <a:off x="177800" y="2014538"/>
            <a:ext cx="8780463" cy="9239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uk-UA">
                <a:solidFill>
                  <a:schemeClr val="tx1"/>
                </a:solidFill>
                <a:latin typeface="Arial" charset="0"/>
                <a:cs typeface="Arial" charset="0"/>
              </a:rPr>
              <a:t>Тривожність проявляється в недовірливості, стурбованості — за кожним кутом такі особи бачать небезпеку. Боязкі, схильні довго переживати невдачі, бояться повторити вже допущені колись помилки, що веде до нерішучості.</a:t>
            </a:r>
          </a:p>
        </p:txBody>
      </p:sp>
      <p:sp>
        <p:nvSpPr>
          <p:cNvPr id="4" name="Прямоугольник 3"/>
          <p:cNvSpPr/>
          <p:nvPr/>
        </p:nvSpPr>
        <p:spPr>
          <a:xfrm>
            <a:off x="4559300" y="2938463"/>
            <a:ext cx="4572000" cy="257333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ru-RU" b="1">
                <a:solidFill>
                  <a:srgbClr val="000000"/>
                </a:solidFill>
                <a:cs typeface="Arial" charset="0"/>
              </a:rPr>
              <a:t>4 тип – </a:t>
            </a:r>
            <a:r>
              <a:rPr lang="uk-UA" b="1">
                <a:solidFill>
                  <a:schemeClr val="tx1"/>
                </a:solidFill>
                <a:latin typeface="Arial" charset="0"/>
                <a:cs typeface="Arial" charset="0"/>
              </a:rPr>
              <a:t>«вчений” (аналітик).</a:t>
            </a:r>
            <a:r>
              <a:rPr lang="uk-UA">
                <a:solidFill>
                  <a:schemeClr val="tx1"/>
                </a:solidFill>
                <a:latin typeface="Arial" charset="0"/>
                <a:cs typeface="Arial" charset="0"/>
              </a:rPr>
              <a:t> Легко абстрагуються від реальності, мають "концептуальний розум", відрізняються здатністю розробляти "на всі" свої теорії. Зазвичай мають душевну рівновагу і раціонально продумують свою поведінку.</a:t>
            </a:r>
          </a:p>
          <a:p>
            <a:pPr>
              <a:defRPr/>
            </a:pPr>
            <a:r>
              <a:rPr lang="uk-UA">
                <a:solidFill>
                  <a:schemeClr val="tx1"/>
                </a:solidFill>
                <a:latin typeface="Arial" charset="0"/>
                <a:cs typeface="Arial" charset="0"/>
              </a:rPr>
              <a:t>Формули рисунків:</a:t>
            </a:r>
            <a:r>
              <a:rPr lang="ru-RU">
                <a:solidFill>
                  <a:schemeClr val="tx1"/>
                </a:solidFill>
                <a:latin typeface="Arial" charset="0"/>
                <a:cs typeface="Arial" charset="0"/>
              </a:rPr>
              <a:t> </a:t>
            </a:r>
            <a:r>
              <a:rPr lang="ru-RU" b="1">
                <a:solidFill>
                  <a:srgbClr val="000000"/>
                </a:solidFill>
                <a:cs typeface="Arial" charset="0"/>
              </a:rPr>
              <a:t>307, 316, 325, 334, 343, 352, 361, 370. </a:t>
            </a:r>
          </a:p>
        </p:txBody>
      </p:sp>
      <p:sp>
        <p:nvSpPr>
          <p:cNvPr id="5" name="Прямоугольник 4"/>
          <p:cNvSpPr/>
          <p:nvPr/>
        </p:nvSpPr>
        <p:spPr>
          <a:xfrm>
            <a:off x="0" y="5445125"/>
            <a:ext cx="9058275" cy="12001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uk-UA">
                <a:solidFill>
                  <a:schemeClr val="tx1"/>
                </a:solidFill>
                <a:latin typeface="Arial" charset="0"/>
                <a:cs typeface="Arial" charset="0"/>
              </a:rPr>
              <a:t>Живуть у світі ідей та стратегічного планування, цінують інтелект, знання та компетентність, мають високі стандарти в цих галузях, чого очікують і від оточуючих. Інтроверти, більшою мірою індивідуалізовані, не відчувають потреби вести за собою.</a:t>
            </a:r>
          </a:p>
        </p:txBody>
      </p:sp>
      <p:pic>
        <p:nvPicPr>
          <p:cNvPr id="21510" name="Picture 3"/>
          <p:cNvPicPr>
            <a:picLocks noChangeAspect="1" noChangeArrowheads="1"/>
          </p:cNvPicPr>
          <p:nvPr/>
        </p:nvPicPr>
        <p:blipFill>
          <a:blip r:embed="rId3"/>
          <a:srcRect/>
          <a:stretch>
            <a:fillRect/>
          </a:stretch>
        </p:blipFill>
        <p:spPr bwMode="auto">
          <a:xfrm>
            <a:off x="168275" y="2994025"/>
            <a:ext cx="4391025" cy="247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813" y="77788"/>
            <a:ext cx="5545137" cy="641350"/>
          </a:xfrm>
          <a:prstGeom prst="rect">
            <a:avLst/>
          </a:prstGeom>
          <a:solidFill>
            <a:schemeClr val="accent4">
              <a:lumMod val="60000"/>
              <a:lumOff val="40000"/>
            </a:schemeClr>
          </a:solidFill>
        </p:spPr>
        <p:txBody>
          <a:bodyPr>
            <a:spAutoFit/>
          </a:bodyPr>
          <a:lstStyle/>
          <a:p>
            <a:pPr>
              <a:defRPr/>
            </a:pPr>
            <a:r>
              <a:rPr lang="ru-RU" sz="1600" b="1">
                <a:latin typeface="Franklin Gothic Book" pitchFamily="34" charset="0"/>
              </a:rPr>
              <a:t>5 тип – </a:t>
            </a:r>
            <a:r>
              <a:rPr lang="ru-RU"/>
              <a:t>"</a:t>
            </a:r>
            <a:r>
              <a:rPr lang="uk-UA"/>
              <a:t>інтуїтивний". Лідерських якостей немає.</a:t>
            </a:r>
          </a:p>
          <a:p>
            <a:pPr>
              <a:defRPr/>
            </a:pPr>
            <a:r>
              <a:rPr lang="uk-UA"/>
              <a:t>У формулі перша цифра</a:t>
            </a:r>
            <a:r>
              <a:rPr lang="ru-RU" sz="1600">
                <a:latin typeface="Franklin Gothic Book" pitchFamily="34" charset="0"/>
              </a:rPr>
              <a:t>– </a:t>
            </a:r>
            <a:r>
              <a:rPr lang="ru-RU" sz="1600" b="1">
                <a:latin typeface="Franklin Gothic Book" pitchFamily="34" charset="0"/>
              </a:rPr>
              <a:t>2</a:t>
            </a:r>
          </a:p>
        </p:txBody>
      </p:sp>
      <p:sp>
        <p:nvSpPr>
          <p:cNvPr id="3" name="Прямоугольник 2"/>
          <p:cNvSpPr/>
          <p:nvPr/>
        </p:nvSpPr>
        <p:spPr>
          <a:xfrm>
            <a:off x="179388" y="3068638"/>
            <a:ext cx="4067175" cy="915987"/>
          </a:xfrm>
          <a:prstGeom prst="rect">
            <a:avLst/>
          </a:prstGeom>
          <a:solidFill>
            <a:schemeClr val="tx2">
              <a:lumMod val="20000"/>
              <a:lumOff val="80000"/>
            </a:schemeClr>
          </a:solidFill>
        </p:spPr>
        <p:txBody>
          <a:bodyPr>
            <a:spAutoFit/>
          </a:bodyPr>
          <a:lstStyle/>
          <a:p>
            <a:pPr>
              <a:defRPr/>
            </a:pPr>
            <a:r>
              <a:rPr lang="ru-RU" b="1">
                <a:latin typeface="Franklin Gothic Book" pitchFamily="34" charset="0"/>
              </a:rPr>
              <a:t>6 тип – </a:t>
            </a:r>
            <a:r>
              <a:rPr lang="uk-UA"/>
              <a:t>"винахідник, конструктор, художник". Лідерських якостей не має. У формулі перша цифра</a:t>
            </a:r>
            <a:r>
              <a:rPr lang="ru-RU">
                <a:latin typeface="Franklin Gothic Book" pitchFamily="34" charset="0"/>
              </a:rPr>
              <a:t>– </a:t>
            </a:r>
            <a:r>
              <a:rPr lang="ru-RU" b="1">
                <a:latin typeface="Franklin Gothic Book" pitchFamily="34" charset="0"/>
              </a:rPr>
              <a:t>1</a:t>
            </a:r>
          </a:p>
        </p:txBody>
      </p:sp>
      <p:sp>
        <p:nvSpPr>
          <p:cNvPr id="4" name="Прямоугольник 3"/>
          <p:cNvSpPr/>
          <p:nvPr/>
        </p:nvSpPr>
        <p:spPr>
          <a:xfrm>
            <a:off x="130175" y="663575"/>
            <a:ext cx="5089525" cy="18288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uk-UA" sz="1600">
                <a:solidFill>
                  <a:schemeClr val="tx1"/>
                </a:solidFill>
                <a:latin typeface="Arial" charset="0"/>
                <a:cs typeface="Arial" charset="0"/>
              </a:rPr>
              <a:t>Схильні бути містичними мрійниками. Спілкуються вони з трудом, постійно перебуваючи в непорозумінні і маючи недостатньо гарне судження як про себе, так і про інших; нічого не доводять до кінця, легко губляться у незнайомих містах; кладуть свої речі не так на місце; забувають прийти на призначену зустріч; </a:t>
            </a:r>
          </a:p>
        </p:txBody>
      </p:sp>
      <p:pic>
        <p:nvPicPr>
          <p:cNvPr id="22532" name="Picture 2"/>
          <p:cNvPicPr>
            <a:picLocks noChangeAspect="1" noChangeArrowheads="1"/>
          </p:cNvPicPr>
          <p:nvPr/>
        </p:nvPicPr>
        <p:blipFill>
          <a:blip r:embed="rId2"/>
          <a:srcRect/>
          <a:stretch>
            <a:fillRect/>
          </a:stretch>
        </p:blipFill>
        <p:spPr bwMode="auto">
          <a:xfrm>
            <a:off x="5251450" y="77788"/>
            <a:ext cx="3711575" cy="2511425"/>
          </a:xfrm>
          <a:prstGeom prst="rect">
            <a:avLst/>
          </a:prstGeom>
          <a:noFill/>
          <a:ln w="9525">
            <a:noFill/>
            <a:miter lim="800000"/>
            <a:headEnd/>
            <a:tailEnd/>
          </a:ln>
        </p:spPr>
      </p:pic>
      <p:sp>
        <p:nvSpPr>
          <p:cNvPr id="5" name="Прямоугольник 4"/>
          <p:cNvSpPr/>
          <p:nvPr/>
        </p:nvSpPr>
        <p:spPr>
          <a:xfrm>
            <a:off x="4251325" y="3063875"/>
            <a:ext cx="4846638" cy="2289175"/>
          </a:xfrm>
          <a:prstGeom prst="rect">
            <a:avLst/>
          </a:prstGeom>
          <a:solidFill>
            <a:schemeClr val="tx2">
              <a:lumMod val="20000"/>
              <a:lumOff val="80000"/>
            </a:schemeClr>
          </a:solidFill>
        </p:spPr>
        <p:txBody>
          <a:bodyPr>
            <a:spAutoFit/>
          </a:bodyPr>
          <a:lstStyle/>
          <a:p>
            <a:pPr>
              <a:defRPr/>
            </a:pPr>
            <a:r>
              <a:rPr lang="uk-UA"/>
              <a:t>Використовують свої творчі здібності у світі людей та речей, покладаються на свої передчуття, довіряють своїй уяві у всіх сферах життя. Хороші аналітики люблять вивчати складні об'єкти, ентузіасти. Нетерпимі виконання роботи звичайними методами. Довірливі, здатні ігнорувати стандарти, традиції, авторитети.</a:t>
            </a:r>
          </a:p>
        </p:txBody>
      </p:sp>
      <p:sp>
        <p:nvSpPr>
          <p:cNvPr id="6" name="Прямоугольник 5"/>
          <p:cNvSpPr/>
          <p:nvPr/>
        </p:nvSpPr>
        <p:spPr>
          <a:xfrm>
            <a:off x="152400" y="2417763"/>
            <a:ext cx="8883650" cy="6667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uk-UA">
                <a:solidFill>
                  <a:schemeClr val="tx1"/>
                </a:solidFill>
                <a:latin typeface="Arial" charset="0"/>
                <a:cs typeface="Arial" charset="0"/>
              </a:rPr>
              <a:t>рідко приходять вчасно. Робоче середовище перебуває безладно. Самі залишаються безтурботними та байдужими</a:t>
            </a:r>
          </a:p>
        </p:txBody>
      </p:sp>
      <p:sp>
        <p:nvSpPr>
          <p:cNvPr id="7" name="Прямоугольник 6"/>
          <p:cNvSpPr/>
          <p:nvPr/>
        </p:nvSpPr>
        <p:spPr>
          <a:xfrm>
            <a:off x="3884613" y="5619750"/>
            <a:ext cx="5213350" cy="1190625"/>
          </a:xfrm>
          <a:prstGeom prst="rect">
            <a:avLst/>
          </a:prstGeom>
          <a:solidFill>
            <a:schemeClr val="tx2">
              <a:lumMod val="20000"/>
              <a:lumOff val="80000"/>
            </a:schemeClr>
          </a:solidFill>
        </p:spPr>
        <p:txBody>
          <a:bodyPr>
            <a:spAutoFit/>
          </a:bodyPr>
          <a:lstStyle/>
          <a:p>
            <a:pPr>
              <a:defRPr/>
            </a:pPr>
            <a:r>
              <a:rPr lang="uk-UA"/>
              <a:t>Як тільки проект, що розробляється, втрачає форму загадки, виклику, він втрачає цінність і інтерес винахідника, що часто призводить до конфліктів з колегами.</a:t>
            </a:r>
          </a:p>
        </p:txBody>
      </p:sp>
      <p:pic>
        <p:nvPicPr>
          <p:cNvPr id="22536" name="Picture 3"/>
          <p:cNvPicPr>
            <a:picLocks noChangeAspect="1" noChangeArrowheads="1"/>
          </p:cNvPicPr>
          <p:nvPr/>
        </p:nvPicPr>
        <p:blipFill>
          <a:blip r:embed="rId3"/>
          <a:srcRect/>
          <a:stretch>
            <a:fillRect/>
          </a:stretch>
        </p:blipFill>
        <p:spPr bwMode="auto">
          <a:xfrm>
            <a:off x="179388" y="4114800"/>
            <a:ext cx="3744912" cy="249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477</TotalTime>
  <Words>2938</Words>
  <Application>Microsoft Office PowerPoint</Application>
  <PresentationFormat>Экран (4:3)</PresentationFormat>
  <Paragraphs>148</Paragraphs>
  <Slides>27</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5</vt:i4>
      </vt:variant>
      <vt:variant>
        <vt:lpstr>Заголовки слайдов</vt:lpstr>
      </vt:variant>
      <vt:variant>
        <vt:i4>27</vt:i4>
      </vt:variant>
    </vt:vector>
  </HeadingPairs>
  <TitlesOfParts>
    <vt:vector size="38" baseType="lpstr">
      <vt:lpstr>Arial</vt:lpstr>
      <vt:lpstr>Franklin Gothic Medium</vt:lpstr>
      <vt:lpstr>Franklin Gothic Book</vt:lpstr>
      <vt:lpstr>Wingdings</vt:lpstr>
      <vt:lpstr>Calibri</vt:lpstr>
      <vt:lpstr>Times New Roman</vt:lpstr>
      <vt:lpstr>Углы</vt:lpstr>
      <vt:lpstr>Углы</vt:lpstr>
      <vt:lpstr>Углы</vt:lpstr>
      <vt:lpstr>Углы</vt:lpstr>
      <vt:lpstr>Углы</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Завдання на практику</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70</cp:revision>
  <dcterms:created xsi:type="dcterms:W3CDTF">2020-01-28T11:35:41Z</dcterms:created>
  <dcterms:modified xsi:type="dcterms:W3CDTF">2023-03-02T13:52:42Z</dcterms:modified>
</cp:coreProperties>
</file>