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615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1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394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93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29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748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62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876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306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37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72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0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521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44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50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92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D19F84E-FC35-4DE5-B67F-EBDA021ECA12}" type="datetimeFigureOut">
              <a:rPr lang="ru-RU" smtClean="0"/>
              <a:t>23.02.2022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AE97D6-4788-4EEC-AAF2-79D466F491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70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/>
              <a:t>ФІЗИЧНІ ОСНОВИ РОБОТИ СЕНСОРІВ ТЕМПЕРАТУРИ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0947" y="380179"/>
            <a:ext cx="38080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ts val="1400"/>
              <a:tabLst>
                <a:tab pos="962025" algn="l"/>
              </a:tabLst>
            </a:pPr>
            <a:r>
              <a:rPr lang="uk-UA" sz="2800" b="1" i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Термопарні</a:t>
            </a:r>
            <a:r>
              <a:rPr lang="uk-UA" sz="2800" b="1" i="1" kern="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800" b="1" i="1" kern="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сенсори</a:t>
            </a:r>
            <a:endParaRPr lang="ru-RU" sz="2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2318" y="1110780"/>
            <a:ext cx="7901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сутність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ефекту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Зеєбека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металах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напівпровідниках. </a:t>
            </a:r>
            <a:endParaRPr lang="ru-RU" dirty="0"/>
          </a:p>
        </p:txBody>
      </p:sp>
      <p:pic>
        <p:nvPicPr>
          <p:cNvPr id="5122" name="Picture 2" descr="Термопары: устройство и принцип работы простым языком, тип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974" y="4580906"/>
            <a:ext cx="76200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24394" y="1820022"/>
            <a:ext cx="5359368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4940" lvl="2" algn="just">
              <a:lnSpc>
                <a:spcPct val="150000"/>
              </a:lnSpc>
              <a:spcAft>
                <a:spcPts val="0"/>
              </a:spcAft>
              <a:buSzPts val="1400"/>
              <a:tabLst>
                <a:tab pos="129540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Ефект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Зеєбека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полягає у виникненні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колі з двох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різнорідних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називаються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термоелектродами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якщо температура місця з’єднання електродів (так званий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робочий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гарячий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спай)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холодних)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кінців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є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різною. Коло, що містить два різних провідники, називається термопарою. 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загальному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випадку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контуру визначається</a:t>
            </a:r>
            <a:r>
              <a:rPr lang="uk-UA" spc="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рівнянням:</a:t>
            </a:r>
            <a:endParaRPr lang="ru-RU" spc="-15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" y="1655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/>
          </p:nvPr>
        </p:nvGraphicFramePr>
        <p:xfrm>
          <a:off x="7150166" y="1694781"/>
          <a:ext cx="1294808" cy="765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4" imgW="837836" imgH="495085" progId="Equation.3">
                  <p:embed/>
                </p:oleObj>
              </mc:Choice>
              <mc:Fallback>
                <p:oleObj name="Equation" r:id="rId4" imgW="837836" imgH="4950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0166" y="1694781"/>
                        <a:ext cx="1294808" cy="7651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872842" y="2456798"/>
            <a:ext cx="6096000" cy="2124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Т</a:t>
            </a:r>
            <a:r>
              <a:rPr lang="uk-UA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Т</a:t>
            </a:r>
            <a:r>
              <a:rPr lang="uk-UA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температура холодного та гарячого спаю, α</a:t>
            </a:r>
            <a:r>
              <a:rPr lang="uk-UA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12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коефіцієнт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відношенню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uk-UA" spc="3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термоелектрична здатність пари металів, або питома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термоЕРС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або коефіцієнт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Зеєбека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В/К або В/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66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34" y="1187533"/>
            <a:ext cx="3380507" cy="4465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44584" y="1102011"/>
            <a:ext cx="7556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Термопара складається з двох послідовно з’єднаних пайкою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зварюванням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різнорідних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провідників.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поєднанні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електровимірювальними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приладами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термопара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термоелектричний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шкала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якого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градуюється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безпосередньо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градусах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13956" y="2514198"/>
            <a:ext cx="768729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940" indent="405130" algn="just">
              <a:spcBef>
                <a:spcPts val="10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термоелектричні перетворювачі поділяються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занурювані,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призначені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газоподібних</a:t>
            </a:r>
            <a:r>
              <a:rPr lang="uk-UA" spc="35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рідких</a:t>
            </a:r>
            <a:r>
              <a:rPr lang="uk-UA" spc="4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середовищ;</a:t>
            </a:r>
            <a:r>
              <a:rPr lang="uk-UA" spc="4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поверхневі</a:t>
            </a:r>
            <a:r>
              <a:rPr lang="uk-UA" spc="4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вимірювання</a:t>
            </a:r>
            <a:r>
              <a:rPr lang="uk-UA" spc="4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44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поверхні твердого</a:t>
            </a:r>
            <a:r>
              <a:rPr lang="uk-UA" spc="3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тіла.</a:t>
            </a:r>
            <a:r>
              <a:rPr lang="uk-UA" spc="3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uk-UA" spc="345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 marR="154940" indent="405130" algn="just">
              <a:spcBef>
                <a:spcPts val="10"/>
              </a:spcBef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</a:t>
            </a:r>
            <a:r>
              <a:rPr lang="uk-UA" spc="36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35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інерційності</a:t>
            </a:r>
            <a:r>
              <a:rPr lang="uk-UA" spc="36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вони</a:t>
            </a:r>
            <a:r>
              <a:rPr lang="uk-UA" spc="38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поділяються</a:t>
            </a:r>
            <a:r>
              <a:rPr lang="uk-UA" spc="36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на:</a:t>
            </a: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spc="34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малоінерційні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 показник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теплової інерції яких не перевищує для занурюваних сенсорів 5 с та 10</a:t>
            </a:r>
            <a:r>
              <a:rPr lang="uk-UA" spc="-33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для поверхневих,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77520" marR="154940" indent="-285750" algn="just">
              <a:spcBef>
                <a:spcPts val="1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середньої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інерційності – відповідно не більше 60 та 120 с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великої інерційності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180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300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67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0279" y="971298"/>
            <a:ext cx="3300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buSzPts val="1400"/>
              <a:tabLst>
                <a:tab pos="954405" algn="l"/>
              </a:tabLst>
            </a:pPr>
            <a:r>
              <a:rPr lang="uk-UA" sz="2800" b="1" i="1" kern="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Терморезистори</a:t>
            </a:r>
            <a:endParaRPr lang="ru-RU" sz="2800" b="1" i="1" kern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6676" y="2284850"/>
            <a:ext cx="6096000" cy="30008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940" indent="456565" algn="just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це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резистивні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елементи,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провідникового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яких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використовується залежність електричного опору матеріалу від температури.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виду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застосовуваного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розрізняють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8" name="Picture 4" descr="Терморезистор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942" y="453985"/>
            <a:ext cx="3157640" cy="277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Термистор: принцип работ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639" y="3535877"/>
            <a:ext cx="4286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70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60465" y="644714"/>
            <a:ext cx="93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температури на електропровідність металів та сплавів</a:t>
            </a:r>
            <a:r>
              <a:rPr lang="uk-UA" sz="2400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1672" y="2359877"/>
            <a:ext cx="560911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маса електрона, </a:t>
            </a:r>
          </a:p>
          <a:p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середня швидкість теплового руху електрона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всередині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металу,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середня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довжина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вільного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пробігу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електрону,</a:t>
            </a:r>
          </a:p>
          <a:p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 електронів,</a:t>
            </a:r>
          </a:p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елементарний заряд. 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/>
          </p:nvPr>
        </p:nvGraphicFramePr>
        <p:xfrm>
          <a:off x="6038850" y="33194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850" y="3319463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/>
          </p:nvPr>
        </p:nvGraphicFramePr>
        <p:xfrm>
          <a:off x="1417553" y="1472657"/>
          <a:ext cx="1509883" cy="795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6" imgW="889000" imgH="469900" progId="Equation.3">
                  <p:embed/>
                </p:oleObj>
              </mc:Choice>
              <mc:Fallback>
                <p:oleObj name="Equation" r:id="rId6" imgW="8890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553" y="1472657"/>
                        <a:ext cx="1509883" cy="7955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-1046578" y="4205893"/>
            <a:ext cx="492826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71700">
              <a:spcBef>
                <a:spcPts val="475"/>
              </a:spcBef>
              <a:spcAft>
                <a:spcPts val="0"/>
              </a:spcAft>
            </a:pPr>
            <a:r>
              <a:rPr lang="uk-UA" sz="2000" spc="1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z="20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z="2000" spc="9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75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z="2000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2000" spc="-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2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[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1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1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uk-UA" sz="2000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1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105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i="1" spc="-1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 </a:t>
            </a:r>
            <a:r>
              <a:rPr lang="uk-UA" sz="800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-1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sz="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sz="800" spc="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spc="-8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r>
              <a:rPr lang="uk-UA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]</a:t>
            </a: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43442" y="50370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питомий опір металу при температурі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питомий опір металу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температурі 0</a:t>
            </a:r>
            <a:r>
              <a:rPr lang="uk-UA" dirty="0" smtClean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С, </a:t>
            </a:r>
          </a:p>
          <a:p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температурний коефіцієнт опору (ТКО), який показує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відносну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питомого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зміні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градус.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609609" y="1439535"/>
            <a:ext cx="135378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pc="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z="1600" spc="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uk-UA" i="1" spc="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z="1600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</a:t>
            </a: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uk-UA" sz="1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06441" y="2301309"/>
            <a:ext cx="5070764" cy="1528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 marR="154305" indent="456565">
              <a:spcBef>
                <a:spcPts val="445"/>
              </a:spcBef>
              <a:spcAft>
                <a:spcPts val="0"/>
              </a:spcAft>
              <a:tabLst>
                <a:tab pos="875030" algn="l"/>
                <a:tab pos="1253490" algn="l"/>
                <a:tab pos="1482725" algn="l"/>
                <a:tab pos="2537460" algn="l"/>
                <a:tab pos="3043555" algn="l"/>
                <a:tab pos="4025900" algn="l"/>
                <a:tab pos="4234815" algn="l"/>
                <a:tab pos="5213350" algn="l"/>
                <a:tab pos="617156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pc="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опір,</a:t>
            </a:r>
            <a:r>
              <a:rPr lang="uk-UA" spc="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обумовлений</a:t>
            </a:r>
            <a:r>
              <a:rPr lang="uk-UA" spc="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розсіянням</a:t>
            </a:r>
            <a:r>
              <a:rPr lang="uk-UA" spc="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електронів</a:t>
            </a:r>
            <a:r>
              <a:rPr lang="uk-UA" spc="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7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теплових</a:t>
            </a:r>
            <a:r>
              <a:rPr lang="uk-UA" spc="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коливаннях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гратки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191770" marR="154305" indent="456565">
              <a:spcBef>
                <a:spcPts val="445"/>
              </a:spcBef>
              <a:spcAft>
                <a:spcPts val="0"/>
              </a:spcAft>
              <a:tabLst>
                <a:tab pos="875030" algn="l"/>
                <a:tab pos="1253490" algn="l"/>
                <a:tab pos="1482725" algn="l"/>
                <a:tab pos="2537460" algn="l"/>
                <a:tab pos="3043555" algn="l"/>
                <a:tab pos="4025900" algn="l"/>
                <a:tab pos="4234815" algn="l"/>
                <a:tab pos="5213350" algn="l"/>
                <a:tab pos="6171565" algn="l"/>
              </a:tabLst>
            </a:pP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ρ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залишковий	опір, пов’язаний	з розсіянням електронів	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неоднорідностях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труктури</a:t>
            </a:r>
            <a:r>
              <a:rPr lang="uk-UA" spc="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сплаву.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213268" y="4163089"/>
            <a:ext cx="621079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14600">
              <a:lnSpc>
                <a:spcPts val="1775"/>
              </a:lnSpc>
              <a:spcAft>
                <a:spcPts val="0"/>
              </a:spcAft>
            </a:pPr>
            <a:r>
              <a:rPr lang="uk-UA" sz="2000" dirty="0" err="1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r</a:t>
            </a:r>
            <a:r>
              <a:rPr lang="uk-UA" sz="20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</a:t>
            </a:r>
            <a:r>
              <a:rPr lang="uk-UA" sz="2000" i="1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i="1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uk-UA" sz="800" i="1" spc="1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800" i="1" spc="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uk-UA" i="1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×</a:t>
            </a:r>
            <a:r>
              <a:rPr lang="uk-UA" spc="-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800" i="1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(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uk-UA" spc="-16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-</a:t>
            </a:r>
            <a:r>
              <a:rPr lang="uk-UA" spc="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</a:t>
            </a:r>
            <a:r>
              <a:rPr lang="uk-UA" sz="8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uk-UA" sz="800" i="1" spc="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511635" y="503703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 </a:t>
            </a:r>
            <a:r>
              <a:rPr lang="uk-UA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константа, що залежить від природи сплаву, </a:t>
            </a:r>
          </a:p>
          <a:p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атомні долі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компонентів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сплаві.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397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6270" y="1672342"/>
            <a:ext cx="3971533" cy="42771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60465" y="644714"/>
            <a:ext cx="93023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 температури на електропровідність металів та сплавів</a:t>
            </a:r>
            <a:r>
              <a:rPr lang="uk-UA" sz="2400" b="1" i="1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907854" y="5949537"/>
            <a:ext cx="7569912" cy="873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25040" marR="695960" indent="-1329690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Концентраційна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питомого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(а)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2225040" marR="695960" indent="-1329690" algn="ctr">
              <a:lnSpc>
                <a:spcPct val="150000"/>
              </a:lnSpc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ТКО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(б) сплаву</a:t>
            </a:r>
            <a:r>
              <a:rPr lang="uk-UA" spc="-2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мідь-нікель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15543" y="181979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R="155575" lvl="2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tabLst>
                <a:tab pos="121920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Вимоги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виготовлення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металевих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терморезисторів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00150" marR="155575" lvl="2" indent="-2857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21920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стабільний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ТКО,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00150" marR="155575" lvl="2" indent="-2857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21920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відтворюваність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даній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температурі,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хімічні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фізичні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властивості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нагріванні,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200150" marR="155575" lvl="2" indent="-285750" algn="just">
              <a:lnSpc>
                <a:spcPct val="150000"/>
              </a:lnSpc>
              <a:spcBef>
                <a:spcPts val="25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  <a:tabLst>
                <a:tab pos="1219200" algn="l"/>
              </a:tabLst>
            </a:pP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інертність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впливу</a:t>
            </a:r>
            <a:r>
              <a:rPr lang="uk-UA" spc="-3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досліджуваного середовища.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71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67397" y="12513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Металеві термометри опору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4197" y="1051404"/>
            <a:ext cx="9516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 конструкцією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поділяють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дротові</a:t>
            </a:r>
            <a:r>
              <a:rPr lang="uk-UA" b="1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тонкоплівкові</a:t>
            </a: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uk-UA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1678" y="1885345"/>
            <a:ext cx="48490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Дротові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опору виготовляються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вигляді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дроту з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таких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матеріалів,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платина,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мідь,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нікель,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вольфрам.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02878" y="188534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5575" indent="456565" algn="just">
              <a:spcAft>
                <a:spcPts val="0"/>
              </a:spcAft>
            </a:pPr>
            <a:r>
              <a:rPr lang="uk-UA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Тонкоплівкові</a:t>
            </a:r>
            <a:r>
              <a:rPr lang="uk-UA" spc="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термометри опору дають можливість інтегрального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виконання датчиків та можливість нанесення безпосередньо на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вимірювану поверхню, що усуває такий недолік дротових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недосконалість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теплового контакту</a:t>
            </a:r>
            <a:r>
              <a:rPr lang="uk-UA" spc="-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чутливого елементу</a:t>
            </a:r>
            <a:r>
              <a:rPr lang="uk-UA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поверхнею.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1677" y="4916586"/>
            <a:ext cx="69628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Недоліками плівкових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порівняно з дротовими є на три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порядки менший ТКО та вужчий робочий температурний діапазон для одного 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</a:t>
            </a:r>
            <a:r>
              <a:rPr lang="uk-UA" spc="13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ж</a:t>
            </a:r>
            <a:r>
              <a:rPr lang="uk-UA" spc="12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матеріалу.</a:t>
            </a:r>
            <a:r>
              <a:rPr lang="uk-UA" spc="14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pic>
        <p:nvPicPr>
          <p:cNvPr id="14338" name="Picture 2" descr="https://upload.wikimedia.org/wikipedia/commons/thumb/3/3c/Wire_Wound_PRT.png/180px-Wire_Wound_P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109" y="3332661"/>
            <a:ext cx="2588107" cy="102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s://upload.wikimedia.org/wikipedia/commons/4/46/Thin_Film_P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09" y="3843094"/>
            <a:ext cx="3098264" cy="2146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6718" y="695144"/>
            <a:ext cx="914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400" b="1" i="1" spc="4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z="2400" b="1" i="1" spc="5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i="1" spc="5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електропровідність</a:t>
            </a:r>
            <a:r>
              <a:rPr lang="uk-UA" sz="2400" b="1" i="1" spc="4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</a:t>
            </a:r>
            <a:endParaRPr lang="ru-RU" sz="24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3574" y="1623383"/>
            <a:ext cx="2046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75"/>
              </a:spcBef>
              <a:spcAft>
                <a:spcPts val="0"/>
              </a:spcAft>
            </a:pPr>
            <a:r>
              <a:rPr lang="uk-UA" sz="2000" spc="-5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z="2000" spc="1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=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i="1" spc="-1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uk-UA" spc="-14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-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800" i="1" spc="-5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pc="-1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sz="2000" spc="-5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uk-UA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+</a:t>
            </a:r>
            <a:r>
              <a:rPr lang="uk-UA" spc="-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000" spc="45" dirty="0" err="1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m</a:t>
            </a:r>
            <a:r>
              <a:rPr lang="uk-UA" sz="2000" i="1" spc="45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2000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)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/>
          </p:nvPr>
        </p:nvGraphicFramePr>
        <p:xfrm>
          <a:off x="866898" y="2156940"/>
          <a:ext cx="2363190" cy="4019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3" imgW="1397000" imgH="241300" progId="Equation.3">
                  <p:embed/>
                </p:oleObj>
              </mc:Choice>
              <mc:Fallback>
                <p:oleObj name="Equation" r:id="rId3" imgW="13970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6898" y="2156940"/>
                        <a:ext cx="2363190" cy="4019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14697" y="2692290"/>
            <a:ext cx="5052950" cy="166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	</a:t>
            </a:r>
            <a:r>
              <a:rPr lang="uk-UA" i="1" dirty="0" smtClean="0">
                <a:effectLst/>
                <a:latin typeface="Symbol" panose="05050102010706020507" pitchFamily="18" charset="2"/>
                <a:ea typeface="Times New Roman" panose="02020603050405020304" pitchFamily="18" charset="0"/>
              </a:rPr>
              <a:t>s</a:t>
            </a:r>
            <a:r>
              <a:rPr lang="uk-UA" spc="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питома	електропровідність,	</a:t>
            </a:r>
            <a:endParaRPr lang="en-US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</a:t>
            </a:r>
            <a:r>
              <a:rPr lang="uk-UA" sz="1600" i="1" spc="-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	елементарний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заряд,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sz="1600" i="1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600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uk-UA" sz="1600" i="1" spc="28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-16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sz="1600" i="1" spc="1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sz="1600" i="1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концентрація носіїв заряду у власному та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домішковому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напівпровіднику,</a:t>
            </a:r>
          </a:p>
          <a:p>
            <a:pPr marL="191770">
              <a:spcBef>
                <a:spcPts val="450"/>
              </a:spcBef>
              <a:spcAft>
                <a:spcPts val="0"/>
              </a:spcAft>
              <a:tabLst>
                <a:tab pos="554355" algn="l"/>
                <a:tab pos="971550" algn="l"/>
                <a:tab pos="1700530" algn="l"/>
                <a:tab pos="3417570" algn="l"/>
                <a:tab pos="3790315" algn="l"/>
                <a:tab pos="5034915" algn="l"/>
              </a:tabLst>
            </a:pPr>
            <a:r>
              <a:rPr lang="uk-UA" i="1" dirty="0" err="1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i="1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i="1" spc="25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z="1600" i="1" spc="-1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spc="25" dirty="0" err="1" smtClean="0">
                <a:effectLst/>
                <a:latin typeface="Symbol" panose="05050102010706020507" pitchFamily="18" charset="2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uk-UA" i="1" spc="25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uk-UA" i="1" spc="-1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44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рухливість</a:t>
            </a:r>
            <a:r>
              <a:rPr lang="uk-UA" spc="4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електронів</a:t>
            </a:r>
            <a:r>
              <a:rPr lang="uk-UA" spc="4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</a:t>
            </a:r>
            <a:r>
              <a:rPr lang="uk-UA" spc="4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дірок.</a:t>
            </a:r>
            <a:r>
              <a:rPr lang="uk-UA" spc="45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82088" y="5245141"/>
            <a:ext cx="6096000" cy="15465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uk-UA" baseline="-25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i0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стала,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ΔЕ</a:t>
            </a:r>
            <a:r>
              <a:rPr lang="uk-UA" baseline="-25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ширина забороненої зони, </a:t>
            </a:r>
          </a:p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 – стала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Больцмана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3035" algn="just">
              <a:spcBef>
                <a:spcPts val="910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температура.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/>
          </p:nvPr>
        </p:nvGraphicFramePr>
        <p:xfrm>
          <a:off x="969615" y="4487233"/>
          <a:ext cx="2474432" cy="6018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Equation" r:id="rId5" imgW="1409088" imgH="342751" progId="Equation.3">
                  <p:embed/>
                </p:oleObj>
              </mc:Choice>
              <mc:Fallback>
                <p:oleObj name="Equation" r:id="rId5" imgW="1409088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615" y="4487233"/>
                        <a:ext cx="2474432" cy="6018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image2.jpe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99929" y="1671047"/>
            <a:ext cx="2667177" cy="2526656"/>
          </a:xfrm>
          <a:prstGeom prst="rect">
            <a:avLst/>
          </a:prstGeom>
        </p:spPr>
      </p:pic>
      <p:pic>
        <p:nvPicPr>
          <p:cNvPr id="17" name="image3.jpe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899388" y="1671047"/>
            <a:ext cx="2855163" cy="2538540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5799929" y="4575727"/>
            <a:ext cx="6096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71120" marR="35560" algn="ctr">
              <a:lnSpc>
                <a:spcPct val="150000"/>
              </a:lnSpc>
              <a:spcBef>
                <a:spcPts val="81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Температурна залежність концентрації (а) та рухливості (б) носіїв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заряду</a:t>
            </a:r>
            <a:r>
              <a:rPr lang="uk-UA" spc="-2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для напівпровідника з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електронною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провідністю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95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4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25091" y="2118178"/>
            <a:ext cx="3715385" cy="28829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455221" y="5257340"/>
            <a:ext cx="78535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9695" marR="695960" indent="-1899285">
              <a:lnSpc>
                <a:spcPct val="150000"/>
              </a:lnSpc>
              <a:spcBef>
                <a:spcPts val="24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Температурна залежність питомої електропровідності</a:t>
            </a:r>
            <a:r>
              <a:rPr lang="uk-UA" spc="-33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напівпровідника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39938" y="1852458"/>
            <a:ext cx="6096000" cy="25355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940" indent="45656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терморезистивні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 з металевими </a:t>
            </a:r>
            <a:r>
              <a:rPr lang="uk-UA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терморезисторами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малі габарити, мала інерційність та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чутливість.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191770" marR="154940" indent="456565" algn="just">
              <a:lnSpc>
                <a:spcPct val="150000"/>
              </a:lnSpc>
              <a:spcBef>
                <a:spcPts val="15"/>
              </a:spcBef>
              <a:spcAft>
                <a:spcPts val="0"/>
              </a:spcAft>
            </a:pP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поступаються</a:t>
            </a:r>
            <a:r>
              <a:rPr lang="uk-UA" spc="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металевим</a:t>
            </a:r>
            <a:r>
              <a:rPr lang="uk-UA" spc="-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6718" y="695144"/>
            <a:ext cx="914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Вплив</a:t>
            </a:r>
            <a:r>
              <a:rPr lang="uk-UA" sz="2400" b="1" i="1" spc="48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температури</a:t>
            </a:r>
            <a:r>
              <a:rPr lang="uk-UA" sz="2400" b="1" i="1" spc="50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uk-UA" sz="2400" b="1" i="1" spc="515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електропровідність</a:t>
            </a:r>
            <a:r>
              <a:rPr lang="uk-UA" sz="2400" b="1" i="1" spc="49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2400" b="1" i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напівпровідників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78033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2415" y="216127"/>
            <a:ext cx="5380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термометри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36768" y="830974"/>
            <a:ext cx="990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залежності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того,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зростає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зменшується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опір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нагріванні, поділяються відповідно на 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позистори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термістори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799605" y="1691271"/>
            <a:ext cx="58466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5575" lvl="2" algn="just">
              <a:spcBef>
                <a:spcPts val="15"/>
              </a:spcBef>
              <a:spcAft>
                <a:spcPts val="0"/>
              </a:spcAft>
              <a:buSzPts val="1400"/>
              <a:tabLst>
                <a:tab pos="1269365" algn="l"/>
              </a:tabLst>
            </a:pPr>
            <a:r>
              <a:rPr lang="uk-UA" b="1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Термістор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NTC-</a:t>
            </a:r>
            <a:r>
              <a:rPr lang="uk-UA" spc="-15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– чутливий електронний компонент із негативним коефіцієнтом опору. При нагріванні його внутрішній опір починає падати. </a:t>
            </a:r>
            <a:r>
              <a:rPr lang="uk-UA" spc="-15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Параметри </a:t>
            </a:r>
            <a:r>
              <a:rPr lang="uk-UA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термістора не лінійні, це означає, що з підвищенні температури опір падає непропорційно і нерівномірно.</a:t>
            </a:r>
            <a:endParaRPr lang="ru-RU" spc="-1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523" y="4676045"/>
            <a:ext cx="3012491" cy="20038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258" y="5413889"/>
            <a:ext cx="1571194" cy="751302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438898" y="1691271"/>
            <a:ext cx="621868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 істотних недоліків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терморезистора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це розбіжність характеристик при виготовленні за тим самим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техпроцесом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Компоненти в однакових умовах можуть видавати різні дані, тому при заміні одного компонента на аналогічний потрібно повторне калібрування. 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 застосування термісторів:</a:t>
            </a:r>
          </a:p>
          <a:p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вимірювання температури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радіокомпонентів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комп'ютера та мобільної техніки (процесорів та чіпів пам'яті, жорстких дисків,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відеокарт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офісній техніці (лазерних принтерах та факсах);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3D-принтерах (для екструдерів і столиків, що підігріваються).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2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129" y="4050082"/>
            <a:ext cx="3905055" cy="240135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1077" y="4761316"/>
            <a:ext cx="1977363" cy="9388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1149" y="1625273"/>
            <a:ext cx="5077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Позистор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(РТС-терморезистор)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коефіцієнт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подачі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високої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компонент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нагрівається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Чим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температура,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отже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менше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струму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протікає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82415" y="216127"/>
            <a:ext cx="53803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Напівпровідникові термометри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опору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14799" y="16252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91770" marR="154940" indent="456565" algn="just">
              <a:spcBef>
                <a:spcPts val="15"/>
              </a:spcBef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терморезистивні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мають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ряд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переваг</a:t>
            </a:r>
            <a:r>
              <a:rPr lang="uk-UA" b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порівняно з металевими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терморезисторами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малі габарити, мала інерційність та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висока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чутливість.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Однак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напівпровідникові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перетворювачі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поступаються</a:t>
            </a:r>
            <a:r>
              <a:rPr lang="uk-UA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металевим</a:t>
            </a:r>
            <a:r>
              <a:rPr lang="uk-UA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uk-UA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точності.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8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86BDBA15-A9B2-4589-9900-B20B7CB6458F}" vid="{64ED899E-DB56-4711-9C21-DCE9F1EBCE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5</TotalTime>
  <Words>879</Words>
  <Application>Microsoft Office PowerPoint</Application>
  <PresentationFormat>Широкоэкранный</PresentationFormat>
  <Paragraphs>73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Tw Cen MT</vt:lpstr>
      <vt:lpstr>Wingdings</vt:lpstr>
      <vt:lpstr>Тема1</vt:lpstr>
      <vt:lpstr>Equation</vt:lpstr>
      <vt:lpstr>ФІЗИЧНІ ОСНОВИ РОБОТИ СЕНСОРІВ ТЕМПЕРАТУРИ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2022-02-23T10:45:10Z</dcterms:created>
  <dcterms:modified xsi:type="dcterms:W3CDTF">2022-02-23T10:51:57Z</dcterms:modified>
</cp:coreProperties>
</file>