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096" y="2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BFF60-B0E7-4BD2-A8D6-9CC40635807E}" type="datetimeFigureOut">
              <a:rPr lang="ru-RU" smtClean="0"/>
              <a:t>03.11.2023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83BE31-5417-435D-B391-BF99265354F1}" type="slidenum">
              <a:rPr lang="ru-RU" smtClean="0"/>
              <a:t>‹#›</a:t>
            </a:fld>
            <a:endParaRPr lang="ru-RU"/>
          </a:p>
        </p:txBody>
      </p:sp>
    </p:spTree>
    <p:extLst>
      <p:ext uri="{BB962C8B-B14F-4D97-AF65-F5344CB8AC3E}">
        <p14:creationId xmlns:p14="http://schemas.microsoft.com/office/powerpoint/2010/main" val="4219155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F083BE31-5417-435D-B391-BF99265354F1}" type="slidenum">
              <a:rPr lang="ru-RU" smtClean="0"/>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03.11.2023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03.11.2023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03.11.2023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03.11.2023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1"/>
          </a:solidFill>
        </p:spPr>
        <p:style>
          <a:lnRef idx="2">
            <a:schemeClr val="dk1"/>
          </a:lnRef>
          <a:fillRef idx="1">
            <a:schemeClr val="lt1"/>
          </a:fillRef>
          <a:effectRef idx="0">
            <a:schemeClr val="dk1"/>
          </a:effectRef>
          <a:fontRef idx="minor">
            <a:schemeClr val="dk1"/>
          </a:fontRef>
        </p:style>
        <p:txBody>
          <a:bodyPr>
            <a:normAutofit/>
          </a:bodyPr>
          <a:lstStyle/>
          <a:p>
            <a:r>
              <a:rPr lang="uk-UA" sz="2400" dirty="0">
                <a:effectLst/>
              </a:rPr>
              <a:t>ДІЯЛЬНІСТЬ ПІДРОЗДІЛІВ ВНУТРІШНЬОЇ БЕЗПЕКИ В </a:t>
            </a:r>
            <a:r>
              <a:rPr lang="uk-UA" sz="2400" dirty="0" smtClean="0">
                <a:effectLst/>
              </a:rPr>
              <a:t>СИСТЕМІ ПРАВООХОРОННИХ ОРГАНІВ</a:t>
            </a:r>
            <a:r>
              <a:rPr lang="ru-RU" sz="2400" dirty="0">
                <a:effectLst/>
              </a:rPr>
              <a:t/>
            </a:r>
            <a:br>
              <a:rPr lang="ru-RU" sz="2400" dirty="0">
                <a:effectLst/>
              </a:rPr>
            </a:br>
            <a:endParaRPr lang="ru-RU" sz="2400" dirty="0"/>
          </a:p>
        </p:txBody>
      </p:sp>
      <p:sp>
        <p:nvSpPr>
          <p:cNvPr id="4" name="Текст 3"/>
          <p:cNvSpPr>
            <a:spLocks noGrp="1"/>
          </p:cNvSpPr>
          <p:nvPr>
            <p:ph type="body"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r>
              <a:rPr lang="uk-UA" dirty="0" smtClean="0"/>
              <a:t>Правову основу </a:t>
            </a:r>
            <a:r>
              <a:rPr lang="uk-UA" dirty="0" smtClean="0"/>
              <a:t>діяльності підрозділів внутрішньої безпеки з використанням ОРД </a:t>
            </a:r>
            <a:r>
              <a:rPr lang="uk-UA" dirty="0" smtClean="0"/>
              <a:t>становлять Конституція України, Закон України «Про оперативно-розшукову діяльність», Кримінальний, Кримінальний процесуальний, Податковий та Митний кодекси України, Закони України про прокуратуру, Національну поліцію, Національне антикорупційне бюро України, Державне бюро розслідувань, Службу безпеки України, Державну прикордонну службу України, Державну кримінально-виконавчу службу України, державну охорону органів державної влади України та посадових осіб, статус суддів, забезпечення безпеки осіб, які беруть участь у кримінальному судочинстві, державний захист працівників суду і правоохоронних органів, інші законодавчі акти та міжнародно-правові угоди і договори, учасником яких є </a:t>
            </a:r>
            <a:r>
              <a:rPr lang="uk-UA" dirty="0" smtClean="0"/>
              <a:t>Україна а також внутрішньо відомчі нормативні акти, регламентуючі діяльність підрозділів внутрішньої безпеки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a:bodyPr>
          <a:lstStyle/>
          <a:p>
            <a:pPr lvl="0"/>
            <a:r>
              <a:rPr lang="uk-UA" dirty="0"/>
              <a:t>Зміст </a:t>
            </a:r>
            <a:r>
              <a:rPr lang="uk-UA" dirty="0" smtClean="0"/>
              <a:t>поняття забезпечення </a:t>
            </a:r>
            <a:r>
              <a:rPr lang="uk-UA" dirty="0"/>
              <a:t>внутрішньої безпеки </a:t>
            </a:r>
            <a:r>
              <a:rPr lang="uk-UA" dirty="0" smtClean="0"/>
              <a:t>підрозділами </a:t>
            </a:r>
            <a:r>
              <a:rPr lang="uk-UA" dirty="0"/>
              <a:t>внутрішньої </a:t>
            </a:r>
            <a:r>
              <a:rPr lang="uk-UA" dirty="0" smtClean="0"/>
              <a:t>безпеки, </a:t>
            </a:r>
            <a:r>
              <a:rPr lang="uk-UA" dirty="0"/>
              <a:t>складає засновану на принципах комплексного програмування та планування діяльність спеціальних суб’єктів (підрозділів внутрішньої безпеки – ВБ) спрямовану на досягнення такого рівня захищеності </a:t>
            </a:r>
            <a:r>
              <a:rPr lang="uk-UA" dirty="0" err="1"/>
              <a:t>життєво</a:t>
            </a:r>
            <a:r>
              <a:rPr lang="uk-UA" dirty="0"/>
              <a:t> важливих інтересів системи </a:t>
            </a:r>
            <a:r>
              <a:rPr lang="uk-UA" smtClean="0"/>
              <a:t>правоохоронних органів, </a:t>
            </a:r>
            <a:r>
              <a:rPr lang="uk-UA" dirty="0"/>
              <a:t>який відповідає основним критеріям безпеки. </a:t>
            </a:r>
            <a:endParaRPr lang="ru-RU" dirty="0"/>
          </a:p>
          <a:p>
            <a:pPr lvl="0"/>
            <a:r>
              <a:rPr lang="uk-UA" dirty="0"/>
              <a:t>Підрозділи внутрішньої безпеки  повинні виконувати два </a:t>
            </a:r>
            <a:r>
              <a:rPr lang="uk-UA" dirty="0" err="1"/>
              <a:t>вида</a:t>
            </a:r>
            <a:r>
              <a:rPr lang="uk-UA" dirty="0"/>
              <a:t> функцій забезпечення внутрішньої безпеки: внутрішнього та зовнішнього спрямування. </a:t>
            </a:r>
            <a:endParaRPr lang="ru-RU" dirty="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normAutofit fontScale="92500" lnSpcReduction="10000"/>
          </a:bodyPr>
          <a:lstStyle/>
          <a:p>
            <a:r>
              <a:rPr lang="uk-UA" dirty="0" smtClean="0"/>
              <a:t>Курс </a:t>
            </a:r>
            <a:r>
              <a:rPr lang="uk-UA" dirty="0" smtClean="0"/>
              <a:t>«Діяльність підрозділів внутрішньої безпеки в системі правоохоронних органів» </a:t>
            </a:r>
            <a:r>
              <a:rPr lang="uk-UA" dirty="0" smtClean="0"/>
              <a:t>належить до циклу дисциплін професійної та практичної підготовки здобувачів ступеня вищої освіти магістра спеціальності «Правоохоронна діяльність».</a:t>
            </a:r>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10000"/>
          </a:bodyPr>
          <a:lstStyle/>
          <a:p>
            <a:r>
              <a:rPr lang="uk-UA" dirty="0" smtClean="0"/>
              <a:t>Метою навчання та підготовки магістрів у вищих навчальних закладах є підготовка висококваліфікованих фахівців правоохоронної діяльності, які володіють системою знань у галузі правоохоронної діяльності, знайомі із сучасними науковими досягненнями цієї галузі, можуть критично оцінювати та застосовувати на практиці теоретичні постулати та інноваційні методи, здатні до постійного навчання і самовдосконалення, можуть брати участь у наукових дослідженнях, спроможні займатися правотворчою, правозастосовною, експертно-консультаційною та організаційно-управлінською діяльністю.</a:t>
            </a: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uk-UA" dirty="0" smtClean="0"/>
              <a:t>Предметом вивчення курсу є поняття, концепції, принципи і методи, які використовуються </a:t>
            </a:r>
            <a:r>
              <a:rPr lang="uk-UA" dirty="0" smtClean="0"/>
              <a:t>під час забезпечення внутрішньої безпеки в системі правоохоронних органів з </a:t>
            </a:r>
            <a:r>
              <a:rPr lang="uk-UA" dirty="0"/>
              <a:t>використанням </a:t>
            </a:r>
            <a:r>
              <a:rPr lang="uk-UA" dirty="0" smtClean="0"/>
              <a:t>оперативно-розшукових заходів </a:t>
            </a:r>
            <a:r>
              <a:rPr lang="uk-UA" dirty="0"/>
              <a:t>для </a:t>
            </a:r>
            <a:r>
              <a:rPr lang="uk-UA" dirty="0" smtClean="0"/>
              <a:t>надання поліцейських послуг та правоохоронної діяльності взагалі. </a:t>
            </a:r>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10000"/>
          </a:bodyPr>
          <a:lstStyle/>
          <a:p>
            <a:r>
              <a:rPr lang="uk-UA" dirty="0" smtClean="0"/>
              <a:t>Завданням вивчення дисципліни є: </a:t>
            </a:r>
            <a:endParaRPr lang="ru-RU" dirty="0" smtClean="0"/>
          </a:p>
          <a:p>
            <a:r>
              <a:rPr lang="uk-UA" dirty="0" smtClean="0"/>
              <a:t>- оволодіння категорійно-понятійним апаратом та теоретичними знаннями </a:t>
            </a:r>
            <a:r>
              <a:rPr lang="uk-UA" dirty="0"/>
              <a:t>щодо </a:t>
            </a:r>
            <a:r>
              <a:rPr lang="uk-UA" dirty="0" smtClean="0"/>
              <a:t>діяльності підрозділів внутрішньої безпеки з використанням оперативно-розшукових заходів;</a:t>
            </a:r>
            <a:endParaRPr lang="ru-RU" dirty="0" smtClean="0"/>
          </a:p>
          <a:p>
            <a:r>
              <a:rPr lang="uk-UA" dirty="0" smtClean="0"/>
              <a:t>- вивчення позитивного досвіду боротьби із </a:t>
            </a:r>
            <a:r>
              <a:rPr lang="uk-UA" dirty="0" smtClean="0"/>
              <a:t>злочинністю та її попередження в системі правоохоронних органів; </a:t>
            </a:r>
            <a:endParaRPr lang="ru-RU" dirty="0" smtClean="0"/>
          </a:p>
          <a:p>
            <a:r>
              <a:rPr lang="uk-UA" dirty="0" smtClean="0"/>
              <a:t>- практичне застосування теорії оперативно-розшукової діяльності; </a:t>
            </a:r>
            <a:endParaRPr lang="ru-RU" dirty="0" smtClean="0"/>
          </a:p>
          <a:p>
            <a:r>
              <a:rPr lang="uk-UA" dirty="0" smtClean="0"/>
              <a:t>- засвоєння тактичних основ практичного застосування сил, засобів, методів, заходів оперативно-розшукової діяльності та негласних слідчих (розшукових) </a:t>
            </a:r>
            <a:r>
              <a:rPr lang="uk-UA" dirty="0" smtClean="0"/>
              <a:t>дій підрозділами внутрішньої безпеки.</a:t>
            </a:r>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r>
              <a:rPr lang="uk-UA" dirty="0" smtClean="0"/>
              <a:t>У результаті вивчення навчальної дисципліни студенти повинні: </a:t>
            </a:r>
            <a:endParaRPr lang="ru-RU" dirty="0" smtClean="0"/>
          </a:p>
          <a:p>
            <a:r>
              <a:rPr lang="uk-UA" dirty="0" smtClean="0"/>
              <a:t>Знати:</a:t>
            </a:r>
            <a:endParaRPr lang="ru-RU" dirty="0" smtClean="0"/>
          </a:p>
          <a:p>
            <a:r>
              <a:rPr lang="uk-UA" dirty="0" smtClean="0"/>
              <a:t>- основні погляди науковців із приводу природи оперативно-розшукової діяльності </a:t>
            </a:r>
            <a:r>
              <a:rPr lang="uk-UA" dirty="0" smtClean="0"/>
              <a:t>підрозділів внутрішньої безпеки та </a:t>
            </a:r>
            <a:r>
              <a:rPr lang="uk-UA" dirty="0" smtClean="0"/>
              <a:t>системи її принципів;</a:t>
            </a:r>
            <a:endParaRPr lang="ru-RU" dirty="0" smtClean="0"/>
          </a:p>
          <a:p>
            <a:r>
              <a:rPr lang="uk-UA" dirty="0" smtClean="0"/>
              <a:t>- перелік та </a:t>
            </a:r>
            <a:r>
              <a:rPr lang="uk-UA" dirty="0" smtClean="0"/>
              <a:t>повноваження підрозділів внутрішньої безпеки , </a:t>
            </a:r>
            <a:r>
              <a:rPr lang="uk-UA" dirty="0" smtClean="0"/>
              <a:t>які вправі провадити оперативно-розшукову діяльність; </a:t>
            </a:r>
            <a:endParaRPr lang="ru-RU" dirty="0" smtClean="0"/>
          </a:p>
          <a:p>
            <a:r>
              <a:rPr lang="uk-UA" dirty="0" smtClean="0"/>
              <a:t>- форми взаємодії </a:t>
            </a:r>
            <a:r>
              <a:rPr lang="uk-UA" dirty="0" smtClean="0"/>
              <a:t>підрозділів внутрішньої безпеки в різних правоохоронних органах; </a:t>
            </a:r>
            <a:endParaRPr lang="ru-RU" dirty="0" smtClean="0"/>
          </a:p>
          <a:p>
            <a:r>
              <a:rPr lang="uk-UA" dirty="0" smtClean="0"/>
              <a:t>- поняття та види оперативно-розшукових </a:t>
            </a:r>
            <a:r>
              <a:rPr lang="uk-UA" dirty="0" smtClean="0"/>
              <a:t>заходів що використовуються в діяльності підрозділів внутрішньої безпеки; </a:t>
            </a:r>
            <a:endParaRPr lang="ru-RU" dirty="0" smtClean="0"/>
          </a:p>
          <a:p>
            <a:r>
              <a:rPr lang="uk-UA" dirty="0" smtClean="0"/>
              <a:t>- підстави та порядок проведення оперативно-розшукових </a:t>
            </a:r>
            <a:r>
              <a:rPr lang="uk-UA" dirty="0"/>
              <a:t>дій </a:t>
            </a:r>
            <a:r>
              <a:rPr lang="uk-UA" dirty="0" smtClean="0"/>
              <a:t>підрозділами </a:t>
            </a:r>
            <a:r>
              <a:rPr lang="uk-UA" dirty="0"/>
              <a:t>внутрішньої безпеки; </a:t>
            </a:r>
            <a:endParaRPr lang="ru-RU" dirty="0" smtClean="0"/>
          </a:p>
          <a:p>
            <a:r>
              <a:rPr lang="uk-UA" dirty="0" smtClean="0"/>
              <a:t>- основні напрями використання результатів оперативно-розшукової </a:t>
            </a:r>
            <a:r>
              <a:rPr lang="uk-UA" dirty="0"/>
              <a:t>діяльності підрозділами внутрішньої безпеки. </a:t>
            </a:r>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r>
              <a:rPr lang="uk-UA" dirty="0" smtClean="0"/>
              <a:t>Вміти:</a:t>
            </a:r>
            <a:endParaRPr lang="ru-RU" dirty="0" smtClean="0"/>
          </a:p>
          <a:p>
            <a:r>
              <a:rPr lang="uk-UA" dirty="0" smtClean="0"/>
              <a:t>- вільно орієнтуватися у системі законодавства, яке регулює оперативно-розшукову діяльність </a:t>
            </a:r>
            <a:r>
              <a:rPr lang="uk-UA" dirty="0" smtClean="0"/>
              <a:t>підрозділів </a:t>
            </a:r>
            <a:r>
              <a:rPr lang="uk-UA" dirty="0"/>
              <a:t>внутрішньої безпеки та </a:t>
            </a:r>
            <a:r>
              <a:rPr lang="uk-UA" dirty="0" smtClean="0"/>
              <a:t>бачити перспективи його розвитку; </a:t>
            </a:r>
            <a:endParaRPr lang="ru-RU" dirty="0" smtClean="0"/>
          </a:p>
          <a:p>
            <a:r>
              <a:rPr lang="uk-UA" dirty="0" smtClean="0"/>
              <a:t>- постійно ознайомлюватися із практикою використання результатів оперативно-розшукової діяльності </a:t>
            </a:r>
            <a:r>
              <a:rPr lang="uk-UA" dirty="0" smtClean="0"/>
              <a:t>підрозділів </a:t>
            </a:r>
            <a:r>
              <a:rPr lang="uk-UA" dirty="0"/>
              <a:t>внутрішньої безпеки у </a:t>
            </a:r>
            <a:r>
              <a:rPr lang="uk-UA" dirty="0" smtClean="0"/>
              <a:t>кримінальній процесуальній діяльності;</a:t>
            </a:r>
            <a:endParaRPr lang="ru-RU" dirty="0" smtClean="0"/>
          </a:p>
          <a:p>
            <a:r>
              <a:rPr lang="uk-UA" dirty="0" smtClean="0"/>
              <a:t>- слідкувати за практикою Європейського суду з прав людини, який напрацьовує міжнародні стандарти в галузі спеціальних засобів </a:t>
            </a:r>
            <a:r>
              <a:rPr lang="uk-UA" dirty="0" smtClean="0"/>
              <a:t>розслідування та забезпечення внутрішньої безпеки; </a:t>
            </a:r>
            <a:endParaRPr lang="ru-RU" dirty="0" smtClean="0"/>
          </a:p>
          <a:p>
            <a:r>
              <a:rPr lang="uk-UA" dirty="0" smtClean="0"/>
              <a:t>- правильно організовувати взаємодію </a:t>
            </a:r>
            <a:r>
              <a:rPr lang="uk-UA" dirty="0" smtClean="0"/>
              <a:t>підрозділів </a:t>
            </a:r>
            <a:r>
              <a:rPr lang="uk-UA" dirty="0"/>
              <a:t>внутрішньої безпеки </a:t>
            </a:r>
            <a:r>
              <a:rPr lang="uk-UA" dirty="0" smtClean="0"/>
              <a:t>з </a:t>
            </a:r>
            <a:r>
              <a:rPr lang="uk-UA" dirty="0"/>
              <a:t>і</a:t>
            </a:r>
            <a:r>
              <a:rPr lang="uk-UA" dirty="0" smtClean="0"/>
              <a:t>ншими оперативно-розшуковими </a:t>
            </a:r>
            <a:r>
              <a:rPr lang="uk-UA" dirty="0" smtClean="0"/>
              <a:t>органами та використовувати результати оперативно-розшукової діяльності у процесі доказування у кримінальних справах.</a:t>
            </a:r>
            <a:endParaRPr lang="ru-RU" dirty="0" smtClean="0"/>
          </a:p>
          <a:p>
            <a:r>
              <a:rPr lang="uk-UA" b="1" cap="all" dirty="0" smtClean="0"/>
              <a:t/>
            </a:r>
            <a:br>
              <a:rPr lang="uk-UA" b="1" cap="all" dirty="0" smtClean="0"/>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uk-UA" dirty="0"/>
              <a:t>поняття «внутрішня безпека</a:t>
            </a:r>
            <a:r>
              <a:rPr lang="uk-UA" dirty="0" smtClean="0"/>
              <a:t>» можливо </a:t>
            </a:r>
            <a:r>
              <a:rPr lang="uk-UA" dirty="0"/>
              <a:t>розглядати з декількох позицій: це умови, при яких відсутні та попереджені будь які внутрішні та зовнішні загрози (небезпека) в середині системи </a:t>
            </a:r>
            <a:r>
              <a:rPr lang="uk-UA" dirty="0" smtClean="0"/>
              <a:t>правоохоронних органів; </a:t>
            </a:r>
            <a:r>
              <a:rPr lang="uk-UA" dirty="0"/>
              <a:t>стан, коли ніщо й ніхто не загрожує нормальному функціонуванню системи </a:t>
            </a:r>
            <a:r>
              <a:rPr lang="uk-UA" dirty="0" smtClean="0"/>
              <a:t>та </a:t>
            </a:r>
            <a:r>
              <a:rPr lang="uk-UA" dirty="0"/>
              <a:t>виконанню функцій у сфері забезпечення правопорядку та протидії злочинності</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r>
              <a:rPr lang="uk-UA" dirty="0" smtClean="0"/>
              <a:t>завданнями </a:t>
            </a:r>
            <a:r>
              <a:rPr lang="uk-UA" dirty="0" smtClean="0"/>
              <a:t>підрозділів внутрішньої безпеки з використанням орд </a:t>
            </a:r>
            <a:r>
              <a:rPr lang="uk-UA" dirty="0" smtClean="0"/>
              <a:t>є:</a:t>
            </a:r>
            <a:endParaRPr lang="ru-RU" dirty="0" smtClean="0"/>
          </a:p>
          <a:p>
            <a:r>
              <a:rPr lang="uk-UA" dirty="0" smtClean="0"/>
              <a:t>- пошук і фіксація фактичних даних про протиправні (злочинні) діяння окремих осіб і груп, розвідувально-підривну діяльність спеціальних служб іноземних держав і організацій з метою припинення правопорушень та в інтересах кримінального судочинства;</a:t>
            </a:r>
            <a:endParaRPr lang="ru-RU" dirty="0" smtClean="0"/>
          </a:p>
          <a:p>
            <a:r>
              <a:rPr lang="uk-UA" dirty="0" smtClean="0"/>
              <a:t>- отримання інформації в інтересах безпеки громадян, суспільства й держави.</a:t>
            </a:r>
            <a:endParaRPr lang="ru-RU"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58</TotalTime>
  <Words>369</Words>
  <Application>Microsoft Office PowerPoint</Application>
  <PresentationFormat>Экран (4:3)</PresentationFormat>
  <Paragraphs>31</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Поток</vt:lpstr>
      <vt:lpstr>ДІЯЛЬНІСТЬ ПІДРОЗДІЛІВ ВНУТРІШНЬОЇ БЕЗПЕКИ В СИСТЕМІ ПРАВООХОРОННИХ ОРГАНІВ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АКТУАЛЬНІ ПРОБЛЕМИ ОПЕРАТИВНО-РОЗШУКОВОЇ ДІЯЛЬНОСТІ</dc:title>
  <dc:creator>user</dc:creator>
  <cp:lastModifiedBy>PC 2023</cp:lastModifiedBy>
  <cp:revision>12</cp:revision>
  <dcterms:created xsi:type="dcterms:W3CDTF">2020-09-01T08:27:13Z</dcterms:created>
  <dcterms:modified xsi:type="dcterms:W3CDTF">2023-11-03T14:53:52Z</dcterms:modified>
</cp:coreProperties>
</file>