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T Neuzeit" charset="0"/>
      <p:regular r:id="rId22"/>
    </p:embeddedFont>
    <p:embeddedFont>
      <p:font typeface="Source Sans Pro Bold" charset="0"/>
      <p:regular r:id="rId23"/>
    </p:embeddedFont>
    <p:embeddedFont>
      <p:font typeface="Source Sans Pro Bold Italics" charset="0"/>
      <p:regular r:id="rId24"/>
    </p:embeddedFont>
    <p:embeddedFont>
      <p:font typeface="Source Sans Pro" charset="0"/>
      <p:regular r:id="rId25"/>
    </p:embeddedFont>
    <p:embeddedFont>
      <p:font typeface="Crimson Roman Italics" charset="0"/>
      <p:regular r:id="rId26"/>
    </p:embeddedFont>
    <p:embeddedFont>
      <p:font typeface="Crimson Roman Bold Italics" charset="0"/>
      <p:regular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57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0F43-6D79-4F7C-AAE0-6DBB79757CA5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33AA-9A3F-46C1-8483-CE913853C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9FBE-6A8E-4219-A285-3BCF08CC6F40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BF42C-E1EC-475E-A49D-3FB566FBA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971A-3D82-43F8-89D2-B034AE2C1F40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96D0-B7D7-484C-9227-AFAACE0D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925B-4D2B-4CEB-8173-49F00DA1B927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59B5-5186-43C7-B430-2647E6D4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77F2-5A5B-4131-991F-A942D83412D3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38A8-CB0B-4520-BD73-2DB75ACB0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0937-4C1B-46C7-84F0-485CF7047E3C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61E0-EB81-4EB5-ABCD-3C1E09664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6D361-429A-4977-AF79-EA627328C700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3888-DB4F-4BF9-B642-56809DA4E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FC74-B5AA-4F05-B931-C01DA601B1DB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F1BA-FC17-4110-AB8E-E0454B1D9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928B-2474-4DDD-B1BB-FED8F207583C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210E1-69A3-4E0B-BD9D-3E217FB07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234B-0031-4CBB-B6C3-054DA412EC08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2BC2-059A-44E0-B3F7-57413880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78A5-CE3D-4964-A7D6-EA0E7E9D639C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903F-B5DD-4897-A153-91F112E75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BCC8C-014D-4E80-BE11-BD68D7DE8953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6BA31F-F739-4BE0-B146-72764E4E6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room.com.ua/news/radiolist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oundbuzz.com.ua/uk/musicmarketua-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loss.ua/lifestyle/7581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istocrats.f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adioskovoroda.com/radio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fr.fm/" TargetMode="External"/><Relationship Id="rId2" Type="http://schemas.openxmlformats.org/officeDocument/2006/relationships/hyperlink" Target="https://urbanspaceradio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5svLzrq7Wo&amp;t=2593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lwwz8VvDpM&amp;t=116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/>
          <a:srcRect l="6250" r="57565"/>
          <a:stretch>
            <a:fillRect/>
          </a:stretch>
        </p:blipFill>
        <p:spPr bwMode="auto">
          <a:xfrm>
            <a:off x="1585913" y="-654050"/>
            <a:ext cx="6516687" cy="1159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005638" y="2771775"/>
            <a:ext cx="10253662" cy="4743450"/>
            <a:chOff x="0" y="0"/>
            <a:chExt cx="13670801" cy="6323901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3670801" cy="63239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74714" y="2192624"/>
              <a:ext cx="9397486" cy="230479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678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750">
                  <a:solidFill>
                    <a:srgbClr val="444440"/>
                  </a:solidFill>
                  <a:latin typeface="CAT Neuzeit"/>
                  <a:cs typeface="+mn-cs"/>
                </a:rPr>
                <a:t>ІНТЕРНЕТ-МОВЛЕННЯ В УКРАЇНІ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715963" y="808038"/>
            <a:ext cx="9201150" cy="8670925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6303963" y="-9151938"/>
            <a:ext cx="688975" cy="8229600"/>
          </a:xfrm>
          <a:prstGeom prst="rect">
            <a:avLst/>
          </a:prstGeom>
          <a:solidFill>
            <a:srgbClr val="444440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/>
          <a:srcRect l="27010" r="27010"/>
          <a:stretch>
            <a:fillRect/>
          </a:stretch>
        </p:blipFill>
        <p:spPr bwMode="auto">
          <a:xfrm>
            <a:off x="10185400" y="806450"/>
            <a:ext cx="6646863" cy="867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028700" y="1776413"/>
            <a:ext cx="8402638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488"/>
              </a:lnSpc>
            </a:pPr>
            <a:r>
              <a:rPr lang="en-US" sz="3800">
                <a:solidFill>
                  <a:srgbClr val="444440"/>
                </a:solidFill>
                <a:latin typeface="CAT Neuzeit"/>
              </a:rPr>
              <a:t>OFR — РАДІОСТАНЦІЯ, ЯКА ВЕСЬ ЧАС ПРАЦЮВАЛА У СИНЕРГІЇ З ДЖАЗБАРОМ, ЯКИЙ РОЗТАШОВАНИЙ У ТОМУ Ж ПРИМІЩЕННІ, ЩО Й РАДІО. </a:t>
            </a:r>
          </a:p>
          <a:p>
            <a:pPr>
              <a:lnSpc>
                <a:spcPts val="4488"/>
              </a:lnSpc>
            </a:pPr>
            <a:r>
              <a:rPr lang="en-US" sz="3800">
                <a:solidFill>
                  <a:srgbClr val="444440"/>
                </a:solidFill>
                <a:latin typeface="CAT Neuzeit"/>
              </a:rPr>
              <a:t>ЧЕРЕЗ ЦЕ ЗНАЧНА ЧАСТИНА ЇЇ ДІЯЛЬНОСТІ ПОВ’ЯЗАНА ІЗ ВИСТУПАМИ ПОВЕРХОМ НИЖЧЕ. </a:t>
            </a:r>
          </a:p>
          <a:p>
            <a:pPr>
              <a:lnSpc>
                <a:spcPts val="4488"/>
              </a:lnSpc>
            </a:pPr>
            <a:r>
              <a:rPr lang="en-US" sz="3800">
                <a:solidFill>
                  <a:srgbClr val="444440"/>
                </a:solidFill>
                <a:latin typeface="CAT Neuzeit"/>
              </a:rPr>
              <a:t> OFR МАЮТЬ ВЛАСНИЙ САЙТ, НА ЯКОМУ ПУБЛІКУЮТЬСЯ ТЕКСТОВІ МАТЕРІАЛИ ПРО МУЗИКУ ТА, ЗВІСНО, ПОДКАСТИ.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2"/>
          <a:srcRect l="31207" r="31207"/>
          <a:stretch>
            <a:fillRect/>
          </a:stretch>
        </p:blipFill>
        <p:spPr bwMode="auto">
          <a:xfrm>
            <a:off x="1446213" y="-358775"/>
            <a:ext cx="5013325" cy="74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1446213" y="7110413"/>
            <a:ext cx="5013325" cy="3716337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841625" y="8283575"/>
            <a:ext cx="36179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313"/>
              </a:lnSpc>
            </a:pPr>
            <a:r>
              <a:rPr lang="en-US" sz="4500">
                <a:solidFill>
                  <a:srgbClr val="444440"/>
                </a:solidFill>
                <a:latin typeface="CAT Neuzeit"/>
              </a:rPr>
              <a:t>РИЗИКИ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58038" y="373063"/>
            <a:ext cx="10101262" cy="9474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94153" lvl="1" indent="-397077" fontAlgn="auto">
              <a:lnSpc>
                <a:spcPts val="514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78">
                <a:solidFill>
                  <a:srgbClr val="444440"/>
                </a:solidFill>
                <a:latin typeface="Source Sans Pro"/>
                <a:cs typeface="+mn-cs"/>
              </a:rPr>
              <a:t>скорочення активності, </a:t>
            </a:r>
          </a:p>
          <a:p>
            <a:pPr marL="794153" lvl="1" indent="-397077" fontAlgn="auto">
              <a:lnSpc>
                <a:spcPts val="514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78">
                <a:solidFill>
                  <a:srgbClr val="444440"/>
                </a:solidFill>
                <a:latin typeface="Source Sans Pro"/>
                <a:cs typeface="+mn-cs"/>
              </a:rPr>
              <a:t>акцент лише музичні плейлисти в ефірі,</a:t>
            </a:r>
          </a:p>
          <a:p>
            <a:pPr marL="794153" lvl="1" indent="-397077" fontAlgn="auto">
              <a:lnSpc>
                <a:spcPts val="5149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78">
                <a:solidFill>
                  <a:srgbClr val="444440"/>
                </a:solidFill>
                <a:latin typeface="Source Sans Pro"/>
                <a:cs typeface="+mn-cs"/>
              </a:rPr>
              <a:t> закрилися. </a:t>
            </a:r>
          </a:p>
          <a:p>
            <a:pPr fontAlgn="auto">
              <a:lnSpc>
                <a:spcPts val="51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51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78">
                <a:solidFill>
                  <a:srgbClr val="444440"/>
                </a:solidFill>
                <a:latin typeface="Source Sans Pro"/>
                <a:cs typeface="+mn-cs"/>
              </a:rPr>
              <a:t>У 2017 році  Ігор Стефурак створив сервіс </a:t>
            </a:r>
            <a:r>
              <a:rPr lang="en-US" sz="3678">
                <a:solidFill>
                  <a:srgbClr val="444440"/>
                </a:solidFill>
                <a:latin typeface="Source Sans Pro"/>
                <a:cs typeface="+mn-cs"/>
                <a:hlinkClick r:id="rId3" tooltip="https://liroom.com.ua/news/radiolist/"/>
              </a:rPr>
              <a:t>Радіоліст</a:t>
            </a:r>
            <a:r>
              <a:rPr lang="en-US" sz="3678">
                <a:solidFill>
                  <a:srgbClr val="444440"/>
                </a:solidFill>
                <a:latin typeface="Source Sans Pro"/>
                <a:cs typeface="+mn-cs"/>
              </a:rPr>
              <a:t>. Але 2020-го підприємець закрив проєкт. “За три роки ми зібрали близько 100 тисяч унікальних користувачів. Станції постійно змінювали свої посилання і закривалися. Тому мені просто набридло це моніторити”.</a:t>
            </a:r>
          </a:p>
          <a:p>
            <a:pPr fontAlgn="auto">
              <a:lnSpc>
                <a:spcPts val="51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just" fontAlgn="auto">
              <a:lnSpc>
                <a:spcPts val="514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78">
                <a:solidFill>
                  <a:srgbClr val="444440"/>
                </a:solidFill>
                <a:latin typeface="Source Sans Pro"/>
                <a:cs typeface="+mn-cs"/>
              </a:rPr>
              <a:t>Радіо “Бармаглот”, радіо “Воздух”, радіо “Пюре”, “Рок Радіо”, радіо Rockstone більше не доступні.</a:t>
            </a:r>
          </a:p>
          <a:p>
            <a:pPr fontAlgn="auto">
              <a:lnSpc>
                <a:spcPts val="26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803900" y="803275"/>
            <a:ext cx="11025188" cy="8670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04825" y="3998913"/>
            <a:ext cx="5299075" cy="22891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0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93">
                <a:solidFill>
                  <a:srgbClr val="FFFFFF"/>
                </a:solidFill>
                <a:latin typeface="Source Sans Pro Bold"/>
                <a:cs typeface="+mn-cs"/>
              </a:rPr>
              <a:t>Вічний пошук бізнес-моделі</a:t>
            </a:r>
          </a:p>
          <a:p>
            <a:pPr fontAlgn="auto">
              <a:lnSpc>
                <a:spcPts val="60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666163" y="923925"/>
            <a:ext cx="6037262" cy="48752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55">
                <a:solidFill>
                  <a:srgbClr val="93BF83"/>
                </a:solidFill>
                <a:latin typeface="Crimson Roman Italics"/>
                <a:cs typeface="+mn-cs"/>
              </a:rPr>
              <a:t>донати</a:t>
            </a:r>
          </a:p>
          <a:p>
            <a:pPr algn="ctr" fontAlgn="auto">
              <a:lnSpc>
                <a:spcPts val="5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55">
                <a:solidFill>
                  <a:srgbClr val="93BF83"/>
                </a:solidFill>
                <a:latin typeface="Crimson Roman Italics"/>
                <a:cs typeface="+mn-cs"/>
              </a:rPr>
              <a:t>грантові проєкти</a:t>
            </a:r>
          </a:p>
          <a:p>
            <a:pPr algn="ctr" fontAlgn="auto">
              <a:lnSpc>
                <a:spcPts val="5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55">
                <a:solidFill>
                  <a:srgbClr val="93BF83"/>
                </a:solidFill>
                <a:latin typeface="Crimson Roman Italics"/>
                <a:cs typeface="+mn-cs"/>
              </a:rPr>
              <a:t>реклама</a:t>
            </a:r>
          </a:p>
          <a:p>
            <a:pPr algn="ctr" fontAlgn="auto">
              <a:lnSpc>
                <a:spcPts val="5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55">
                <a:solidFill>
                  <a:srgbClr val="93BF83"/>
                </a:solidFill>
                <a:latin typeface="Crimson Roman Italics"/>
                <a:cs typeface="+mn-cs"/>
              </a:rPr>
              <a:t>спонсорство</a:t>
            </a:r>
          </a:p>
          <a:p>
            <a:pPr algn="ctr" fontAlgn="auto">
              <a:lnSpc>
                <a:spcPts val="5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755">
                <a:solidFill>
                  <a:srgbClr val="93BF83"/>
                </a:solidFill>
                <a:latin typeface="Crimson Roman Italics"/>
                <a:cs typeface="+mn-cs"/>
              </a:rPr>
              <a:t>організація івентів</a:t>
            </a:r>
          </a:p>
          <a:p>
            <a:pPr algn="ctr" fontAlgn="auto">
              <a:lnSpc>
                <a:spcPts val="5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lnSpc>
                <a:spcPts val="25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03938" y="5048250"/>
            <a:ext cx="10426700" cy="35544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179"/>
              </a:lnSpc>
              <a:spcAft>
                <a:spcPts val="0"/>
              </a:spcAft>
              <a:defRPr/>
            </a:pPr>
            <a:r>
              <a:rPr lang="en-US" sz="4389">
                <a:solidFill>
                  <a:srgbClr val="000000"/>
                </a:solidFill>
                <a:latin typeface="Crimson Roman Italics"/>
                <a:cs typeface="+mn-cs"/>
              </a:rPr>
              <a:t>Радіо Аристократи - 250 тисяч унікальних відвідувачів на місяць. </a:t>
            </a:r>
          </a:p>
          <a:p>
            <a:pPr algn="ctr" fontAlgn="auto">
              <a:lnSpc>
                <a:spcPts val="5179"/>
              </a:lnSpc>
              <a:spcAft>
                <a:spcPts val="0"/>
              </a:spcAft>
              <a:defRPr/>
            </a:pPr>
            <a:r>
              <a:rPr lang="en-US" sz="4389">
                <a:solidFill>
                  <a:srgbClr val="000000"/>
                </a:solidFill>
                <a:latin typeface="Crimson Roman Italics"/>
                <a:cs typeface="+mn-cs"/>
              </a:rPr>
              <a:t>Radio SKOVORODA - 55 тисяч. </a:t>
            </a:r>
          </a:p>
          <a:p>
            <a:pPr algn="ctr" fontAlgn="auto">
              <a:lnSpc>
                <a:spcPts val="5179"/>
              </a:lnSpc>
              <a:spcAft>
                <a:spcPts val="0"/>
              </a:spcAft>
              <a:defRPr/>
            </a:pPr>
            <a:r>
              <a:rPr lang="en-US" sz="4389">
                <a:solidFill>
                  <a:srgbClr val="000000"/>
                </a:solidFill>
                <a:latin typeface="Crimson Roman Italics"/>
                <a:cs typeface="+mn-cs"/>
              </a:rPr>
              <a:t>OFR - 25 тисяч унікальних слухачів на місяць, з подкастами — 50 тисяч.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ChangeArrowheads="1"/>
          </p:cNvSpPr>
          <p:nvPr/>
        </p:nvSpPr>
        <p:spPr bwMode="auto">
          <a:xfrm>
            <a:off x="9307513" y="2392363"/>
            <a:ext cx="7697787" cy="8697912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1028700" y="-822325"/>
            <a:ext cx="7951788" cy="8697913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11300" y="1182688"/>
            <a:ext cx="678973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4363"/>
              </a:lnSpc>
            </a:pPr>
            <a:r>
              <a:rPr lang="en-US" sz="3700">
                <a:solidFill>
                  <a:srgbClr val="444440"/>
                </a:solidFill>
                <a:latin typeface="CAT Neuzeit"/>
              </a:rPr>
              <a:t>ФАКТОРИ СТРИМУВАННЯ -  ВІДСУТНІСТЬ 3G В УКРАЇНІ. ЗНАЧНА ЧАСТИНА АУДИТОРІЇ FM СЛУХАЄ РАДІО В АВТОМОБІЛЯХ. СЛАБКИЙ ІНТЕРНЕТ НЕ ДОЗВОЛЯВ ОНЛАЙН-СТАНЦІЯМ СТАТИ ПОВНОЦІННИМ ЗАМІННИКОМ РАДІОПРИЙМАЧА.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9823450" y="3638550"/>
            <a:ext cx="6665913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4488"/>
              </a:lnSpc>
            </a:pPr>
            <a:r>
              <a:rPr lang="en-US" sz="3800">
                <a:solidFill>
                  <a:srgbClr val="444440"/>
                </a:solidFill>
                <a:latin typeface="CAT Neuzeit"/>
              </a:rPr>
              <a:t>АУДИТОРІЯ ІНТЕРНЕТ-СТАНЦІЙ ТА ТРАДИЦІЙНОГО РАДІО МАЙЖЕ НЕ ПЕРЕТИНАЄТЬСЯ. </a:t>
            </a:r>
          </a:p>
          <a:p>
            <a:pPr algn="ctr">
              <a:lnSpc>
                <a:spcPts val="4488"/>
              </a:lnSpc>
            </a:pPr>
            <a:r>
              <a:rPr lang="en-US" sz="3800">
                <a:solidFill>
                  <a:srgbClr val="444440"/>
                </a:solidFill>
                <a:latin typeface="CAT Neuzeit"/>
              </a:rPr>
              <a:t>FM СЛУХАЮТЬ ЗДЕБІЛЬШОГО В МАШИНАХ ТА В ОФІСАХ НА ФОНІ. ОНЛАЙН-РАДІО ПОТРЕБУЄ БІЛЬШ УСВІДОМЛЕНОГО СПОЖИВАННЯ.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19025" y="8061325"/>
            <a:ext cx="299243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-376238"/>
            <a:ext cx="2992438" cy="23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4170363" y="3416300"/>
            <a:ext cx="994727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5313"/>
              </a:lnSpc>
            </a:pPr>
            <a:r>
              <a:rPr lang="en-US" sz="4500">
                <a:solidFill>
                  <a:srgbClr val="444440"/>
                </a:solidFill>
                <a:latin typeface="CAT Neuzeit"/>
              </a:rPr>
              <a:t>ІНДУСТРІЯ ЗАРАЗ РУХАЄТЬСЯ В НАПРЯМКУ ПОДКАСТІВ. ВОНИ ОТРИМАЛИ НОВУ ХВИЛЮ ПОПУЛЯРНОСТІ, І ПРОДОВЖУЮТЬ НАБИРАТИ ОБЕРТІВ</a:t>
            </a: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6553200" y="501650"/>
            <a:ext cx="10066338" cy="1279525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553200" y="636588"/>
            <a:ext cx="8958263" cy="10017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6790"/>
              </a:lnSpc>
              <a:spcAft>
                <a:spcPts val="0"/>
              </a:spcAft>
              <a:defRPr/>
            </a:pPr>
            <a:r>
              <a:rPr lang="en-US" sz="5754">
                <a:solidFill>
                  <a:srgbClr val="444440"/>
                </a:solidFill>
                <a:latin typeface="Crimson Roman Bold Italics"/>
                <a:cs typeface="+mn-cs"/>
              </a:rPr>
              <a:t>Що далі?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/>
          <p:cNvSpPr>
            <a:spLocks noChangeArrowheads="1"/>
          </p:cNvSpPr>
          <p:nvPr/>
        </p:nvSpPr>
        <p:spPr bwMode="auto">
          <a:xfrm>
            <a:off x="1998663" y="-1319213"/>
            <a:ext cx="14479587" cy="3919538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838" y="3133725"/>
            <a:ext cx="13457237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/>
          <p:nvPr/>
        </p:nvSpPr>
        <p:spPr>
          <a:xfrm>
            <a:off x="8332788" y="9823450"/>
            <a:ext cx="7327900" cy="157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132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5" spc="281">
                <a:solidFill>
                  <a:srgbClr val="93BF83"/>
                </a:solidFill>
                <a:latin typeface="Source Sans Pro Bold"/>
                <a:cs typeface="+mn-cs"/>
              </a:rPr>
              <a:t>ВЕБ-СТУДИЯ «ВЕРНИСАЖ» | 2020 ГОД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70225" y="252413"/>
            <a:ext cx="12130088" cy="2143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2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3">
                <a:solidFill>
                  <a:srgbClr val="FFFFFF"/>
                </a:solidFill>
                <a:latin typeface="Source Sans Pro Bold"/>
                <a:cs typeface="+mn-cs"/>
              </a:rPr>
              <a:t>В Україні вже почали з’являтися “подкастярні”. Формально їх можна назвати онлайн-радіо, але по факту це організації з виробництва й дистрибуції подкастів, які не мають потокового мовлення.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19025" y="8061325"/>
            <a:ext cx="299243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-376238"/>
            <a:ext cx="2992438" cy="23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1747838" y="2752725"/>
            <a:ext cx="15511462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5313"/>
              </a:lnSpc>
            </a:pPr>
            <a:r>
              <a:rPr lang="en-US" sz="4500">
                <a:solidFill>
                  <a:srgbClr val="444440"/>
                </a:solidFill>
                <a:latin typeface="CAT Neuzeit"/>
              </a:rPr>
              <a:t>ЗГІДНО З </a:t>
            </a:r>
            <a:r>
              <a:rPr lang="en-US" sz="4500">
                <a:solidFill>
                  <a:srgbClr val="444440"/>
                </a:solidFill>
                <a:latin typeface="CAT Neuzeit"/>
                <a:hlinkClick r:id="rId4" tooltip="https://soundbuzz.com.ua/uk/musicmarketua-ua"/>
              </a:rPr>
              <a:t>дослідженням</a:t>
            </a:r>
            <a:r>
              <a:rPr lang="en-US" sz="4500">
                <a:solidFill>
                  <a:srgbClr val="444440"/>
                </a:solidFill>
                <a:latin typeface="CAT Neuzeit"/>
              </a:rPr>
              <a:t> українського медіаринку, станом на 2020 рік стрімінговими сервісами в Україні користувалося близько 1% населення. Тобто понад 400 тисяч людей.  аудиторія Spotify, Apple Music, YouTube Music та Deezer постійно росте. Це більше сукупної аудиторії українських онлайн-радіостанцій.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ChangeArrowheads="1"/>
          </p:cNvSpPr>
          <p:nvPr/>
        </p:nvSpPr>
        <p:spPr bwMode="auto">
          <a:xfrm>
            <a:off x="5000625" y="793750"/>
            <a:ext cx="11703050" cy="8699500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983163" y="9823450"/>
            <a:ext cx="10677525" cy="157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132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4" spc="281">
                <a:solidFill>
                  <a:srgbClr val="93BF83"/>
                </a:solidFill>
                <a:latin typeface="Source Sans Pro Bold"/>
                <a:cs typeface="+mn-cs"/>
              </a:rPr>
              <a:t>ВЕБ-СТУДИЯ «ВЕРНИСАЖ» | 2020 ГОД</a:t>
            </a: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/>
          <a:srcRect l="13651" r="25694"/>
          <a:stretch>
            <a:fillRect/>
          </a:stretch>
        </p:blipFill>
        <p:spPr bwMode="auto">
          <a:xfrm>
            <a:off x="1028700" y="771525"/>
            <a:ext cx="3954463" cy="869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5154613" y="2130425"/>
            <a:ext cx="11395075" cy="7348538"/>
            <a:chOff x="0" y="0"/>
            <a:chExt cx="15192387" cy="9800132"/>
          </a:xfrm>
        </p:grpSpPr>
        <p:sp>
          <p:nvSpPr>
            <p:cNvPr id="6" name="TextBox 6"/>
            <p:cNvSpPr txBox="1"/>
            <p:nvPr/>
          </p:nvSpPr>
          <p:spPr>
            <a:xfrm>
              <a:off x="0" y="14820"/>
              <a:ext cx="15192387" cy="712409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25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4">
                  <a:solidFill>
                    <a:srgbClr val="FFFFFF"/>
                  </a:solidFill>
                  <a:latin typeface="CAT Neuzeit"/>
                  <a:cs typeface="+mn-cs"/>
                </a:rPr>
                <a:t>ЗАПУСТИЛО ТРЕНД КИЇВСЬКЕ РАДІО "ПЮРЕ" (2013) З ІНІЦІАТИВИ РАДІОВЕДУЧИХ ДМИТРА ТЄРЄШКОВА ТА ЄГОРА ВЕДОВА. </a:t>
              </a:r>
            </a:p>
            <a:p>
              <a:pPr fontAlgn="auto">
                <a:lnSpc>
                  <a:spcPts val="425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  <a:p>
              <a:pPr fontAlgn="auto">
                <a:lnSpc>
                  <a:spcPts val="425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4">
                  <a:solidFill>
                    <a:srgbClr val="FFFFFF"/>
                  </a:solidFill>
                  <a:latin typeface="CAT Neuzeit"/>
                  <a:cs typeface="+mn-cs"/>
                </a:rPr>
                <a:t>РАДІО </a:t>
              </a:r>
              <a:r>
                <a:rPr lang="en-US" sz="3604">
                  <a:solidFill>
                    <a:srgbClr val="FFFFFF"/>
                  </a:solidFill>
                  <a:latin typeface="CAT Neuzeit"/>
                  <a:cs typeface="+mn-cs"/>
                  <a:hlinkClick r:id="rId3" tooltip="https://gloss.ua/lifestyle/75813"/>
                </a:rPr>
                <a:t>позиціонувало</a:t>
              </a:r>
              <a:r>
                <a:rPr lang="en-US" sz="3604">
                  <a:solidFill>
                    <a:srgbClr val="FFFFFF"/>
                  </a:solidFill>
                  <a:latin typeface="CAT Neuzeit"/>
                  <a:cs typeface="+mn-cs"/>
                </a:rPr>
                <a:t> себе як формат із найкращою якістю звучання, націлений на інтелігентну тусовку. </a:t>
              </a:r>
            </a:p>
            <a:p>
              <a:pPr fontAlgn="auto">
                <a:lnSpc>
                  <a:spcPts val="425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  <a:p>
              <a:pPr fontAlgn="auto">
                <a:lnSpc>
                  <a:spcPts val="4252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4">
                  <a:solidFill>
                    <a:srgbClr val="FFFFFF"/>
                  </a:solidFill>
                  <a:latin typeface="CAT Neuzeit"/>
                  <a:cs typeface="+mn-cs"/>
                </a:rPr>
                <a:t>"Пюре" експериментувало з різними форматами розмовних передач та плейлістів.</a:t>
              </a:r>
            </a:p>
          </p:txBody>
        </p:sp>
        <p:sp>
          <p:nvSpPr>
            <p:cNvPr id="14342" name="TextBox 7"/>
            <p:cNvSpPr txBox="1">
              <a:spLocks noChangeArrowheads="1"/>
            </p:cNvSpPr>
            <p:nvPr/>
          </p:nvSpPr>
          <p:spPr bwMode="auto">
            <a:xfrm>
              <a:off x="0" y="7380581"/>
              <a:ext cx="15192387" cy="42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2300"/>
                </a:lnSpc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4343" name="TextBox 8"/>
            <p:cNvSpPr txBox="1">
              <a:spLocks noChangeArrowheads="1"/>
            </p:cNvSpPr>
            <p:nvPr/>
          </p:nvSpPr>
          <p:spPr bwMode="auto">
            <a:xfrm>
              <a:off x="0" y="9433652"/>
              <a:ext cx="15192387" cy="335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2225"/>
                </a:lnSpc>
              </a:pPr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514475" y="466725"/>
            <a:ext cx="15341600" cy="3714750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62" name="Group 3"/>
          <p:cNvGrpSpPr>
            <a:grpSpLocks noChangeAspect="1"/>
          </p:cNvGrpSpPr>
          <p:nvPr/>
        </p:nvGrpSpPr>
        <p:grpSpPr bwMode="auto">
          <a:xfrm>
            <a:off x="4654550" y="4160838"/>
            <a:ext cx="9061450" cy="5097462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13605" r="-13605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851025" y="1033463"/>
            <a:ext cx="15005050" cy="2581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82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40">
                <a:solidFill>
                  <a:srgbClr val="FFFFFF"/>
                </a:solidFill>
                <a:latin typeface="Source Sans Pro Bold"/>
                <a:cs typeface="+mn-cs"/>
              </a:rPr>
              <a:t>Троє ведучих “Ранкового Шоу” на "Просто Радіо" — Ярослав Лодигін (нині член правління Суспільного), Лєра Чачибая та Данило Хомутовський — вирішили запустити власну станцію. Так 2014 року з’явилося </a:t>
            </a:r>
            <a:r>
              <a:rPr lang="en-US" sz="3240">
                <a:solidFill>
                  <a:srgbClr val="FFFFFF"/>
                </a:solidFill>
                <a:latin typeface="Source Sans Pro Bold"/>
                <a:cs typeface="+mn-cs"/>
                <a:hlinkClick r:id="rId3" tooltip="https://aristocrats.fm/"/>
              </a:rPr>
              <a:t>Радіо Аристократи</a:t>
            </a:r>
            <a:r>
              <a:rPr lang="en-US" sz="3240">
                <a:solidFill>
                  <a:srgbClr val="FFFFFF"/>
                </a:solidFill>
                <a:latin typeface="Source Sans Pro Bold"/>
                <a:cs typeface="+mn-cs"/>
              </a:rPr>
              <a:t>, яке й досі залишається передовим на ринку.</a:t>
            </a:r>
          </a:p>
          <a:p>
            <a:pPr algn="ctr" fontAlgn="auto">
              <a:lnSpc>
                <a:spcPts val="258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algn="ctr" fontAlgn="auto">
              <a:lnSpc>
                <a:spcPts val="2588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83163" y="9904413"/>
            <a:ext cx="10677525" cy="155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132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4" spc="281">
                <a:solidFill>
                  <a:srgbClr val="FFFFFF"/>
                </a:solidFill>
                <a:latin typeface="Source Sans Pro Bold"/>
                <a:cs typeface="+mn-cs"/>
              </a:rPr>
              <a:t>ВЕБ-СТУДИЯ «ВЕРНИСАЖ» | 2020 ГОД</a:t>
            </a:r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412750" y="793750"/>
            <a:ext cx="12647613" cy="8699500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028700" y="1938338"/>
            <a:ext cx="9293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250"/>
              </a:lnSpc>
            </a:pPr>
            <a:r>
              <a:rPr lang="en-US" sz="3600">
                <a:solidFill>
                  <a:srgbClr val="444440"/>
                </a:solidFill>
                <a:latin typeface="CAT Neuzeit"/>
              </a:rPr>
              <a:t>РАДІОСТАНЦІЇ ЛЬВОВА</a:t>
            </a:r>
          </a:p>
          <a:p>
            <a:pPr>
              <a:lnSpc>
                <a:spcPts val="4250"/>
              </a:lnSpc>
            </a:pPr>
            <a:r>
              <a:rPr lang="en-US" sz="3600">
                <a:solidFill>
                  <a:srgbClr val="444440"/>
                </a:solidFill>
                <a:latin typeface="CAT Neuzeit"/>
              </a:rPr>
              <a:t> ОДНИМ ІЗ ПРАРОДИЧІВ СУЧАСНОГО ОНЛАЙН-РАДІО БУЛО “РАДІО З КРИЇВКИ”, ЯКЕ ЩЕ НАПРИКІНЦІ НУЛЬОВИХ ЗАПУСКАВ ЛЬВІВ'ЯНИН РОМАН ЗАЯЦЬ. </a:t>
            </a:r>
          </a:p>
          <a:p>
            <a:pPr>
              <a:lnSpc>
                <a:spcPts val="4250"/>
              </a:lnSpc>
            </a:pPr>
            <a:r>
              <a:rPr lang="en-US" sz="3600">
                <a:solidFill>
                  <a:srgbClr val="444440"/>
                </a:solidFill>
                <a:latin typeface="CAT Neuzeit"/>
              </a:rPr>
              <a:t>ОДНИМ З УЧАСНИКІВ ПРОЄКТУ БУВ І АРТЕМ ГАЛИЦЬКИЙ, ЯКИЙ ЗГОДОМ УВІЙШОВ ДО СКЛАДУ ЗАСНОВНИКІВ </a:t>
            </a:r>
            <a:r>
              <a:rPr lang="en-US" sz="3600">
                <a:solidFill>
                  <a:srgbClr val="444440"/>
                </a:solidFill>
                <a:latin typeface="CAT Neuzeit"/>
                <a:hlinkClick r:id="rId2" tooltip="http://radioskovoroda.com/radio"/>
              </a:rPr>
              <a:t>Radio SKOVORODA</a:t>
            </a:r>
            <a:r>
              <a:rPr lang="en-US" sz="3600">
                <a:solidFill>
                  <a:srgbClr val="444440"/>
                </a:solidFill>
                <a:latin typeface="CAT Neuzeit"/>
              </a:rPr>
              <a:t> разом з Андрієм Чемесом, Володимиром Бєгловим та Мар’яною Романяк, що запустилося 2015 року.</a:t>
            </a: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3"/>
          <a:srcRect t="7922" b="7922"/>
          <a:stretch>
            <a:fillRect/>
          </a:stretch>
        </p:blipFill>
        <p:spPr bwMode="auto">
          <a:xfrm>
            <a:off x="10896600" y="796925"/>
            <a:ext cx="5788025" cy="869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9307513" y="2392363"/>
            <a:ext cx="6835775" cy="8697912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1939925" y="-822325"/>
            <a:ext cx="7040563" cy="8697913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538413" y="1311275"/>
            <a:ext cx="57626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3500">
                <a:solidFill>
                  <a:srgbClr val="444440"/>
                </a:solidFill>
                <a:latin typeface="CAT Neuzeit"/>
              </a:rPr>
              <a:t>2015 РОКУ В ІВАНО-ФРАНКІВСЬКУ ОРГАНІЗАЦІЯ “ТЕПЛЕ МІСТО” ЗАПУСТИЛА </a:t>
            </a:r>
            <a:r>
              <a:rPr lang="en-US" sz="3500">
                <a:solidFill>
                  <a:srgbClr val="444440"/>
                </a:solidFill>
                <a:latin typeface="CAT Neuzeit"/>
                <a:hlinkClick r:id="rId2" tooltip="https://urbanspaceradio.com/"/>
              </a:rPr>
              <a:t>Urban Space Radio</a:t>
            </a:r>
            <a:r>
              <a:rPr lang="en-US" sz="3500">
                <a:solidFill>
                  <a:srgbClr val="444440"/>
                </a:solidFill>
                <a:latin typeface="CAT Neuzeit"/>
              </a:rPr>
              <a:t>, студія якого розташувалася прямо в ресторації Urban Space 100 у центрі міста.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9986963" y="4246563"/>
            <a:ext cx="5392737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3500">
                <a:solidFill>
                  <a:srgbClr val="444440"/>
                </a:solidFill>
                <a:latin typeface="CAT Neuzeit"/>
              </a:rPr>
              <a:t>2016 РОКУ У КИЄВІ З’ЯВИЛОСЯ </a:t>
            </a:r>
            <a:r>
              <a:rPr lang="en-US" sz="3500">
                <a:solidFill>
                  <a:srgbClr val="444440"/>
                </a:solidFill>
                <a:latin typeface="CAT Neuzeit"/>
                <a:hlinkClick r:id="rId3" tooltip="https://ofr.fm/"/>
              </a:rPr>
              <a:t>Old Fashioned Radio</a:t>
            </a:r>
            <a:r>
              <a:rPr lang="en-US" sz="3500">
                <a:solidFill>
                  <a:srgbClr val="444440"/>
                </a:solidFill>
                <a:latin typeface="CAT Neuzeit"/>
              </a:rPr>
              <a:t>, меценатом якого став український артколекціонер Віктор Савків.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32788" y="9823450"/>
            <a:ext cx="7327900" cy="157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132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5" spc="281">
                <a:solidFill>
                  <a:srgbClr val="FFFFFF"/>
                </a:solidFill>
                <a:latin typeface="Source Sans Pro Bold"/>
                <a:cs typeface="+mn-cs"/>
              </a:rPr>
              <a:t>ВЕБ-СТУДИЯ «ВЕРНИСАЖ» | 2020 ГОД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786563" y="803275"/>
            <a:ext cx="10042525" cy="8670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3238" y="2836863"/>
            <a:ext cx="5751512" cy="4276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2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3">
                <a:solidFill>
                  <a:srgbClr val="FFFFFF"/>
                </a:solidFill>
                <a:latin typeface="Source Sans Pro Bold"/>
                <a:cs typeface="+mn-cs"/>
              </a:rPr>
              <a:t>На цей момент найпопулярнішими онлайн-радіо України (за даними SimilarWeb) є </a:t>
            </a:r>
          </a:p>
          <a:p>
            <a:pPr fontAlgn="auto">
              <a:lnSpc>
                <a:spcPts val="424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2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3">
                <a:solidFill>
                  <a:srgbClr val="FFFFFF"/>
                </a:solidFill>
                <a:latin typeface="Source Sans Pro Bold"/>
                <a:cs typeface="+mn-cs"/>
              </a:rPr>
              <a:t>Радіо Аристократи, </a:t>
            </a:r>
          </a:p>
          <a:p>
            <a:pPr fontAlgn="auto">
              <a:lnSpc>
                <a:spcPts val="42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3">
                <a:solidFill>
                  <a:srgbClr val="FFFFFF"/>
                </a:solidFill>
                <a:latin typeface="Source Sans Pro Bold"/>
                <a:cs typeface="+mn-cs"/>
              </a:rPr>
              <a:t>Old Fashioned Radio та Radio SKOVORODA.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70788" y="1789113"/>
            <a:ext cx="8639175" cy="7169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just" fontAlgn="auto">
              <a:lnSpc>
                <a:spcPts val="4359"/>
              </a:lnSpc>
              <a:spcAft>
                <a:spcPts val="0"/>
              </a:spcAft>
              <a:defRPr/>
            </a:pPr>
            <a:r>
              <a:rPr lang="en-US" sz="3487">
                <a:solidFill>
                  <a:srgbClr val="000000"/>
                </a:solidFill>
                <a:latin typeface="Source Sans Pro Bold Italics"/>
                <a:cs typeface="+mn-cs"/>
              </a:rPr>
              <a:t>Усі вони  поєднували пісенні плейлисти із розмовними шоу в прямому ефірі. У кожного був свій набір ведучих та програм в залежності від спрямування радіостанцій. </a:t>
            </a:r>
          </a:p>
          <a:p>
            <a:pPr algn="just" fontAlgn="auto">
              <a:lnSpc>
                <a:spcPts val="4359"/>
              </a:lnSpc>
              <a:spcAft>
                <a:spcPts val="0"/>
              </a:spcAft>
              <a:defRPr/>
            </a:pPr>
            <a:r>
              <a:rPr lang="en-US" sz="3487">
                <a:solidFill>
                  <a:srgbClr val="000000"/>
                </a:solidFill>
                <a:latin typeface="Source Sans Pro Bold Italics"/>
                <a:cs typeface="+mn-cs"/>
              </a:rPr>
              <a:t>Радіо Аристократи взяли на себе аудиторію креативного класу та виховання хорошого смаку в музиці, OFR сконцентрувалися на джазі, </a:t>
            </a:r>
          </a:p>
          <a:p>
            <a:pPr algn="just" fontAlgn="auto">
              <a:lnSpc>
                <a:spcPts val="4359"/>
              </a:lnSpc>
              <a:spcAft>
                <a:spcPts val="0"/>
              </a:spcAft>
              <a:defRPr/>
            </a:pPr>
            <a:r>
              <a:rPr lang="en-US" sz="3487">
                <a:solidFill>
                  <a:srgbClr val="000000"/>
                </a:solidFill>
                <a:latin typeface="Source Sans Pro Bold Italics"/>
                <a:cs typeface="+mn-cs"/>
              </a:rPr>
              <a:t>а Radio SKOVORODA акумулювали навколо себе переважно західноукраїнську аудиторію.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/>
          </p:cNvPicPr>
          <p:nvPr/>
        </p:nvPicPr>
        <p:blipFill>
          <a:blip r:embed="rId2"/>
          <a:srcRect l="16443" r="16443"/>
          <a:stretch>
            <a:fillRect/>
          </a:stretch>
        </p:blipFill>
        <p:spPr bwMode="auto">
          <a:xfrm>
            <a:off x="2968625" y="-627063"/>
            <a:ext cx="5013325" cy="747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2968625" y="6843713"/>
            <a:ext cx="5013325" cy="3714750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332788" y="9823450"/>
            <a:ext cx="7327900" cy="157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132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5" spc="281">
                <a:solidFill>
                  <a:srgbClr val="93BF83"/>
                </a:solidFill>
                <a:latin typeface="Source Sans Pro Bold"/>
                <a:cs typeface="+mn-cs"/>
              </a:rPr>
              <a:t>ВЕБ-СТУДИЯ «ВЕРНИСАЖ» | 2020 ГОД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317875" y="8154988"/>
            <a:ext cx="43148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313"/>
              </a:lnSpc>
            </a:pPr>
            <a:r>
              <a:rPr lang="en-US" sz="4500">
                <a:solidFill>
                  <a:srgbClr val="444440"/>
                </a:solidFill>
                <a:latin typeface="CAT Neuzeit"/>
              </a:rPr>
              <a:t>ПОШУК ШЛЯХІВ РОЗВИТКУ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1735138"/>
            <a:ext cx="8115300" cy="74072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4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14">
                <a:solidFill>
                  <a:srgbClr val="444440"/>
                </a:solidFill>
                <a:latin typeface="Source Sans Pro"/>
                <a:cs typeface="+mn-cs"/>
              </a:rPr>
              <a:t> </a:t>
            </a:r>
            <a:r>
              <a:rPr lang="en-US" sz="3514">
                <a:solidFill>
                  <a:srgbClr val="444440"/>
                </a:solidFill>
                <a:latin typeface="Source Sans Pro Bold"/>
                <a:cs typeface="+mn-cs"/>
              </a:rPr>
              <a:t>Радіо Аристократи </a:t>
            </a:r>
            <a:r>
              <a:rPr lang="en-US" sz="3514">
                <a:solidFill>
                  <a:srgbClr val="444440"/>
                </a:solidFill>
                <a:latin typeface="Source Sans Pro"/>
                <a:cs typeface="+mn-cs"/>
              </a:rPr>
              <a:t>додали прямий ефір зі студій на YouTube, а також запустили власну музичну премію Aprize Music Awards. </a:t>
            </a:r>
          </a:p>
          <a:p>
            <a:pPr fontAlgn="auto">
              <a:lnSpc>
                <a:spcPts val="492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14">
                <a:solidFill>
                  <a:srgbClr val="444440"/>
                </a:solidFill>
                <a:latin typeface="Source Sans Pro Bold"/>
                <a:cs typeface="+mn-cs"/>
              </a:rPr>
              <a:t>OFR </a:t>
            </a:r>
            <a:r>
              <a:rPr lang="en-US" sz="3514">
                <a:solidFill>
                  <a:srgbClr val="444440"/>
                </a:solidFill>
                <a:latin typeface="Source Sans Pro"/>
                <a:cs typeface="+mn-cs"/>
              </a:rPr>
              <a:t>запустили три додаткових потоки, один із яких — “Земля” — радіостанція виключно української музики.</a:t>
            </a:r>
          </a:p>
          <a:p>
            <a:pPr fontAlgn="auto">
              <a:lnSpc>
                <a:spcPts val="492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4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14">
                <a:solidFill>
                  <a:srgbClr val="444440"/>
                </a:solidFill>
                <a:latin typeface="Source Sans Pro"/>
                <a:cs typeface="+mn-cs"/>
              </a:rPr>
              <a:t> </a:t>
            </a:r>
            <a:r>
              <a:rPr lang="en-US" sz="3514">
                <a:solidFill>
                  <a:srgbClr val="444440"/>
                </a:solidFill>
                <a:latin typeface="Source Sans Pro Bold"/>
                <a:cs typeface="+mn-cs"/>
              </a:rPr>
              <a:t>SKOVORODA</a:t>
            </a:r>
            <a:r>
              <a:rPr lang="en-US" sz="3514">
                <a:solidFill>
                  <a:srgbClr val="444440"/>
                </a:solidFill>
                <a:latin typeface="Source Sans Pro"/>
                <a:cs typeface="+mn-cs"/>
              </a:rPr>
              <a:t> зробили мобільну студію, яка могла транслювати ефіри з різних міст.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19025" y="8061325"/>
            <a:ext cx="299243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-376238"/>
            <a:ext cx="2992438" cy="233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014538" y="2709863"/>
            <a:ext cx="149987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4125"/>
              </a:lnSpc>
            </a:pPr>
            <a:endParaRPr lang="en-US">
              <a:latin typeface="Calibri" pitchFamily="34" charset="0"/>
            </a:endParaRPr>
          </a:p>
          <a:p>
            <a:pPr algn="ctr">
              <a:lnSpc>
                <a:spcPts val="4125"/>
              </a:lnSpc>
            </a:pPr>
            <a:r>
              <a:rPr lang="en-US" sz="3500">
                <a:solidFill>
                  <a:srgbClr val="444440"/>
                </a:solidFill>
                <a:latin typeface="CAT Neuzeit"/>
              </a:rPr>
              <a:t>“У нас були прямі ефіри по 8-9 годин. І, досліджуючи нашу аудиторію тривалий час, ми зрозуміли, що з більшості ефірів народ у якийсь момент звалює. Люди не готові все кинути і просто слухати. Навіть якщо це дуже цікаво і цінно. Тому рік тому ми вирішили всі довгі форми забрати в подкасти. А в ефірі залишили тізери-анонси цих подкастів на 5-8 хвилин”</a:t>
            </a:r>
          </a:p>
          <a:p>
            <a:pPr algn="ctr">
              <a:lnSpc>
                <a:spcPts val="5313"/>
              </a:lnSpc>
            </a:pPr>
            <a:endParaRPr lang="en-US">
              <a:latin typeface="Calibri" pitchFamily="34" charset="0"/>
            </a:endParaRPr>
          </a:p>
        </p:txBody>
      </p:sp>
      <p:sp>
        <p:nvSpPr>
          <p:cNvPr id="20484" name="AutoShape 5"/>
          <p:cNvSpPr>
            <a:spLocks noChangeArrowheads="1"/>
          </p:cNvSpPr>
          <p:nvPr/>
        </p:nvSpPr>
        <p:spPr bwMode="auto">
          <a:xfrm>
            <a:off x="6084888" y="377825"/>
            <a:ext cx="10804525" cy="1582738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823075" y="736600"/>
            <a:ext cx="9328150" cy="9525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717"/>
              </a:lnSpc>
              <a:spcAft>
                <a:spcPts val="0"/>
              </a:spcAft>
              <a:defRPr/>
            </a:pPr>
            <a:r>
              <a:rPr lang="en-US" sz="3150">
                <a:solidFill>
                  <a:srgbClr val="000000"/>
                </a:solidFill>
                <a:latin typeface="CAT Neuzeit"/>
                <a:cs typeface="+mn-cs"/>
              </a:rPr>
              <a:t>СПІЛЬНЕ У РОЗВИТКУ БІЛЬШОСТІ ІНТЕРНЕТ-СТАНЦІЙ - ЦЕ ВІДМОВА ВІД ПРЯМИХ ЕФІРІВ.</a:t>
            </a:r>
          </a:p>
        </p:txBody>
      </p:sp>
      <p:sp>
        <p:nvSpPr>
          <p:cNvPr id="20486" name="AutoShape 7"/>
          <p:cNvSpPr>
            <a:spLocks noChangeArrowheads="1"/>
          </p:cNvSpPr>
          <p:nvPr/>
        </p:nvSpPr>
        <p:spPr bwMode="auto">
          <a:xfrm>
            <a:off x="1028700" y="7675563"/>
            <a:ext cx="10806113" cy="1582737"/>
          </a:xfrm>
          <a:prstGeom prst="rect">
            <a:avLst/>
          </a:prstGeom>
          <a:solidFill>
            <a:srgbClr val="93BF8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414463" y="7948613"/>
            <a:ext cx="10072687" cy="10366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4071"/>
              </a:lnSpc>
              <a:spcAft>
                <a:spcPts val="0"/>
              </a:spcAft>
              <a:defRPr/>
            </a:pPr>
            <a:r>
              <a:rPr lang="en-US" sz="3450">
                <a:solidFill>
                  <a:srgbClr val="000000"/>
                </a:solidFill>
                <a:latin typeface="CAT Neuzeit"/>
                <a:cs typeface="+mn-cs"/>
              </a:rPr>
              <a:t>АРТЕМ ГАЛИЦЬКИЙ ПРО ДОСВІД RADIO SKOVORODA.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6786563" y="803275"/>
            <a:ext cx="10042525" cy="8670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07" name="Group 3"/>
          <p:cNvGrpSpPr>
            <a:grpSpLocks noChangeAspect="1"/>
          </p:cNvGrpSpPr>
          <p:nvPr/>
        </p:nvGrpSpPr>
        <p:grpSpPr bwMode="auto">
          <a:xfrm>
            <a:off x="230188" y="3394075"/>
            <a:ext cx="6270625" cy="3527425"/>
            <a:chOff x="0" y="0"/>
            <a:chExt cx="1128903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38897" b="-38897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8332788" y="9823450"/>
            <a:ext cx="7327900" cy="1571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fontAlgn="auto">
              <a:lnSpc>
                <a:spcPts val="132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25" spc="281">
                <a:solidFill>
                  <a:srgbClr val="FFFFFF"/>
                </a:solidFill>
                <a:latin typeface="Source Sans Pro Bold"/>
                <a:cs typeface="+mn-cs"/>
              </a:rPr>
              <a:t>ВЕБ-СТУДИЯ «ВЕРНИСАЖ» | 2020 ГОД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62825" y="1814513"/>
            <a:ext cx="8891588" cy="65452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536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49">
                <a:solidFill>
                  <a:srgbClr val="93BF83"/>
                </a:solidFill>
                <a:latin typeface="Crimson Roman Italics"/>
                <a:cs typeface="+mn-cs"/>
              </a:rPr>
              <a:t>Радіо Аристократи додали візуальну складову,  відеопроєкти. Наприклад, одними з перших </a:t>
            </a:r>
            <a:r>
              <a:rPr lang="en-US" sz="4549">
                <a:solidFill>
                  <a:srgbClr val="93BF83"/>
                </a:solidFill>
                <a:latin typeface="Crimson Roman Italics"/>
                <a:cs typeface="+mn-cs"/>
                <a:hlinkClick r:id="rId3" tooltip="https://www.youtube.com/watch?v=E5svLzrq7Wo&amp;t=2593s"/>
              </a:rPr>
              <a:t>зробили</a:t>
            </a:r>
            <a:r>
              <a:rPr lang="en-US" sz="4549">
                <a:solidFill>
                  <a:srgbClr val="93BF83"/>
                </a:solidFill>
                <a:latin typeface="Crimson Roman Italics"/>
                <a:cs typeface="+mn-cs"/>
              </a:rPr>
              <a:t> серію онлайн-вечірок із якісною візуальною складовою, а потім </a:t>
            </a:r>
            <a:r>
              <a:rPr lang="en-US" sz="4549">
                <a:solidFill>
                  <a:srgbClr val="93BF83"/>
                </a:solidFill>
                <a:latin typeface="Crimson Roman Italics"/>
                <a:cs typeface="+mn-cs"/>
                <a:hlinkClick r:id="rId4" tooltip="https://www.youtube.com/watch?v=Rlwwz8VvDpM&amp;t=1164s"/>
              </a:rPr>
              <a:t>створили</a:t>
            </a:r>
            <a:r>
              <a:rPr lang="en-US" sz="4549">
                <a:solidFill>
                  <a:srgbClr val="93BF83"/>
                </a:solidFill>
                <a:latin typeface="Crimson Roman Italics"/>
                <a:cs typeface="+mn-cs"/>
              </a:rPr>
              <a:t> цілий маніфест у порожньому Мистецькому Арсеналі. Акцент  не тільки на аудіо, як це було раніше з подкастами, а й на відео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679</Words>
  <Application>Microsoft Office PowerPoint</Application>
  <PresentationFormat>Произвольный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Calibri</vt:lpstr>
      <vt:lpstr>Arial</vt:lpstr>
      <vt:lpstr>CAT Neuzeit</vt:lpstr>
      <vt:lpstr>Source Sans Pro Bold</vt:lpstr>
      <vt:lpstr>Source Sans Pro Bold Italics</vt:lpstr>
      <vt:lpstr>Source Sans Pro</vt:lpstr>
      <vt:lpstr>Crimson Roman Italics</vt:lpstr>
      <vt:lpstr>Crimson Roman Bold Italics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Інтернет-мовлення в україні</dc:title>
  <cp:lastModifiedBy>Юлия</cp:lastModifiedBy>
  <cp:revision>1</cp:revision>
  <dcterms:created xsi:type="dcterms:W3CDTF">2006-08-16T00:00:00Z</dcterms:created>
  <dcterms:modified xsi:type="dcterms:W3CDTF">2023-04-18T19:59:56Z</dcterms:modified>
</cp:coreProperties>
</file>