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95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b="1" dirty="0" smtClean="0"/>
              <a:t>Правовий режим державної таємниці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b="1" u="sng" dirty="0" smtClean="0"/>
              <a:t>Предметом</a:t>
            </a:r>
            <a:r>
              <a:rPr lang="ru-RU" b="1" dirty="0" smtClean="0"/>
              <a:t> </a:t>
            </a:r>
            <a:r>
              <a:rPr lang="uk-UA" dirty="0" smtClean="0"/>
              <a:t>«</a:t>
            </a:r>
            <a:r>
              <a:rPr lang="uk-UA" b="1" dirty="0" smtClean="0"/>
              <a:t>Правового режиму </a:t>
            </a:r>
            <a:r>
              <a:rPr lang="uk-UA" b="1" dirty="0" smtClean="0"/>
              <a:t>державної таємниці</a:t>
            </a:r>
            <a:r>
              <a:rPr lang="uk-UA" dirty="0" smtClean="0"/>
              <a:t>» </a:t>
            </a:r>
            <a:r>
              <a:rPr lang="uk-UA" b="1" dirty="0" smtClean="0"/>
              <a:t>є </a:t>
            </a:r>
            <a:r>
              <a:rPr lang="ru-RU" b="1" dirty="0" err="1" smtClean="0"/>
              <a:t>суспільні</a:t>
            </a:r>
            <a:r>
              <a:rPr lang="ru-RU" b="1" dirty="0" smtClean="0"/>
              <a:t> </a:t>
            </a:r>
            <a:r>
              <a:rPr lang="ru-RU" b="1" dirty="0" err="1" smtClean="0"/>
              <a:t>відносини</a:t>
            </a:r>
            <a:r>
              <a:rPr lang="ru-RU" b="1" dirty="0" smtClean="0"/>
              <a:t>, </a:t>
            </a:r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err="1" smtClean="0"/>
              <a:t>виникають</a:t>
            </a:r>
            <a:r>
              <a:rPr lang="ru-RU" b="1" dirty="0" smtClean="0"/>
              <a:t> при </a:t>
            </a:r>
            <a:r>
              <a:rPr lang="ru-RU" b="1" dirty="0" err="1" smtClean="0"/>
              <a:t>забезпеченні</a:t>
            </a:r>
            <a:r>
              <a:rPr lang="ru-RU" b="1" dirty="0" smtClean="0"/>
              <a:t> </a:t>
            </a:r>
            <a:r>
              <a:rPr lang="ru-RU" b="1" dirty="0" err="1" smtClean="0"/>
              <a:t>єдиного</a:t>
            </a:r>
            <a:r>
              <a:rPr lang="ru-RU" b="1" dirty="0" smtClean="0"/>
              <a:t> порядку </a:t>
            </a:r>
            <a:r>
              <a:rPr lang="ru-RU" b="1" dirty="0" err="1" smtClean="0"/>
              <a:t>охорони</a:t>
            </a:r>
            <a:r>
              <a:rPr lang="ru-RU" b="1" dirty="0" smtClean="0"/>
              <a:t> </a:t>
            </a:r>
            <a:r>
              <a:rPr lang="ru-RU" b="1" dirty="0" err="1" smtClean="0"/>
              <a:t>державної</a:t>
            </a:r>
            <a:r>
              <a:rPr lang="ru-RU" b="1" dirty="0" smtClean="0"/>
              <a:t> </a:t>
            </a:r>
            <a:r>
              <a:rPr lang="ru-RU" b="1" dirty="0" err="1" smtClean="0"/>
              <a:t>таємниці</a:t>
            </a:r>
            <a:r>
              <a:rPr lang="ru-RU" b="1" dirty="0" smtClean="0"/>
              <a:t>, </a:t>
            </a:r>
            <a:r>
              <a:rPr lang="ru-RU" b="1" dirty="0" err="1" smtClean="0"/>
              <a:t>встановленого</a:t>
            </a:r>
            <a:r>
              <a:rPr lang="ru-RU" b="1" dirty="0" smtClean="0"/>
              <a:t> </a:t>
            </a:r>
            <a:r>
              <a:rPr lang="ru-RU" b="1" dirty="0" err="1" smtClean="0"/>
              <a:t>згідно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вимогами</a:t>
            </a:r>
            <a:r>
              <a:rPr lang="ru-RU" b="1" dirty="0" smtClean="0"/>
              <a:t> Закону </a:t>
            </a:r>
            <a:r>
              <a:rPr lang="ru-RU" b="1" dirty="0" err="1" smtClean="0"/>
              <a:t>України</a:t>
            </a:r>
            <a:r>
              <a:rPr lang="ru-RU" b="1" dirty="0" smtClean="0"/>
              <a:t> «Про </a:t>
            </a:r>
            <a:r>
              <a:rPr lang="ru-RU" b="1" dirty="0" err="1" smtClean="0"/>
              <a:t>державну</a:t>
            </a:r>
            <a:r>
              <a:rPr lang="ru-RU" b="1" dirty="0" smtClean="0"/>
              <a:t> </a:t>
            </a:r>
            <a:r>
              <a:rPr lang="ru-RU" b="1" dirty="0" err="1" smtClean="0"/>
              <a:t>таємницю</a:t>
            </a:r>
            <a:r>
              <a:rPr lang="ru-RU" b="1" dirty="0" smtClean="0"/>
              <a:t>» та </a:t>
            </a:r>
            <a:r>
              <a:rPr lang="ru-RU" b="1" dirty="0" err="1" smtClean="0"/>
              <a:t>іншими</a:t>
            </a:r>
            <a:r>
              <a:rPr lang="ru-RU" b="1" dirty="0" smtClean="0"/>
              <a:t> </a:t>
            </a:r>
            <a:r>
              <a:rPr lang="ru-RU" b="1" dirty="0" err="1" smtClean="0"/>
              <a:t>виданими</a:t>
            </a:r>
            <a:r>
              <a:rPr lang="ru-RU" b="1" dirty="0" smtClean="0"/>
              <a:t> </a:t>
            </a:r>
            <a:r>
              <a:rPr lang="ru-RU" b="1" dirty="0" err="1" smtClean="0"/>
              <a:t>відповідно</a:t>
            </a:r>
            <a:r>
              <a:rPr lang="ru-RU" b="1" dirty="0" smtClean="0"/>
              <a:t> до </a:t>
            </a:r>
            <a:r>
              <a:rPr lang="ru-RU" b="1" dirty="0" err="1" smtClean="0"/>
              <a:t>нього</a:t>
            </a:r>
            <a:r>
              <a:rPr lang="ru-RU" b="1" dirty="0" smtClean="0"/>
              <a:t> </a:t>
            </a:r>
            <a:r>
              <a:rPr lang="ru-RU" b="1" dirty="0" err="1" smtClean="0"/>
              <a:t>нормативно-правовими</a:t>
            </a:r>
            <a:r>
              <a:rPr lang="ru-RU" b="1" dirty="0" smtClean="0"/>
              <a:t> актами.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1" dirty="0" smtClean="0"/>
              <a:t>Метою дисципліни</a:t>
            </a:r>
            <a:r>
              <a:rPr lang="uk-UA" sz="3200" dirty="0" smtClean="0"/>
              <a:t> </a:t>
            </a:r>
            <a:r>
              <a:rPr lang="uk-UA" sz="3200" dirty="0" smtClean="0"/>
              <a:t>«</a:t>
            </a:r>
            <a:r>
              <a:rPr lang="uk-UA" sz="3200" b="1" dirty="0" smtClean="0"/>
              <a:t>Правовий режим державної таємниці</a:t>
            </a:r>
            <a:r>
              <a:rPr lang="uk-UA" sz="3200" dirty="0" smtClean="0"/>
              <a:t>»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є набуття основних знань щодо правових основ, сутності та особливостей єдиного порядку забезпечення охорони державної таємниці в державі, визначеними заходами щодо забезпечення режиму секретності, методикою віднесення інформації до державної таємниці та здійснення дієвого контролю за забезпеченням охорони державної таємниці, формування вмінь та навичок щодо порядку організації секретних робіт.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2434282"/>
          </a:xfrm>
        </p:spPr>
        <p:txBody>
          <a:bodyPr>
            <a:noAutofit/>
          </a:bodyPr>
          <a:lstStyle/>
          <a:p>
            <a:r>
              <a:rPr lang="uk-UA" sz="2400" dirty="0" smtClean="0"/>
              <a:t>Основні </a:t>
            </a:r>
            <a:r>
              <a:rPr lang="uk-UA" sz="2400" b="1" dirty="0" smtClean="0"/>
              <a:t>завдання</a:t>
            </a:r>
            <a:r>
              <a:rPr lang="uk-UA" sz="2400" dirty="0" smtClean="0"/>
              <a:t> вивчення </a:t>
            </a:r>
            <a:r>
              <a:rPr lang="uk-UA" sz="2400" smtClean="0"/>
              <a:t>курсу </a:t>
            </a:r>
            <a:r>
              <a:rPr lang="uk-UA" sz="2400" smtClean="0"/>
              <a:t>«</a:t>
            </a:r>
            <a:r>
              <a:rPr lang="uk-UA" sz="2400" b="1" smtClean="0"/>
              <a:t>Правовий режим державної таємниці</a:t>
            </a:r>
            <a:r>
              <a:rPr lang="uk-UA" sz="2400" smtClean="0"/>
              <a:t>» </a:t>
            </a:r>
            <a:r>
              <a:rPr lang="uk-UA" sz="2400" dirty="0" smtClean="0"/>
              <a:t>полягають у набутті здобувачами знань, умінь і здатностей (</a:t>
            </a:r>
            <a:r>
              <a:rPr lang="uk-UA" sz="2400" dirty="0" err="1" smtClean="0"/>
              <a:t>компетентностей</a:t>
            </a:r>
            <a:r>
              <a:rPr lang="uk-UA" sz="2400" dirty="0" smtClean="0"/>
              <a:t>) стосовно: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2420888"/>
            <a:ext cx="7772400" cy="3598912"/>
          </a:xfrm>
        </p:spPr>
        <p:txBody>
          <a:bodyPr>
            <a:normAutofit/>
          </a:bodyPr>
          <a:lstStyle/>
          <a:p>
            <a:pPr lvl="0"/>
            <a:r>
              <a:rPr lang="uk-UA" dirty="0" smtClean="0"/>
              <a:t>сутності та особливостей єдиного порядку забезпечення охорони державної таємниці в державі;</a:t>
            </a:r>
            <a:endParaRPr lang="ru-RU" dirty="0" smtClean="0"/>
          </a:p>
          <a:p>
            <a:pPr lvl="0"/>
            <a:r>
              <a:rPr lang="uk-UA" dirty="0" smtClean="0"/>
              <a:t>порядку отримання допуску до державної таємниці та правильної роботи з секретними документами під час виконання професійних завдань.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332656"/>
            <a:ext cx="7772400" cy="568714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/>
              <a:t>У результаті вивчення навчальної дисципліни здобувачі повинні</a:t>
            </a:r>
            <a:endParaRPr lang="ru-RU" dirty="0" smtClean="0"/>
          </a:p>
          <a:p>
            <a:r>
              <a:rPr lang="uk-UA" b="1" dirty="0" smtClean="0"/>
              <a:t>знати: </a:t>
            </a:r>
            <a:endParaRPr lang="ru-RU" dirty="0" smtClean="0"/>
          </a:p>
          <a:p>
            <a:pPr lvl="0"/>
            <a:r>
              <a:rPr lang="uk-UA" dirty="0" smtClean="0"/>
              <a:t>основні положення законодавства України, що регулює режим секретності; </a:t>
            </a:r>
            <a:endParaRPr lang="ru-RU" dirty="0" smtClean="0"/>
          </a:p>
          <a:p>
            <a:pPr lvl="0"/>
            <a:r>
              <a:rPr lang="uk-UA" dirty="0" smtClean="0"/>
              <a:t>основні визначення та поняття курсу; </a:t>
            </a:r>
            <a:endParaRPr lang="ru-RU" dirty="0" smtClean="0"/>
          </a:p>
          <a:p>
            <a:pPr lvl="0"/>
            <a:r>
              <a:rPr lang="uk-UA" dirty="0" smtClean="0"/>
              <a:t>порядок надання громадянам України допуску до державної таємниці; </a:t>
            </a:r>
            <a:endParaRPr lang="ru-RU" dirty="0" smtClean="0"/>
          </a:p>
          <a:p>
            <a:pPr lvl="0"/>
            <a:r>
              <a:rPr lang="uk-UA" dirty="0" smtClean="0"/>
              <a:t>обов’язки працівників, допущених до роботи з державною таємницею; </a:t>
            </a:r>
            <a:endParaRPr lang="ru-RU" dirty="0" smtClean="0"/>
          </a:p>
          <a:p>
            <a:pPr lvl="0"/>
            <a:r>
              <a:rPr lang="uk-UA" dirty="0" smtClean="0"/>
              <a:t>обмеження прав громадян у зв’язку з допущенням до роботи з державною таємницею; </a:t>
            </a:r>
            <a:endParaRPr lang="ru-RU" dirty="0" smtClean="0"/>
          </a:p>
          <a:p>
            <a:pPr lvl="0"/>
            <a:r>
              <a:rPr lang="uk-UA" dirty="0" smtClean="0"/>
              <a:t>як отримувати та використовувати в межах своєї компетенції службові секретні документи; </a:t>
            </a:r>
            <a:endParaRPr lang="ru-RU" dirty="0" smtClean="0"/>
          </a:p>
          <a:p>
            <a:pPr lvl="0"/>
            <a:r>
              <a:rPr lang="uk-UA" dirty="0" smtClean="0"/>
              <a:t>як оформляти вхідну та вихідну секретну документацію; </a:t>
            </a:r>
            <a:endParaRPr lang="ru-RU" dirty="0" smtClean="0"/>
          </a:p>
          <a:p>
            <a:pPr lvl="0"/>
            <a:r>
              <a:rPr lang="uk-UA" dirty="0" smtClean="0"/>
              <a:t>як готувати документи з різними ступенями секретності; </a:t>
            </a:r>
            <a:endParaRPr lang="ru-RU" dirty="0" smtClean="0"/>
          </a:p>
          <a:p>
            <a:pPr lvl="0"/>
            <a:r>
              <a:rPr lang="uk-UA" dirty="0" smtClean="0"/>
              <a:t>як взаємодіяти з режимно-секретними органами з метою підвищення надійності заходів щодо забезпечення належного режиму секретності.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332656"/>
            <a:ext cx="7772400" cy="5687144"/>
          </a:xfrm>
        </p:spPr>
        <p:txBody>
          <a:bodyPr>
            <a:normAutofit fontScale="70000" lnSpcReduction="20000"/>
          </a:bodyPr>
          <a:lstStyle/>
          <a:p>
            <a:r>
              <a:rPr lang="uk-UA" b="1" dirty="0" smtClean="0"/>
              <a:t>вміти: </a:t>
            </a:r>
            <a:endParaRPr lang="ru-RU" dirty="0" smtClean="0"/>
          </a:p>
          <a:p>
            <a:pPr lvl="0"/>
            <a:r>
              <a:rPr lang="uk-UA" dirty="0" smtClean="0"/>
              <a:t>відтворювати основні поняття та категорії, що відображають сутність режиму секретності, а також положення нормативно-правових актів, що регулюють діяльність пов’язану з секретною інформацією; </a:t>
            </a:r>
            <a:endParaRPr lang="ru-RU" dirty="0" smtClean="0"/>
          </a:p>
          <a:p>
            <a:pPr lvl="0"/>
            <a:r>
              <a:rPr lang="uk-UA" dirty="0" smtClean="0"/>
              <a:t>довільно використовувати засвоєні знання для розв’язання типових ситуацій, що виникають під час професійної діяльності, а також організовувати свою діяльність на основі певного алгоритму; </a:t>
            </a:r>
            <a:endParaRPr lang="ru-RU" dirty="0" smtClean="0"/>
          </a:p>
          <a:p>
            <a:pPr lvl="0"/>
            <a:r>
              <a:rPr lang="uk-UA" dirty="0" smtClean="0"/>
              <a:t>складати необхідні адміністративно-процесуальні та інші документи;</a:t>
            </a:r>
            <a:endParaRPr lang="ru-RU" dirty="0" smtClean="0"/>
          </a:p>
          <a:p>
            <a:r>
              <a:rPr lang="uk-UA" dirty="0" smtClean="0"/>
              <a:t> </a:t>
            </a:r>
            <a:endParaRPr lang="ru-RU" dirty="0" smtClean="0"/>
          </a:p>
          <a:p>
            <a:pPr lvl="0"/>
            <a:r>
              <a:rPr lang="uk-UA" dirty="0" smtClean="0"/>
              <a:t>орієнтуватися у процесі зміни професійних завдань та ускладнення оперативної обстановки, знаходити шляхи розв’язання нетипових задач, що можуть виникнути під час виконання функціональних обов’язків; </a:t>
            </a:r>
            <a:endParaRPr lang="ru-RU" dirty="0" smtClean="0"/>
          </a:p>
          <a:p>
            <a:pPr lvl="0"/>
            <a:r>
              <a:rPr lang="uk-UA" dirty="0" smtClean="0"/>
              <a:t>переосмислювати наявні знання стосовно нових фактів; </a:t>
            </a:r>
            <a:endParaRPr lang="ru-RU" dirty="0" smtClean="0"/>
          </a:p>
          <a:p>
            <a:pPr lvl="0"/>
            <a:r>
              <a:rPr lang="uk-UA" dirty="0" smtClean="0"/>
              <a:t>адаптувати раніше отриманий досвід до змінних умов та нестандартних ситуацій; </a:t>
            </a:r>
            <a:endParaRPr lang="ru-RU" dirty="0" smtClean="0"/>
          </a:p>
          <a:p>
            <a:pPr lvl="0"/>
            <a:r>
              <a:rPr lang="uk-UA" dirty="0" smtClean="0"/>
              <a:t>варіативно розв’язувати професійні завдання</a:t>
            </a:r>
            <a:endParaRPr lang="ru-RU" dirty="0" smtClean="0"/>
          </a:p>
          <a:p>
            <a:pPr lvl="0"/>
            <a:r>
              <a:rPr lang="uk-UA" dirty="0" smtClean="0"/>
              <a:t>самостійно вести експериментальну, науково-дослідницьку діяльність.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404664"/>
            <a:ext cx="7772400" cy="5615136"/>
          </a:xfrm>
        </p:spPr>
        <p:txBody>
          <a:bodyPr/>
          <a:lstStyle/>
          <a:p>
            <a:r>
              <a:rPr lang="uk-UA" b="1" cap="all" dirty="0" smtClean="0"/>
              <a:t>М</a:t>
            </a:r>
            <a:r>
              <a:rPr lang="uk-UA" b="1" dirty="0" smtClean="0"/>
              <a:t>іждисциплінарні зв’язки: </a:t>
            </a:r>
            <a:r>
              <a:rPr lang="uk-UA" dirty="0" smtClean="0"/>
              <a:t>навчальна дисципліна</a:t>
            </a:r>
            <a:r>
              <a:rPr lang="uk-UA" b="1" dirty="0" smtClean="0"/>
              <a:t> </a:t>
            </a:r>
            <a:r>
              <a:rPr lang="uk-UA" dirty="0" smtClean="0"/>
              <a:t>знаходиться у тісному зв’язку з іншими юридичними дисциплінами, перш за все, з «</a:t>
            </a:r>
            <a:r>
              <a:rPr lang="uk-UA" b="1" dirty="0" smtClean="0"/>
              <a:t>Конституційним правом»</a:t>
            </a:r>
            <a:r>
              <a:rPr lang="uk-UA" dirty="0" smtClean="0"/>
              <a:t>, яке забезпечує його категоріальним апаратом, </a:t>
            </a:r>
            <a:r>
              <a:rPr lang="uk-UA" b="1" dirty="0" smtClean="0"/>
              <a:t>«Кримінальним правом», «Адміністративним правом» і «Кримінальним процесом».</a:t>
            </a:r>
            <a:r>
              <a:rPr lang="uk-UA" dirty="0" smtClean="0"/>
              <a:t>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364</Words>
  <Application>Microsoft Office PowerPoint</Application>
  <PresentationFormat>Экран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Справедливость</vt:lpstr>
      <vt:lpstr>Правовий режим державної таємниці</vt:lpstr>
      <vt:lpstr>Слайд 2</vt:lpstr>
      <vt:lpstr>Метою дисципліни «Правовий режим державної таємниці»</vt:lpstr>
      <vt:lpstr>Основні завдання вивчення курсу «Правовий режим державної таємниці» полягають у набутті здобувачами знань, умінь і здатностей (компетентностей) стосовно: 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ПРАВОВЕ РЕГУЛЮВАННЯ ДІЛОВОДСТВА ТА РЕЖИМУ СЕКРЕТНОСТІ</dc:title>
  <dc:creator>lenvo</dc:creator>
  <cp:lastModifiedBy>lenvo</cp:lastModifiedBy>
  <cp:revision>4</cp:revision>
  <dcterms:created xsi:type="dcterms:W3CDTF">2018-01-17T15:17:24Z</dcterms:created>
  <dcterms:modified xsi:type="dcterms:W3CDTF">2018-01-17T15:38:39Z</dcterms:modified>
</cp:coreProperties>
</file>