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75" r:id="rId5"/>
    <p:sldId id="276" r:id="rId6"/>
    <p:sldId id="277" r:id="rId7"/>
    <p:sldId id="278" r:id="rId8"/>
    <p:sldId id="270" r:id="rId9"/>
    <p:sldId id="271" r:id="rId10"/>
    <p:sldId id="272" r:id="rId11"/>
    <p:sldId id="273" r:id="rId12"/>
    <p:sldId id="27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49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7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B4AEE8-CC8A-41D2-A092-69BC3BE148F9}" type="doc">
      <dgm:prSet loTypeId="urn:microsoft.com/office/officeart/2005/8/layout/defaul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uk-UA"/>
        </a:p>
      </dgm:t>
    </dgm:pt>
    <dgm:pt modelId="{ADBF2E1E-FEBF-48BD-84C1-16C6A72F61B0}">
      <dgm:prSet phldrT="[Text]"/>
      <dgm:spPr/>
      <dgm:t>
        <a:bodyPr/>
        <a:lstStyle/>
        <a:p>
          <a:r>
            <a:rPr lang="uk-UA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основи підприємництва</a:t>
          </a:r>
          <a:endParaRPr lang="uk-UA" dirty="0"/>
        </a:p>
      </dgm:t>
    </dgm:pt>
    <dgm:pt modelId="{F0A61EC8-DFE2-4DFD-8E47-F2DD1C35DDD4}" type="parTrans" cxnId="{B6AD08F0-2215-4137-A063-6068F859EB4A}">
      <dgm:prSet/>
      <dgm:spPr/>
      <dgm:t>
        <a:bodyPr/>
        <a:lstStyle/>
        <a:p>
          <a:endParaRPr lang="uk-UA"/>
        </a:p>
      </dgm:t>
    </dgm:pt>
    <dgm:pt modelId="{4A489507-C1C2-4BA8-A724-46DBBABACC03}" type="sibTrans" cxnId="{B6AD08F0-2215-4137-A063-6068F859EB4A}">
      <dgm:prSet/>
      <dgm:spPr/>
      <dgm:t>
        <a:bodyPr/>
        <a:lstStyle/>
        <a:p>
          <a:endParaRPr lang="uk-UA"/>
        </a:p>
      </dgm:t>
    </dgm:pt>
    <dgm:pt modelId="{5B24A1C2-E7EC-42E2-BA02-143DB1BEFBFD}">
      <dgm:prSet phldrT="[Text]"/>
      <dgm:spPr/>
      <dgm:t>
        <a:bodyPr/>
        <a:lstStyle/>
        <a:p>
          <a:r>
            <a:rPr lang="uk-UA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бізнес-моделі</a:t>
          </a:r>
          <a:endParaRPr lang="uk-UA" dirty="0"/>
        </a:p>
      </dgm:t>
    </dgm:pt>
    <dgm:pt modelId="{F2F910A1-08F0-4725-8835-78BD2E6E73F3}" type="parTrans" cxnId="{FE62FD3B-F90A-4AC1-B575-D2E0794A00E4}">
      <dgm:prSet/>
      <dgm:spPr/>
      <dgm:t>
        <a:bodyPr/>
        <a:lstStyle/>
        <a:p>
          <a:endParaRPr lang="uk-UA"/>
        </a:p>
      </dgm:t>
    </dgm:pt>
    <dgm:pt modelId="{10EA0B9E-D26C-4FAD-9E22-61466BCB0A25}" type="sibTrans" cxnId="{FE62FD3B-F90A-4AC1-B575-D2E0794A00E4}">
      <dgm:prSet/>
      <dgm:spPr/>
      <dgm:t>
        <a:bodyPr/>
        <a:lstStyle/>
        <a:p>
          <a:endParaRPr lang="uk-UA"/>
        </a:p>
      </dgm:t>
    </dgm:pt>
    <dgm:pt modelId="{C85FC8AC-10E8-40A9-9BB1-936171DEA2CE}">
      <dgm:prSet phldrT="[Text]"/>
      <dgm:spPr/>
      <dgm:t>
        <a:bodyPr/>
        <a:lstStyle/>
        <a:p>
          <a:r>
            <a:rPr lang="uk-UA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механізми залучення інвестицій</a:t>
          </a:r>
          <a:endParaRPr lang="uk-UA" dirty="0"/>
        </a:p>
      </dgm:t>
    </dgm:pt>
    <dgm:pt modelId="{58A04248-C37E-4AB7-965B-895DA7A43BAD}" type="parTrans" cxnId="{D8EB636E-DF4D-4DDD-AD64-47FDB30D4599}">
      <dgm:prSet/>
      <dgm:spPr/>
      <dgm:t>
        <a:bodyPr/>
        <a:lstStyle/>
        <a:p>
          <a:endParaRPr lang="uk-UA"/>
        </a:p>
      </dgm:t>
    </dgm:pt>
    <dgm:pt modelId="{512A1EFE-BFE3-4FE5-9A8A-96DAA0E3E699}" type="sibTrans" cxnId="{D8EB636E-DF4D-4DDD-AD64-47FDB30D4599}">
      <dgm:prSet/>
      <dgm:spPr/>
      <dgm:t>
        <a:bodyPr/>
        <a:lstStyle/>
        <a:p>
          <a:endParaRPr lang="uk-UA"/>
        </a:p>
      </dgm:t>
    </dgm:pt>
    <dgm:pt modelId="{3A5AAA83-F6E9-4DB1-AC08-1C6543A8B04F}">
      <dgm:prSet phldrT="[Text]"/>
      <dgm:spPr/>
      <dgm:t>
        <a:bodyPr/>
        <a:lstStyle/>
        <a:p>
          <a:r>
            <a:rPr lang="uk-UA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роль держави у стимулюванні малого та середнього бізнес</a:t>
          </a:r>
          <a:r>
            <a: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e</a:t>
          </a:r>
          <a:endParaRPr lang="uk-UA" dirty="0"/>
        </a:p>
      </dgm:t>
    </dgm:pt>
    <dgm:pt modelId="{C3728FC6-FBCC-4914-9E2D-31F5A0864B56}" type="parTrans" cxnId="{7C900602-5E6F-4ED6-B08A-03FBDAC6520A}">
      <dgm:prSet/>
      <dgm:spPr/>
      <dgm:t>
        <a:bodyPr/>
        <a:lstStyle/>
        <a:p>
          <a:endParaRPr lang="uk-UA"/>
        </a:p>
      </dgm:t>
    </dgm:pt>
    <dgm:pt modelId="{14DFAD2B-DB38-48A0-A62C-696DB6EDDEF8}" type="sibTrans" cxnId="{7C900602-5E6F-4ED6-B08A-03FBDAC6520A}">
      <dgm:prSet/>
      <dgm:spPr/>
      <dgm:t>
        <a:bodyPr/>
        <a:lstStyle/>
        <a:p>
          <a:endParaRPr lang="uk-UA"/>
        </a:p>
      </dgm:t>
    </dgm:pt>
    <dgm:pt modelId="{3C339584-6679-473C-A9C1-5487B20A425C}">
      <dgm:prSet phldrT="[Text]"/>
      <dgm:spPr/>
      <dgm:t>
        <a:bodyPr/>
        <a:lstStyle/>
        <a:p>
          <a:r>
            <a:rPr lang="uk-UA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особливості європейських стандартів та практик ведення підприємницької діяльності</a:t>
          </a:r>
          <a:endParaRPr lang="uk-UA" dirty="0"/>
        </a:p>
      </dgm:t>
    </dgm:pt>
    <dgm:pt modelId="{FCEE5CDD-C176-41EB-B33A-163BF88439D5}" type="parTrans" cxnId="{78DD8CB5-BE72-4D40-96CF-EA596C585BE4}">
      <dgm:prSet/>
      <dgm:spPr/>
      <dgm:t>
        <a:bodyPr/>
        <a:lstStyle/>
        <a:p>
          <a:endParaRPr lang="uk-UA"/>
        </a:p>
      </dgm:t>
    </dgm:pt>
    <dgm:pt modelId="{16980343-CED8-4C1C-9A26-F5114CDC9524}" type="sibTrans" cxnId="{78DD8CB5-BE72-4D40-96CF-EA596C585BE4}">
      <dgm:prSet/>
      <dgm:spPr/>
      <dgm:t>
        <a:bodyPr/>
        <a:lstStyle/>
        <a:p>
          <a:endParaRPr lang="uk-UA"/>
        </a:p>
      </dgm:t>
    </dgm:pt>
    <dgm:pt modelId="{EB112491-A377-45E8-94DA-C085FEBFC8D8}" type="pres">
      <dgm:prSet presAssocID="{21B4AEE8-CC8A-41D2-A092-69BC3BE148F9}" presName="diagram" presStyleCnt="0">
        <dgm:presLayoutVars>
          <dgm:dir/>
          <dgm:resizeHandles val="exact"/>
        </dgm:presLayoutVars>
      </dgm:prSet>
      <dgm:spPr/>
    </dgm:pt>
    <dgm:pt modelId="{28A174D5-4356-44FD-8A95-05B79FA6C5DD}" type="pres">
      <dgm:prSet presAssocID="{ADBF2E1E-FEBF-48BD-84C1-16C6A72F61B0}" presName="node" presStyleLbl="node1" presStyleIdx="0" presStyleCnt="5">
        <dgm:presLayoutVars>
          <dgm:bulletEnabled val="1"/>
        </dgm:presLayoutVars>
      </dgm:prSet>
      <dgm:spPr/>
    </dgm:pt>
    <dgm:pt modelId="{EA1655E2-C244-4157-A6DE-59193CCE01BA}" type="pres">
      <dgm:prSet presAssocID="{4A489507-C1C2-4BA8-A724-46DBBABACC03}" presName="sibTrans" presStyleCnt="0"/>
      <dgm:spPr/>
    </dgm:pt>
    <dgm:pt modelId="{4537068B-369F-4591-9245-2C8776DC699A}" type="pres">
      <dgm:prSet presAssocID="{5B24A1C2-E7EC-42E2-BA02-143DB1BEFBFD}" presName="node" presStyleLbl="node1" presStyleIdx="1" presStyleCnt="5">
        <dgm:presLayoutVars>
          <dgm:bulletEnabled val="1"/>
        </dgm:presLayoutVars>
      </dgm:prSet>
      <dgm:spPr/>
    </dgm:pt>
    <dgm:pt modelId="{F6902B12-37A3-49E6-B57E-E675B8C03C6C}" type="pres">
      <dgm:prSet presAssocID="{10EA0B9E-D26C-4FAD-9E22-61466BCB0A25}" presName="sibTrans" presStyleCnt="0"/>
      <dgm:spPr/>
    </dgm:pt>
    <dgm:pt modelId="{037B3266-267A-4E2D-A34F-E8BEE1F2998D}" type="pres">
      <dgm:prSet presAssocID="{C85FC8AC-10E8-40A9-9BB1-936171DEA2CE}" presName="node" presStyleLbl="node1" presStyleIdx="2" presStyleCnt="5">
        <dgm:presLayoutVars>
          <dgm:bulletEnabled val="1"/>
        </dgm:presLayoutVars>
      </dgm:prSet>
      <dgm:spPr/>
    </dgm:pt>
    <dgm:pt modelId="{9AD47C38-7295-4510-80A2-9A2BBB704034}" type="pres">
      <dgm:prSet presAssocID="{512A1EFE-BFE3-4FE5-9A8A-96DAA0E3E699}" presName="sibTrans" presStyleCnt="0"/>
      <dgm:spPr/>
    </dgm:pt>
    <dgm:pt modelId="{1DC2F87F-2E74-440C-B652-4D9621E053B6}" type="pres">
      <dgm:prSet presAssocID="{3A5AAA83-F6E9-4DB1-AC08-1C6543A8B04F}" presName="node" presStyleLbl="node1" presStyleIdx="3" presStyleCnt="5">
        <dgm:presLayoutVars>
          <dgm:bulletEnabled val="1"/>
        </dgm:presLayoutVars>
      </dgm:prSet>
      <dgm:spPr/>
    </dgm:pt>
    <dgm:pt modelId="{4BF63D07-6D1C-4F39-A259-48F5C57327BF}" type="pres">
      <dgm:prSet presAssocID="{14DFAD2B-DB38-48A0-A62C-696DB6EDDEF8}" presName="sibTrans" presStyleCnt="0"/>
      <dgm:spPr/>
    </dgm:pt>
    <dgm:pt modelId="{CD6143D4-D2C1-478A-9030-F8005D0DD1FB}" type="pres">
      <dgm:prSet presAssocID="{3C339584-6679-473C-A9C1-5487B20A425C}" presName="node" presStyleLbl="node1" presStyleIdx="4" presStyleCnt="5">
        <dgm:presLayoutVars>
          <dgm:bulletEnabled val="1"/>
        </dgm:presLayoutVars>
      </dgm:prSet>
      <dgm:spPr/>
    </dgm:pt>
  </dgm:ptLst>
  <dgm:cxnLst>
    <dgm:cxn modelId="{7C900602-5E6F-4ED6-B08A-03FBDAC6520A}" srcId="{21B4AEE8-CC8A-41D2-A092-69BC3BE148F9}" destId="{3A5AAA83-F6E9-4DB1-AC08-1C6543A8B04F}" srcOrd="3" destOrd="0" parTransId="{C3728FC6-FBCC-4914-9E2D-31F5A0864B56}" sibTransId="{14DFAD2B-DB38-48A0-A62C-696DB6EDDEF8}"/>
    <dgm:cxn modelId="{DD23EB02-DD27-4E7D-9095-51FAE36AFB31}" type="presOf" srcId="{C85FC8AC-10E8-40A9-9BB1-936171DEA2CE}" destId="{037B3266-267A-4E2D-A34F-E8BEE1F2998D}" srcOrd="0" destOrd="0" presId="urn:microsoft.com/office/officeart/2005/8/layout/default"/>
    <dgm:cxn modelId="{46520D19-4079-440B-868B-C5C31741FFA4}" type="presOf" srcId="{ADBF2E1E-FEBF-48BD-84C1-16C6A72F61B0}" destId="{28A174D5-4356-44FD-8A95-05B79FA6C5DD}" srcOrd="0" destOrd="0" presId="urn:microsoft.com/office/officeart/2005/8/layout/default"/>
    <dgm:cxn modelId="{FE62FD3B-F90A-4AC1-B575-D2E0794A00E4}" srcId="{21B4AEE8-CC8A-41D2-A092-69BC3BE148F9}" destId="{5B24A1C2-E7EC-42E2-BA02-143DB1BEFBFD}" srcOrd="1" destOrd="0" parTransId="{F2F910A1-08F0-4725-8835-78BD2E6E73F3}" sibTransId="{10EA0B9E-D26C-4FAD-9E22-61466BCB0A25}"/>
    <dgm:cxn modelId="{214AB265-3288-4BF6-BC19-15A833C1FCD6}" type="presOf" srcId="{5B24A1C2-E7EC-42E2-BA02-143DB1BEFBFD}" destId="{4537068B-369F-4591-9245-2C8776DC699A}" srcOrd="0" destOrd="0" presId="urn:microsoft.com/office/officeart/2005/8/layout/default"/>
    <dgm:cxn modelId="{D8EB636E-DF4D-4DDD-AD64-47FDB30D4599}" srcId="{21B4AEE8-CC8A-41D2-A092-69BC3BE148F9}" destId="{C85FC8AC-10E8-40A9-9BB1-936171DEA2CE}" srcOrd="2" destOrd="0" parTransId="{58A04248-C37E-4AB7-965B-895DA7A43BAD}" sibTransId="{512A1EFE-BFE3-4FE5-9A8A-96DAA0E3E699}"/>
    <dgm:cxn modelId="{D5615786-78AD-4478-BD13-6814647A0D22}" type="presOf" srcId="{3A5AAA83-F6E9-4DB1-AC08-1C6543A8B04F}" destId="{1DC2F87F-2E74-440C-B652-4D9621E053B6}" srcOrd="0" destOrd="0" presId="urn:microsoft.com/office/officeart/2005/8/layout/default"/>
    <dgm:cxn modelId="{C29D2FAB-351B-4505-AD28-34FA58743A2F}" type="presOf" srcId="{21B4AEE8-CC8A-41D2-A092-69BC3BE148F9}" destId="{EB112491-A377-45E8-94DA-C085FEBFC8D8}" srcOrd="0" destOrd="0" presId="urn:microsoft.com/office/officeart/2005/8/layout/default"/>
    <dgm:cxn modelId="{78DD8CB5-BE72-4D40-96CF-EA596C585BE4}" srcId="{21B4AEE8-CC8A-41D2-A092-69BC3BE148F9}" destId="{3C339584-6679-473C-A9C1-5487B20A425C}" srcOrd="4" destOrd="0" parTransId="{FCEE5CDD-C176-41EB-B33A-163BF88439D5}" sibTransId="{16980343-CED8-4C1C-9A26-F5114CDC9524}"/>
    <dgm:cxn modelId="{24125DD4-A08E-4839-BD36-4E02FA60F512}" type="presOf" srcId="{3C339584-6679-473C-A9C1-5487B20A425C}" destId="{CD6143D4-D2C1-478A-9030-F8005D0DD1FB}" srcOrd="0" destOrd="0" presId="urn:microsoft.com/office/officeart/2005/8/layout/default"/>
    <dgm:cxn modelId="{B6AD08F0-2215-4137-A063-6068F859EB4A}" srcId="{21B4AEE8-CC8A-41D2-A092-69BC3BE148F9}" destId="{ADBF2E1E-FEBF-48BD-84C1-16C6A72F61B0}" srcOrd="0" destOrd="0" parTransId="{F0A61EC8-DFE2-4DFD-8E47-F2DD1C35DDD4}" sibTransId="{4A489507-C1C2-4BA8-A724-46DBBABACC03}"/>
    <dgm:cxn modelId="{774A32D8-6C09-4F69-9552-F4A0B4E77B83}" type="presParOf" srcId="{EB112491-A377-45E8-94DA-C085FEBFC8D8}" destId="{28A174D5-4356-44FD-8A95-05B79FA6C5DD}" srcOrd="0" destOrd="0" presId="urn:microsoft.com/office/officeart/2005/8/layout/default"/>
    <dgm:cxn modelId="{7F44B482-08B8-4F53-9B0F-C95BF7E984AF}" type="presParOf" srcId="{EB112491-A377-45E8-94DA-C085FEBFC8D8}" destId="{EA1655E2-C244-4157-A6DE-59193CCE01BA}" srcOrd="1" destOrd="0" presId="urn:microsoft.com/office/officeart/2005/8/layout/default"/>
    <dgm:cxn modelId="{FCF1A42C-DFDC-4CE3-A062-B342F4FCDB2F}" type="presParOf" srcId="{EB112491-A377-45E8-94DA-C085FEBFC8D8}" destId="{4537068B-369F-4591-9245-2C8776DC699A}" srcOrd="2" destOrd="0" presId="urn:microsoft.com/office/officeart/2005/8/layout/default"/>
    <dgm:cxn modelId="{AE17EF6B-ACA5-4F08-8A7C-05B9049E779C}" type="presParOf" srcId="{EB112491-A377-45E8-94DA-C085FEBFC8D8}" destId="{F6902B12-37A3-49E6-B57E-E675B8C03C6C}" srcOrd="3" destOrd="0" presId="urn:microsoft.com/office/officeart/2005/8/layout/default"/>
    <dgm:cxn modelId="{E0677C62-5CF9-428E-9AD1-EA0423584B27}" type="presParOf" srcId="{EB112491-A377-45E8-94DA-C085FEBFC8D8}" destId="{037B3266-267A-4E2D-A34F-E8BEE1F2998D}" srcOrd="4" destOrd="0" presId="urn:microsoft.com/office/officeart/2005/8/layout/default"/>
    <dgm:cxn modelId="{51175278-50BA-4210-8F16-03C71909D48F}" type="presParOf" srcId="{EB112491-A377-45E8-94DA-C085FEBFC8D8}" destId="{9AD47C38-7295-4510-80A2-9A2BBB704034}" srcOrd="5" destOrd="0" presId="urn:microsoft.com/office/officeart/2005/8/layout/default"/>
    <dgm:cxn modelId="{B4C60650-2617-4212-B3E3-1515B4D07C5C}" type="presParOf" srcId="{EB112491-A377-45E8-94DA-C085FEBFC8D8}" destId="{1DC2F87F-2E74-440C-B652-4D9621E053B6}" srcOrd="6" destOrd="0" presId="urn:microsoft.com/office/officeart/2005/8/layout/default"/>
    <dgm:cxn modelId="{548D2B6F-661F-487E-9729-43BFFF596818}" type="presParOf" srcId="{EB112491-A377-45E8-94DA-C085FEBFC8D8}" destId="{4BF63D07-6D1C-4F39-A259-48F5C57327BF}" srcOrd="7" destOrd="0" presId="urn:microsoft.com/office/officeart/2005/8/layout/default"/>
    <dgm:cxn modelId="{29D2F7E1-DB56-4D35-8BCC-5781AF991F85}" type="presParOf" srcId="{EB112491-A377-45E8-94DA-C085FEBFC8D8}" destId="{CD6143D4-D2C1-478A-9030-F8005D0DD1F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8EA104-95BA-4B8E-9AD8-9643315FCE8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13B91EE-7DA7-43E6-9B3F-04D58550F8FE}">
      <dgm:prSet phldrT="[Text]"/>
      <dgm:spPr/>
      <dgm:t>
        <a:bodyPr/>
        <a:lstStyle/>
        <a:p>
          <a:pPr>
            <a:buNone/>
          </a:pPr>
          <a:r>
            <a:rPr lang="uk-UA" dirty="0"/>
            <a:t>аналітичного мислення</a:t>
          </a:r>
        </a:p>
      </dgm:t>
    </dgm:pt>
    <dgm:pt modelId="{539170CF-9EE2-44BE-9587-DEF6946FF9F0}" type="parTrans" cxnId="{6D3F095D-9043-4C32-8E74-68A066B182D1}">
      <dgm:prSet/>
      <dgm:spPr/>
      <dgm:t>
        <a:bodyPr/>
        <a:lstStyle/>
        <a:p>
          <a:endParaRPr lang="uk-UA"/>
        </a:p>
      </dgm:t>
    </dgm:pt>
    <dgm:pt modelId="{46F8A8E0-83EC-4EA9-ABEB-B6E749B46BA5}" type="sibTrans" cxnId="{6D3F095D-9043-4C32-8E74-68A066B182D1}">
      <dgm:prSet/>
      <dgm:spPr/>
      <dgm:t>
        <a:bodyPr/>
        <a:lstStyle/>
        <a:p>
          <a:endParaRPr lang="uk-UA"/>
        </a:p>
      </dgm:t>
    </dgm:pt>
    <dgm:pt modelId="{2F5C867F-A8BF-402F-AF99-B0E4543E0996}">
      <dgm:prSet phldrT="[Text]"/>
      <dgm:spPr/>
      <dgm:t>
        <a:bodyPr/>
        <a:lstStyle/>
        <a:p>
          <a:pPr>
            <a:buNone/>
          </a:pPr>
          <a:r>
            <a:rPr lang="uk-UA" dirty="0"/>
            <a:t> стратегічного </a:t>
          </a:r>
          <a:r>
            <a:rPr lang="uk-UA" dirty="0" err="1"/>
            <a:t>плануванн</a:t>
          </a:r>
          <a:r>
            <a:rPr lang="en-US" dirty="0"/>
            <a:t>z</a:t>
          </a:r>
          <a:endParaRPr lang="uk-UA" dirty="0"/>
        </a:p>
      </dgm:t>
    </dgm:pt>
    <dgm:pt modelId="{278DD0D4-44D8-4737-A867-051276AD1B0A}" type="parTrans" cxnId="{6C58B1EA-C776-4FA9-A4A7-07DD0FB1D503}">
      <dgm:prSet/>
      <dgm:spPr/>
      <dgm:t>
        <a:bodyPr/>
        <a:lstStyle/>
        <a:p>
          <a:endParaRPr lang="uk-UA"/>
        </a:p>
      </dgm:t>
    </dgm:pt>
    <dgm:pt modelId="{3FDD8F35-404E-4B05-A487-D5BA7C41E54E}" type="sibTrans" cxnId="{6C58B1EA-C776-4FA9-A4A7-07DD0FB1D503}">
      <dgm:prSet/>
      <dgm:spPr/>
      <dgm:t>
        <a:bodyPr/>
        <a:lstStyle/>
        <a:p>
          <a:endParaRPr lang="uk-UA"/>
        </a:p>
      </dgm:t>
    </dgm:pt>
    <dgm:pt modelId="{AA1E16F9-411D-4ACF-9176-773577804CA5}">
      <dgm:prSet phldrT="[Text]"/>
      <dgm:spPr/>
      <dgm:t>
        <a:bodyPr/>
        <a:lstStyle/>
        <a:p>
          <a:pPr>
            <a:buNone/>
          </a:pPr>
          <a:r>
            <a:rPr lang="uk-UA" dirty="0"/>
            <a:t>оцінювання ринкових можливостей</a:t>
          </a:r>
        </a:p>
      </dgm:t>
    </dgm:pt>
    <dgm:pt modelId="{2A632B9D-152E-4113-9B9A-56B7F640CE1D}" type="parTrans" cxnId="{8A147F5C-D134-4580-861C-D655C28991C3}">
      <dgm:prSet/>
      <dgm:spPr/>
      <dgm:t>
        <a:bodyPr/>
        <a:lstStyle/>
        <a:p>
          <a:endParaRPr lang="uk-UA"/>
        </a:p>
      </dgm:t>
    </dgm:pt>
    <dgm:pt modelId="{539D809E-A209-471B-B525-D56AB2656CE8}" type="sibTrans" cxnId="{8A147F5C-D134-4580-861C-D655C28991C3}">
      <dgm:prSet/>
      <dgm:spPr/>
      <dgm:t>
        <a:bodyPr/>
        <a:lstStyle/>
        <a:p>
          <a:endParaRPr lang="uk-UA"/>
        </a:p>
      </dgm:t>
    </dgm:pt>
    <dgm:pt modelId="{866D035D-A910-42A9-A412-AEC553DDD1A8}">
      <dgm:prSet phldrT="[Text]"/>
      <dgm:spPr/>
      <dgm:t>
        <a:bodyPr/>
        <a:lstStyle/>
        <a:p>
          <a:pPr>
            <a:buNone/>
          </a:pPr>
          <a:r>
            <a:rPr lang="uk-UA" dirty="0"/>
            <a:t>оцінювання ризиків</a:t>
          </a:r>
        </a:p>
      </dgm:t>
    </dgm:pt>
    <dgm:pt modelId="{8E723CB6-E1B5-4C21-838A-D2ED452C5699}" type="parTrans" cxnId="{02591A51-2C2C-4B13-9F0D-AA070085C2E9}">
      <dgm:prSet/>
      <dgm:spPr/>
      <dgm:t>
        <a:bodyPr/>
        <a:lstStyle/>
        <a:p>
          <a:endParaRPr lang="uk-UA"/>
        </a:p>
      </dgm:t>
    </dgm:pt>
    <dgm:pt modelId="{C80F6BD7-AE87-40DC-9F3E-491D11DE4905}" type="sibTrans" cxnId="{02591A51-2C2C-4B13-9F0D-AA070085C2E9}">
      <dgm:prSet/>
      <dgm:spPr/>
      <dgm:t>
        <a:bodyPr/>
        <a:lstStyle/>
        <a:p>
          <a:endParaRPr lang="uk-UA"/>
        </a:p>
      </dgm:t>
    </dgm:pt>
    <dgm:pt modelId="{530F4270-F5B4-4BDA-81C8-09AFD9E19E7C}">
      <dgm:prSet phldrT="[Text]"/>
      <dgm:spPr/>
      <dgm:t>
        <a:bodyPr/>
        <a:lstStyle/>
        <a:p>
          <a:pPr>
            <a:buNone/>
          </a:pPr>
          <a:r>
            <a:rPr lang="uk-UA" dirty="0"/>
            <a:t>ефективної комунікації в бізнес-середовищі</a:t>
          </a:r>
        </a:p>
      </dgm:t>
    </dgm:pt>
    <dgm:pt modelId="{4EE27710-2F00-46D0-9199-59FC6C86FB87}" type="parTrans" cxnId="{7BC86D95-8341-4901-87C4-7619043F2A69}">
      <dgm:prSet/>
      <dgm:spPr/>
      <dgm:t>
        <a:bodyPr/>
        <a:lstStyle/>
        <a:p>
          <a:endParaRPr lang="uk-UA"/>
        </a:p>
      </dgm:t>
    </dgm:pt>
    <dgm:pt modelId="{AA9733CF-4D48-4AA9-A5A3-94F6568A2BB0}" type="sibTrans" cxnId="{7BC86D95-8341-4901-87C4-7619043F2A69}">
      <dgm:prSet/>
      <dgm:spPr/>
      <dgm:t>
        <a:bodyPr/>
        <a:lstStyle/>
        <a:p>
          <a:endParaRPr lang="uk-UA"/>
        </a:p>
      </dgm:t>
    </dgm:pt>
    <dgm:pt modelId="{A3E2A011-E530-4D13-8017-823FE021A451}" type="pres">
      <dgm:prSet presAssocID="{6C8EA104-95BA-4B8E-9AD8-9643315FCE84}" presName="diagram" presStyleCnt="0">
        <dgm:presLayoutVars>
          <dgm:dir/>
          <dgm:resizeHandles val="exact"/>
        </dgm:presLayoutVars>
      </dgm:prSet>
      <dgm:spPr/>
    </dgm:pt>
    <dgm:pt modelId="{B483B293-71D8-4AB0-B582-A0466C4FA7C2}" type="pres">
      <dgm:prSet presAssocID="{B13B91EE-7DA7-43E6-9B3F-04D58550F8FE}" presName="node" presStyleLbl="node1" presStyleIdx="0" presStyleCnt="5">
        <dgm:presLayoutVars>
          <dgm:bulletEnabled val="1"/>
        </dgm:presLayoutVars>
      </dgm:prSet>
      <dgm:spPr/>
    </dgm:pt>
    <dgm:pt modelId="{E4FF2466-1094-4F1F-A241-8D807897BC1B}" type="pres">
      <dgm:prSet presAssocID="{46F8A8E0-83EC-4EA9-ABEB-B6E749B46BA5}" presName="sibTrans" presStyleCnt="0"/>
      <dgm:spPr/>
    </dgm:pt>
    <dgm:pt modelId="{890434F4-A519-404F-8C22-8020B140C803}" type="pres">
      <dgm:prSet presAssocID="{2F5C867F-A8BF-402F-AF99-B0E4543E0996}" presName="node" presStyleLbl="node1" presStyleIdx="1" presStyleCnt="5">
        <dgm:presLayoutVars>
          <dgm:bulletEnabled val="1"/>
        </dgm:presLayoutVars>
      </dgm:prSet>
      <dgm:spPr/>
    </dgm:pt>
    <dgm:pt modelId="{88F093F4-5D98-48A8-86F4-0E8F7AC7A713}" type="pres">
      <dgm:prSet presAssocID="{3FDD8F35-404E-4B05-A487-D5BA7C41E54E}" presName="sibTrans" presStyleCnt="0"/>
      <dgm:spPr/>
    </dgm:pt>
    <dgm:pt modelId="{DF9F13CD-B30B-4A37-A7A4-858B5BE91E4B}" type="pres">
      <dgm:prSet presAssocID="{AA1E16F9-411D-4ACF-9176-773577804CA5}" presName="node" presStyleLbl="node1" presStyleIdx="2" presStyleCnt="5">
        <dgm:presLayoutVars>
          <dgm:bulletEnabled val="1"/>
        </dgm:presLayoutVars>
      </dgm:prSet>
      <dgm:spPr/>
    </dgm:pt>
    <dgm:pt modelId="{48A6F07E-4ED3-4BA4-B394-DFCA6974F1EE}" type="pres">
      <dgm:prSet presAssocID="{539D809E-A209-471B-B525-D56AB2656CE8}" presName="sibTrans" presStyleCnt="0"/>
      <dgm:spPr/>
    </dgm:pt>
    <dgm:pt modelId="{962CA1AD-DDCF-4061-BDC8-CC33DCC2A472}" type="pres">
      <dgm:prSet presAssocID="{866D035D-A910-42A9-A412-AEC553DDD1A8}" presName="node" presStyleLbl="node1" presStyleIdx="3" presStyleCnt="5">
        <dgm:presLayoutVars>
          <dgm:bulletEnabled val="1"/>
        </dgm:presLayoutVars>
      </dgm:prSet>
      <dgm:spPr/>
    </dgm:pt>
    <dgm:pt modelId="{94A1D595-D0CF-46C5-86FD-00C3ED6221FC}" type="pres">
      <dgm:prSet presAssocID="{C80F6BD7-AE87-40DC-9F3E-491D11DE4905}" presName="sibTrans" presStyleCnt="0"/>
      <dgm:spPr/>
    </dgm:pt>
    <dgm:pt modelId="{6A259026-474F-42E6-90BE-4728A128BDA8}" type="pres">
      <dgm:prSet presAssocID="{530F4270-F5B4-4BDA-81C8-09AFD9E19E7C}" presName="node" presStyleLbl="node1" presStyleIdx="4" presStyleCnt="5">
        <dgm:presLayoutVars>
          <dgm:bulletEnabled val="1"/>
        </dgm:presLayoutVars>
      </dgm:prSet>
      <dgm:spPr/>
    </dgm:pt>
  </dgm:ptLst>
  <dgm:cxnLst>
    <dgm:cxn modelId="{AC517004-9A96-4AB7-96AB-392B45394551}" type="presOf" srcId="{530F4270-F5B4-4BDA-81C8-09AFD9E19E7C}" destId="{6A259026-474F-42E6-90BE-4728A128BDA8}" srcOrd="0" destOrd="0" presId="urn:microsoft.com/office/officeart/2005/8/layout/default"/>
    <dgm:cxn modelId="{F0C78507-FADC-4847-A9C6-490200039A5C}" type="presOf" srcId="{866D035D-A910-42A9-A412-AEC553DDD1A8}" destId="{962CA1AD-DDCF-4061-BDC8-CC33DCC2A472}" srcOrd="0" destOrd="0" presId="urn:microsoft.com/office/officeart/2005/8/layout/default"/>
    <dgm:cxn modelId="{8A147F5C-D134-4580-861C-D655C28991C3}" srcId="{6C8EA104-95BA-4B8E-9AD8-9643315FCE84}" destId="{AA1E16F9-411D-4ACF-9176-773577804CA5}" srcOrd="2" destOrd="0" parTransId="{2A632B9D-152E-4113-9B9A-56B7F640CE1D}" sibTransId="{539D809E-A209-471B-B525-D56AB2656CE8}"/>
    <dgm:cxn modelId="{6D3F095D-9043-4C32-8E74-68A066B182D1}" srcId="{6C8EA104-95BA-4B8E-9AD8-9643315FCE84}" destId="{B13B91EE-7DA7-43E6-9B3F-04D58550F8FE}" srcOrd="0" destOrd="0" parTransId="{539170CF-9EE2-44BE-9587-DEF6946FF9F0}" sibTransId="{46F8A8E0-83EC-4EA9-ABEB-B6E749B46BA5}"/>
    <dgm:cxn modelId="{54B8C167-9DFD-439E-A2F4-70366BB9F1FD}" type="presOf" srcId="{AA1E16F9-411D-4ACF-9176-773577804CA5}" destId="{DF9F13CD-B30B-4A37-A7A4-858B5BE91E4B}" srcOrd="0" destOrd="0" presId="urn:microsoft.com/office/officeart/2005/8/layout/default"/>
    <dgm:cxn modelId="{02591A51-2C2C-4B13-9F0D-AA070085C2E9}" srcId="{6C8EA104-95BA-4B8E-9AD8-9643315FCE84}" destId="{866D035D-A910-42A9-A412-AEC553DDD1A8}" srcOrd="3" destOrd="0" parTransId="{8E723CB6-E1B5-4C21-838A-D2ED452C5699}" sibTransId="{C80F6BD7-AE87-40DC-9F3E-491D11DE4905}"/>
    <dgm:cxn modelId="{0764788F-9E1C-44A4-BAA6-07B0E17B4431}" type="presOf" srcId="{6C8EA104-95BA-4B8E-9AD8-9643315FCE84}" destId="{A3E2A011-E530-4D13-8017-823FE021A451}" srcOrd="0" destOrd="0" presId="urn:microsoft.com/office/officeart/2005/8/layout/default"/>
    <dgm:cxn modelId="{7BC86D95-8341-4901-87C4-7619043F2A69}" srcId="{6C8EA104-95BA-4B8E-9AD8-9643315FCE84}" destId="{530F4270-F5B4-4BDA-81C8-09AFD9E19E7C}" srcOrd="4" destOrd="0" parTransId="{4EE27710-2F00-46D0-9199-59FC6C86FB87}" sibTransId="{AA9733CF-4D48-4AA9-A5A3-94F6568A2BB0}"/>
    <dgm:cxn modelId="{7D4901DB-5E32-4211-A854-7CC81FDD0FC8}" type="presOf" srcId="{2F5C867F-A8BF-402F-AF99-B0E4543E0996}" destId="{890434F4-A519-404F-8C22-8020B140C803}" srcOrd="0" destOrd="0" presId="urn:microsoft.com/office/officeart/2005/8/layout/default"/>
    <dgm:cxn modelId="{6C58B1EA-C776-4FA9-A4A7-07DD0FB1D503}" srcId="{6C8EA104-95BA-4B8E-9AD8-9643315FCE84}" destId="{2F5C867F-A8BF-402F-AF99-B0E4543E0996}" srcOrd="1" destOrd="0" parTransId="{278DD0D4-44D8-4737-A867-051276AD1B0A}" sibTransId="{3FDD8F35-404E-4B05-A487-D5BA7C41E54E}"/>
    <dgm:cxn modelId="{EB25F3EF-6240-4D40-AD3E-5ED9526FB69E}" type="presOf" srcId="{B13B91EE-7DA7-43E6-9B3F-04D58550F8FE}" destId="{B483B293-71D8-4AB0-B582-A0466C4FA7C2}" srcOrd="0" destOrd="0" presId="urn:microsoft.com/office/officeart/2005/8/layout/default"/>
    <dgm:cxn modelId="{6993995D-7752-4CAE-9A8F-4A9BBDA51264}" type="presParOf" srcId="{A3E2A011-E530-4D13-8017-823FE021A451}" destId="{B483B293-71D8-4AB0-B582-A0466C4FA7C2}" srcOrd="0" destOrd="0" presId="urn:microsoft.com/office/officeart/2005/8/layout/default"/>
    <dgm:cxn modelId="{1671A258-9054-44FF-9FD7-21C8DE9E36DF}" type="presParOf" srcId="{A3E2A011-E530-4D13-8017-823FE021A451}" destId="{E4FF2466-1094-4F1F-A241-8D807897BC1B}" srcOrd="1" destOrd="0" presId="urn:microsoft.com/office/officeart/2005/8/layout/default"/>
    <dgm:cxn modelId="{A7B32833-753F-4379-9A0B-E02A9C41AA60}" type="presParOf" srcId="{A3E2A011-E530-4D13-8017-823FE021A451}" destId="{890434F4-A519-404F-8C22-8020B140C803}" srcOrd="2" destOrd="0" presId="urn:microsoft.com/office/officeart/2005/8/layout/default"/>
    <dgm:cxn modelId="{C77E5D53-D473-4083-85D3-4CEA8896209F}" type="presParOf" srcId="{A3E2A011-E530-4D13-8017-823FE021A451}" destId="{88F093F4-5D98-48A8-86F4-0E8F7AC7A713}" srcOrd="3" destOrd="0" presId="urn:microsoft.com/office/officeart/2005/8/layout/default"/>
    <dgm:cxn modelId="{8AFED5DC-4CA2-4CE3-A839-FF091D0D787D}" type="presParOf" srcId="{A3E2A011-E530-4D13-8017-823FE021A451}" destId="{DF9F13CD-B30B-4A37-A7A4-858B5BE91E4B}" srcOrd="4" destOrd="0" presId="urn:microsoft.com/office/officeart/2005/8/layout/default"/>
    <dgm:cxn modelId="{42A8EDEB-2092-4DCD-BB9D-F60A753AF0E3}" type="presParOf" srcId="{A3E2A011-E530-4D13-8017-823FE021A451}" destId="{48A6F07E-4ED3-4BA4-B394-DFCA6974F1EE}" srcOrd="5" destOrd="0" presId="urn:microsoft.com/office/officeart/2005/8/layout/default"/>
    <dgm:cxn modelId="{366F2344-B38B-45A0-8CD0-FD18C5250FED}" type="presParOf" srcId="{A3E2A011-E530-4D13-8017-823FE021A451}" destId="{962CA1AD-DDCF-4061-BDC8-CC33DCC2A472}" srcOrd="6" destOrd="0" presId="urn:microsoft.com/office/officeart/2005/8/layout/default"/>
    <dgm:cxn modelId="{18AC8E0C-AF59-492E-B4BB-61DABAAFC012}" type="presParOf" srcId="{A3E2A011-E530-4D13-8017-823FE021A451}" destId="{94A1D595-D0CF-46C5-86FD-00C3ED6221FC}" srcOrd="7" destOrd="0" presId="urn:microsoft.com/office/officeart/2005/8/layout/default"/>
    <dgm:cxn modelId="{0483BE00-BA18-4BB7-9933-C24A81F844A0}" type="presParOf" srcId="{A3E2A011-E530-4D13-8017-823FE021A451}" destId="{6A259026-474F-42E6-90BE-4728A128BDA8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37E036-A31D-4E1A-980A-F6BF04C14E0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C737F93C-C2F5-4881-AB04-EF9ED342014C}">
      <dgm:prSet phldrT="[Text]"/>
      <dgm:spPr/>
      <dgm:t>
        <a:bodyPr/>
        <a:lstStyle/>
        <a:p>
          <a:pPr>
            <a:buNone/>
          </a:pPr>
          <a:r>
            <a:rPr lang="uk-UA" dirty="0"/>
            <a:t>ефективна взаємодії з міжнародними партнерами</a:t>
          </a:r>
        </a:p>
      </dgm:t>
    </dgm:pt>
    <dgm:pt modelId="{5731573D-6734-41C1-8569-E77924A83F67}" type="parTrans" cxnId="{F912A068-C2B1-4E17-90E6-58CB42623B3D}">
      <dgm:prSet/>
      <dgm:spPr/>
      <dgm:t>
        <a:bodyPr/>
        <a:lstStyle/>
        <a:p>
          <a:endParaRPr lang="uk-UA"/>
        </a:p>
      </dgm:t>
    </dgm:pt>
    <dgm:pt modelId="{24710200-0ACD-4AA1-BC84-675172726400}" type="sibTrans" cxnId="{F912A068-C2B1-4E17-90E6-58CB42623B3D}">
      <dgm:prSet/>
      <dgm:spPr/>
      <dgm:t>
        <a:bodyPr/>
        <a:lstStyle/>
        <a:p>
          <a:endParaRPr lang="uk-UA"/>
        </a:p>
      </dgm:t>
    </dgm:pt>
    <dgm:pt modelId="{95A6427A-477F-45A4-947C-2A13AD71D803}">
      <dgm:prSet/>
      <dgm:spPr/>
      <dgm:t>
        <a:bodyPr/>
        <a:lstStyle/>
        <a:p>
          <a:r>
            <a:rPr lang="uk-UA" dirty="0"/>
            <a:t>можливості для ведення бізнесу у глобальному середовищі</a:t>
          </a:r>
          <a:endParaRPr lang="en-US" dirty="0"/>
        </a:p>
      </dgm:t>
    </dgm:pt>
    <dgm:pt modelId="{65EA39A4-93A8-4CC5-9B18-1A1C930F1220}" type="parTrans" cxnId="{E233BE33-35AD-4DB6-A072-C2C150354D06}">
      <dgm:prSet/>
      <dgm:spPr/>
      <dgm:t>
        <a:bodyPr/>
        <a:lstStyle/>
        <a:p>
          <a:endParaRPr lang="uk-UA"/>
        </a:p>
      </dgm:t>
    </dgm:pt>
    <dgm:pt modelId="{D6E39B3A-DD1A-45FC-B2DC-A0848B7379D0}" type="sibTrans" cxnId="{E233BE33-35AD-4DB6-A072-C2C150354D06}">
      <dgm:prSet/>
      <dgm:spPr/>
      <dgm:t>
        <a:bodyPr/>
        <a:lstStyle/>
        <a:p>
          <a:endParaRPr lang="uk-UA"/>
        </a:p>
      </dgm:t>
    </dgm:pt>
    <dgm:pt modelId="{559EF8D4-853B-4478-A0CE-136A821A3378}" type="pres">
      <dgm:prSet presAssocID="{5E37E036-A31D-4E1A-980A-F6BF04C14E0A}" presName="diagram" presStyleCnt="0">
        <dgm:presLayoutVars>
          <dgm:dir/>
          <dgm:resizeHandles val="exact"/>
        </dgm:presLayoutVars>
      </dgm:prSet>
      <dgm:spPr/>
    </dgm:pt>
    <dgm:pt modelId="{9A5EB3BD-0423-4454-A5B4-ECF324D66CB7}" type="pres">
      <dgm:prSet presAssocID="{C737F93C-C2F5-4881-AB04-EF9ED342014C}" presName="node" presStyleLbl="node1" presStyleIdx="0" presStyleCnt="2">
        <dgm:presLayoutVars>
          <dgm:bulletEnabled val="1"/>
        </dgm:presLayoutVars>
      </dgm:prSet>
      <dgm:spPr/>
    </dgm:pt>
    <dgm:pt modelId="{37CA7E78-1EFA-471D-8837-011778316811}" type="pres">
      <dgm:prSet presAssocID="{24710200-0ACD-4AA1-BC84-675172726400}" presName="sibTrans" presStyleCnt="0"/>
      <dgm:spPr/>
    </dgm:pt>
    <dgm:pt modelId="{E156B128-94A9-4B74-A0EA-049E6824AF3E}" type="pres">
      <dgm:prSet presAssocID="{95A6427A-477F-45A4-947C-2A13AD71D803}" presName="node" presStyleLbl="node1" presStyleIdx="1" presStyleCnt="2">
        <dgm:presLayoutVars>
          <dgm:bulletEnabled val="1"/>
        </dgm:presLayoutVars>
      </dgm:prSet>
      <dgm:spPr/>
    </dgm:pt>
  </dgm:ptLst>
  <dgm:cxnLst>
    <dgm:cxn modelId="{E233BE33-35AD-4DB6-A072-C2C150354D06}" srcId="{5E37E036-A31D-4E1A-980A-F6BF04C14E0A}" destId="{95A6427A-477F-45A4-947C-2A13AD71D803}" srcOrd="1" destOrd="0" parTransId="{65EA39A4-93A8-4CC5-9B18-1A1C930F1220}" sibTransId="{D6E39B3A-DD1A-45FC-B2DC-A0848B7379D0}"/>
    <dgm:cxn modelId="{F912A068-C2B1-4E17-90E6-58CB42623B3D}" srcId="{5E37E036-A31D-4E1A-980A-F6BF04C14E0A}" destId="{C737F93C-C2F5-4881-AB04-EF9ED342014C}" srcOrd="0" destOrd="0" parTransId="{5731573D-6734-41C1-8569-E77924A83F67}" sibTransId="{24710200-0ACD-4AA1-BC84-675172726400}"/>
    <dgm:cxn modelId="{FB3EF672-214C-42D5-92C8-E459FEA34063}" type="presOf" srcId="{5E37E036-A31D-4E1A-980A-F6BF04C14E0A}" destId="{559EF8D4-853B-4478-A0CE-136A821A3378}" srcOrd="0" destOrd="0" presId="urn:microsoft.com/office/officeart/2005/8/layout/default"/>
    <dgm:cxn modelId="{CFA44D98-3ED3-4E9D-936C-7E978AECB45D}" type="presOf" srcId="{95A6427A-477F-45A4-947C-2A13AD71D803}" destId="{E156B128-94A9-4B74-A0EA-049E6824AF3E}" srcOrd="0" destOrd="0" presId="urn:microsoft.com/office/officeart/2005/8/layout/default"/>
    <dgm:cxn modelId="{0B9677A4-C111-4923-8BAF-107B8E18EB0F}" type="presOf" srcId="{C737F93C-C2F5-4881-AB04-EF9ED342014C}" destId="{9A5EB3BD-0423-4454-A5B4-ECF324D66CB7}" srcOrd="0" destOrd="0" presId="urn:microsoft.com/office/officeart/2005/8/layout/default"/>
    <dgm:cxn modelId="{CA9C076A-64E1-45C7-8031-967D77951419}" type="presParOf" srcId="{559EF8D4-853B-4478-A0CE-136A821A3378}" destId="{9A5EB3BD-0423-4454-A5B4-ECF324D66CB7}" srcOrd="0" destOrd="0" presId="urn:microsoft.com/office/officeart/2005/8/layout/default"/>
    <dgm:cxn modelId="{B4192CBA-EDDC-49FB-AB41-1214496C4895}" type="presParOf" srcId="{559EF8D4-853B-4478-A0CE-136A821A3378}" destId="{37CA7E78-1EFA-471D-8837-011778316811}" srcOrd="1" destOrd="0" presId="urn:microsoft.com/office/officeart/2005/8/layout/default"/>
    <dgm:cxn modelId="{BAF44103-003C-419B-B4AE-5FDE4C030179}" type="presParOf" srcId="{559EF8D4-853B-4478-A0CE-136A821A3378}" destId="{E156B128-94A9-4B74-A0EA-049E6824AF3E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A174D5-4356-44FD-8A95-05B79FA6C5DD}">
      <dsp:nvSpPr>
        <dsp:cNvPr id="0" name=""/>
        <dsp:cNvSpPr/>
      </dsp:nvSpPr>
      <dsp:spPr>
        <a:xfrm>
          <a:off x="726434" y="294"/>
          <a:ext cx="2930999" cy="17585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основи підприємництва</a:t>
          </a:r>
          <a:endParaRPr lang="uk-UA" sz="2000" kern="1200" dirty="0"/>
        </a:p>
      </dsp:txBody>
      <dsp:txXfrm>
        <a:off x="726434" y="294"/>
        <a:ext cx="2930999" cy="1758599"/>
      </dsp:txXfrm>
    </dsp:sp>
    <dsp:sp modelId="{4537068B-369F-4591-9245-2C8776DC699A}">
      <dsp:nvSpPr>
        <dsp:cNvPr id="0" name=""/>
        <dsp:cNvSpPr/>
      </dsp:nvSpPr>
      <dsp:spPr>
        <a:xfrm>
          <a:off x="3950533" y="294"/>
          <a:ext cx="2930999" cy="17585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бізнес-моделі</a:t>
          </a:r>
          <a:endParaRPr lang="uk-UA" sz="2000" kern="1200" dirty="0"/>
        </a:p>
      </dsp:txBody>
      <dsp:txXfrm>
        <a:off x="3950533" y="294"/>
        <a:ext cx="2930999" cy="1758599"/>
      </dsp:txXfrm>
    </dsp:sp>
    <dsp:sp modelId="{037B3266-267A-4E2D-A34F-E8BEE1F2998D}">
      <dsp:nvSpPr>
        <dsp:cNvPr id="0" name=""/>
        <dsp:cNvSpPr/>
      </dsp:nvSpPr>
      <dsp:spPr>
        <a:xfrm>
          <a:off x="726434" y="2051994"/>
          <a:ext cx="2930999" cy="17585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механізми залучення інвестицій</a:t>
          </a:r>
          <a:endParaRPr lang="uk-UA" sz="2000" kern="1200" dirty="0"/>
        </a:p>
      </dsp:txBody>
      <dsp:txXfrm>
        <a:off x="726434" y="2051994"/>
        <a:ext cx="2930999" cy="1758599"/>
      </dsp:txXfrm>
    </dsp:sp>
    <dsp:sp modelId="{1DC2F87F-2E74-440C-B652-4D9621E053B6}">
      <dsp:nvSpPr>
        <dsp:cNvPr id="0" name=""/>
        <dsp:cNvSpPr/>
      </dsp:nvSpPr>
      <dsp:spPr>
        <a:xfrm>
          <a:off x="3950533" y="2051994"/>
          <a:ext cx="2930999" cy="17585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роль держави у стимулюванні малого та середнього бізнес</a:t>
          </a:r>
          <a:r>
            <a:rPr lang="en-US" sz="20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e</a:t>
          </a:r>
          <a:endParaRPr lang="uk-UA" sz="2000" kern="1200" dirty="0"/>
        </a:p>
      </dsp:txBody>
      <dsp:txXfrm>
        <a:off x="3950533" y="2051994"/>
        <a:ext cx="2930999" cy="1758599"/>
      </dsp:txXfrm>
    </dsp:sp>
    <dsp:sp modelId="{CD6143D4-D2C1-478A-9030-F8005D0DD1FB}">
      <dsp:nvSpPr>
        <dsp:cNvPr id="0" name=""/>
        <dsp:cNvSpPr/>
      </dsp:nvSpPr>
      <dsp:spPr>
        <a:xfrm>
          <a:off x="2338484" y="4103693"/>
          <a:ext cx="2930999" cy="17585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особливості європейських стандартів та практик ведення підприємницької діяльності</a:t>
          </a:r>
          <a:endParaRPr lang="uk-UA" sz="2000" kern="1200" dirty="0"/>
        </a:p>
      </dsp:txBody>
      <dsp:txXfrm>
        <a:off x="2338484" y="4103693"/>
        <a:ext cx="2930999" cy="17585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83B293-71D8-4AB0-B582-A0466C4FA7C2}">
      <dsp:nvSpPr>
        <dsp:cNvPr id="0" name=""/>
        <dsp:cNvSpPr/>
      </dsp:nvSpPr>
      <dsp:spPr>
        <a:xfrm>
          <a:off x="78581" y="173"/>
          <a:ext cx="3094136" cy="1856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kern="1200" dirty="0"/>
            <a:t>аналітичного мислення</a:t>
          </a:r>
        </a:p>
      </dsp:txBody>
      <dsp:txXfrm>
        <a:off x="78581" y="173"/>
        <a:ext cx="3094136" cy="1856482"/>
      </dsp:txXfrm>
    </dsp:sp>
    <dsp:sp modelId="{890434F4-A519-404F-8C22-8020B140C803}">
      <dsp:nvSpPr>
        <dsp:cNvPr id="0" name=""/>
        <dsp:cNvSpPr/>
      </dsp:nvSpPr>
      <dsp:spPr>
        <a:xfrm>
          <a:off x="3482131" y="173"/>
          <a:ext cx="3094136" cy="1856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kern="1200" dirty="0"/>
            <a:t> стратегічного </a:t>
          </a:r>
          <a:r>
            <a:rPr lang="uk-UA" sz="2900" kern="1200" dirty="0" err="1"/>
            <a:t>плануванн</a:t>
          </a:r>
          <a:r>
            <a:rPr lang="en-US" sz="2900" kern="1200" dirty="0"/>
            <a:t>z</a:t>
          </a:r>
          <a:endParaRPr lang="uk-UA" sz="2900" kern="1200" dirty="0"/>
        </a:p>
      </dsp:txBody>
      <dsp:txXfrm>
        <a:off x="3482131" y="173"/>
        <a:ext cx="3094136" cy="1856482"/>
      </dsp:txXfrm>
    </dsp:sp>
    <dsp:sp modelId="{DF9F13CD-B30B-4A37-A7A4-858B5BE91E4B}">
      <dsp:nvSpPr>
        <dsp:cNvPr id="0" name=""/>
        <dsp:cNvSpPr/>
      </dsp:nvSpPr>
      <dsp:spPr>
        <a:xfrm>
          <a:off x="6885682" y="173"/>
          <a:ext cx="3094136" cy="1856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kern="1200" dirty="0"/>
            <a:t>оцінювання ринкових можливостей</a:t>
          </a:r>
        </a:p>
      </dsp:txBody>
      <dsp:txXfrm>
        <a:off x="6885682" y="173"/>
        <a:ext cx="3094136" cy="1856482"/>
      </dsp:txXfrm>
    </dsp:sp>
    <dsp:sp modelId="{962CA1AD-DDCF-4061-BDC8-CC33DCC2A472}">
      <dsp:nvSpPr>
        <dsp:cNvPr id="0" name=""/>
        <dsp:cNvSpPr/>
      </dsp:nvSpPr>
      <dsp:spPr>
        <a:xfrm>
          <a:off x="1780356" y="2166069"/>
          <a:ext cx="3094136" cy="1856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kern="1200" dirty="0"/>
            <a:t>оцінювання ризиків</a:t>
          </a:r>
        </a:p>
      </dsp:txBody>
      <dsp:txXfrm>
        <a:off x="1780356" y="2166069"/>
        <a:ext cx="3094136" cy="1856482"/>
      </dsp:txXfrm>
    </dsp:sp>
    <dsp:sp modelId="{6A259026-474F-42E6-90BE-4728A128BDA8}">
      <dsp:nvSpPr>
        <dsp:cNvPr id="0" name=""/>
        <dsp:cNvSpPr/>
      </dsp:nvSpPr>
      <dsp:spPr>
        <a:xfrm>
          <a:off x="5183906" y="2166069"/>
          <a:ext cx="3094136" cy="1856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kern="1200" dirty="0"/>
            <a:t>ефективної комунікації в бізнес-середовищі</a:t>
          </a:r>
        </a:p>
      </dsp:txBody>
      <dsp:txXfrm>
        <a:off x="5183906" y="2166069"/>
        <a:ext cx="3094136" cy="18564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5EB3BD-0423-4454-A5B4-ECF324D66CB7}">
      <dsp:nvSpPr>
        <dsp:cNvPr id="0" name=""/>
        <dsp:cNvSpPr/>
      </dsp:nvSpPr>
      <dsp:spPr>
        <a:xfrm>
          <a:off x="0" y="227997"/>
          <a:ext cx="3693696" cy="22162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400" kern="1200" dirty="0"/>
            <a:t>ефективна взаємодії з міжнародними партнерами</a:t>
          </a:r>
        </a:p>
      </dsp:txBody>
      <dsp:txXfrm>
        <a:off x="0" y="227997"/>
        <a:ext cx="3693696" cy="2216217"/>
      </dsp:txXfrm>
    </dsp:sp>
    <dsp:sp modelId="{E156B128-94A9-4B74-A0EA-049E6824AF3E}">
      <dsp:nvSpPr>
        <dsp:cNvPr id="0" name=""/>
        <dsp:cNvSpPr/>
      </dsp:nvSpPr>
      <dsp:spPr>
        <a:xfrm>
          <a:off x="0" y="2813584"/>
          <a:ext cx="3693696" cy="22162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400" kern="1200" dirty="0"/>
            <a:t>можливості для ведення бізнесу у глобальному середовищі</a:t>
          </a:r>
          <a:endParaRPr lang="en-US" sz="3400" kern="1200" dirty="0"/>
        </a:p>
      </dsp:txBody>
      <dsp:txXfrm>
        <a:off x="0" y="2813584"/>
        <a:ext cx="3693696" cy="22162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89A5A-6180-4794-8950-AEF26A50E6C1}" type="datetimeFigureOut">
              <a:rPr lang="uk-UA" smtClean="0"/>
              <a:t>02.04.2025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9F41-A0EB-48CA-B154-E463443441DC}" type="slidenum">
              <a:rPr lang="uk-UA" smtClean="0"/>
              <a:t>‹#›</a:t>
            </a:fld>
            <a:endParaRPr lang="uk-U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2493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89A5A-6180-4794-8950-AEF26A50E6C1}" type="datetimeFigureOut">
              <a:rPr lang="uk-UA" smtClean="0"/>
              <a:t>02.04.2025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9F41-A0EB-48CA-B154-E463443441D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4015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89A5A-6180-4794-8950-AEF26A50E6C1}" type="datetimeFigureOut">
              <a:rPr lang="uk-UA" smtClean="0"/>
              <a:t>02.04.2025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9F41-A0EB-48CA-B154-E463443441D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4150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89A5A-6180-4794-8950-AEF26A50E6C1}" type="datetimeFigureOut">
              <a:rPr lang="uk-UA" smtClean="0"/>
              <a:t>02.04.2025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9F41-A0EB-48CA-B154-E463443441D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45135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89A5A-6180-4794-8950-AEF26A50E6C1}" type="datetimeFigureOut">
              <a:rPr lang="uk-UA" smtClean="0"/>
              <a:t>02.04.2025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9F41-A0EB-48CA-B154-E463443441DC}" type="slidenum">
              <a:rPr lang="uk-UA" smtClean="0"/>
              <a:t>‹#›</a:t>
            </a:fld>
            <a:endParaRPr lang="uk-U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6020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89A5A-6180-4794-8950-AEF26A50E6C1}" type="datetimeFigureOut">
              <a:rPr lang="uk-UA" smtClean="0"/>
              <a:t>02.04.2025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9F41-A0EB-48CA-B154-E463443441D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7821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89A5A-6180-4794-8950-AEF26A50E6C1}" type="datetimeFigureOut">
              <a:rPr lang="uk-UA" smtClean="0"/>
              <a:t>02.04.2025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9F41-A0EB-48CA-B154-E463443441D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0087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89A5A-6180-4794-8950-AEF26A50E6C1}" type="datetimeFigureOut">
              <a:rPr lang="uk-UA" smtClean="0"/>
              <a:t>02.04.2025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9F41-A0EB-48CA-B154-E463443441D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92005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89A5A-6180-4794-8950-AEF26A50E6C1}" type="datetimeFigureOut">
              <a:rPr lang="uk-UA" smtClean="0"/>
              <a:t>02.04.2025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9F41-A0EB-48CA-B154-E463443441D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2609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2989A5A-6180-4794-8950-AEF26A50E6C1}" type="datetimeFigureOut">
              <a:rPr lang="uk-UA" smtClean="0"/>
              <a:t>02.04.2025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B719F41-A0EB-48CA-B154-E463443441D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7690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89A5A-6180-4794-8950-AEF26A50E6C1}" type="datetimeFigureOut">
              <a:rPr lang="uk-UA" smtClean="0"/>
              <a:t>02.04.2025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9F41-A0EB-48CA-B154-E463443441D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75238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2989A5A-6180-4794-8950-AEF26A50E6C1}" type="datetimeFigureOut">
              <a:rPr lang="uk-UA" smtClean="0"/>
              <a:t>02.04.2025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B719F41-A0EB-48CA-B154-E463443441DC}" type="slidenum">
              <a:rPr lang="uk-UA" smtClean="0"/>
              <a:t>‹#›</a:t>
            </a:fld>
            <a:endParaRPr lang="uk-UA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064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32782/hst-2023-16-93-16" TargetMode="External"/><Relationship Id="rId2" Type="http://schemas.openxmlformats.org/officeDocument/2006/relationships/hyperlink" Target="https://doi.org/10.32782/2524-0072/2023-52-4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iz.libretexts.org/Bookshelves/Business/Entrepreneurship/Book%3A_Business_Plan_Development_Guide_(Swanson)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8.sv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2C489-2F63-AB98-E13B-77B21B7A69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732504" cy="3060033"/>
          </a:xfrm>
        </p:spPr>
        <p:txBody>
          <a:bodyPr>
            <a:normAutofit fontScale="90000"/>
          </a:bodyPr>
          <a:lstStyle/>
          <a:p>
            <a:r>
              <a:rPr lang="en-US" dirty="0"/>
              <a:t>Entrepreneurship in Ukraine and the EU</a:t>
            </a:r>
            <a:br>
              <a:rPr lang="uk-UA" dirty="0"/>
            </a:br>
            <a:endParaRPr lang="uk-U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BBD940-FEDF-1AA2-A156-EBF5CC8313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2" y="3429000"/>
            <a:ext cx="7007977" cy="1947333"/>
          </a:xfrm>
        </p:spPr>
        <p:txBody>
          <a:bodyPr/>
          <a:lstStyle/>
          <a:p>
            <a:r>
              <a:rPr lang="uk-UA" dirty="0"/>
              <a:t>Підприємницька діяльність в Україні та країнах ЄС</a:t>
            </a:r>
          </a:p>
        </p:txBody>
      </p:sp>
    </p:spTree>
    <p:extLst>
      <p:ext uri="{BB962C8B-B14F-4D97-AF65-F5344CB8AC3E}">
        <p14:creationId xmlns:p14="http://schemas.microsoft.com/office/powerpoint/2010/main" val="2403932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EF46A5-435D-E226-0A44-E792525A0B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AB3AE50-782A-F8DC-2F76-6F2E36098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i="1" noProof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Модуль 3. Управління підприємницькою діяльністю</a:t>
            </a:r>
            <a:endParaRPr lang="uk-UA" sz="3600" noProof="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B93692A-90CC-36AE-9576-40B91735B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448310" algn="just">
              <a:buNone/>
            </a:pPr>
            <a:endParaRPr lang="uk-UA" sz="1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48310" algn="just">
              <a:buNone/>
            </a:pPr>
            <a:endParaRPr lang="uk-UA" sz="18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0215" algn="just">
              <a:buNone/>
            </a:pP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Тема 10. Основи управління підприємством.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0215" algn="just">
              <a:buNone/>
            </a:pP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Тема 11. Документування та фінансові операції підприємства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0215" algn="just">
              <a:buNone/>
            </a:pP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Тема 12. Економіка підприємницької діяльності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0215" algn="just">
              <a:buNone/>
            </a:pP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Тема 13. Оподаткування підприємницької діяльності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0215" algn="just"/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Тема 14. Маркетингові інструменти для бізнесу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sz="3200" dirty="0"/>
          </a:p>
        </p:txBody>
      </p:sp>
      <p:pic>
        <p:nvPicPr>
          <p:cNvPr id="5" name="Graphic 4" descr="Upward trend">
            <a:extLst>
              <a:ext uri="{FF2B5EF4-FFF2-40B4-BE49-F238E27FC236}">
                <a16:creationId xmlns:a16="http://schemas.microsoft.com/office/drawing/2014/main" id="{A7571778-D9C9-4FA6-60F3-95EC214F40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98042" y="2715126"/>
            <a:ext cx="2029326" cy="202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57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D08EF3-A3C6-6ECD-2CE8-77D08A7EA7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3E0DB72-94DC-C54D-1549-99AAC83AD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i="1" noProof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Модуль 4. </a:t>
            </a:r>
            <a:r>
              <a:rPr lang="uk-UA" sz="3600" i="1" noProof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Сучасні виклики та можливості для розвитку підприємництва</a:t>
            </a:r>
            <a:endParaRPr lang="uk-UA" sz="3600" noProof="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13BF8BE-283B-B7E2-2224-6F4E94565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448310" algn="just">
              <a:buNone/>
            </a:pPr>
            <a:endParaRPr lang="uk-UA" sz="1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48310" algn="just">
              <a:buNone/>
            </a:pPr>
            <a:endParaRPr lang="uk-UA" sz="18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0215" algn="just">
              <a:buNone/>
            </a:pPr>
            <a:endParaRPr lang="uk-UA" sz="1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0215" algn="just">
              <a:buNone/>
            </a:pP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Тема 15. Підприємницькі ризики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0215" algn="just">
              <a:buNone/>
            </a:pP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Тема 16. Підприємництво та сталий розвиток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0215" algn="just"/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Тема 17. Цифрові технології в підприємництві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sz="3200" dirty="0"/>
          </a:p>
        </p:txBody>
      </p:sp>
      <p:pic>
        <p:nvPicPr>
          <p:cNvPr id="3" name="Graphic 2" descr="Venn diagram">
            <a:extLst>
              <a:ext uri="{FF2B5EF4-FFF2-40B4-BE49-F238E27FC236}">
                <a16:creationId xmlns:a16="http://schemas.microsoft.com/office/drawing/2014/main" id="{949C116D-1AEE-05D7-2E1C-389C309203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95936" y="2614151"/>
            <a:ext cx="2062124" cy="206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012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F4734-7715-8642-83CC-1F523F06A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800" b="1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Рекомендована література</a:t>
            </a:r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1E2B7-B3E0-22C9-8626-858303FD1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621" y="1845734"/>
            <a:ext cx="11421979" cy="4506940"/>
          </a:xfrm>
        </p:spPr>
        <p:txBody>
          <a:bodyPr>
            <a:normAutofit fontScale="85000" lnSpcReduction="20000"/>
          </a:bodyPr>
          <a:lstStyle/>
          <a:p>
            <a:pPr marL="742950" marR="83820" lvl="1" indent="-285750" algn="just">
              <a:buSzPts val="1400"/>
              <a:buFont typeface="Times New Roman" panose="02020603050405020304" pitchFamily="18" charset="0"/>
              <a:buAutoNum type="arabicPeriod"/>
              <a:tabLst>
                <a:tab pos="720090" algn="l"/>
              </a:tabLst>
            </a:pP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Алєксєєва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С. В.,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Базиль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Л. О.,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Байдулін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В. Б. Основи економічної грамотності та підприємництва: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навч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посіб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Житомир : «Полісся», 2021. 248 с.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85090" lvl="1" indent="-285750" algn="just">
              <a:buSzPts val="1400"/>
              <a:buFont typeface="Times New Roman" panose="02020603050405020304" pitchFamily="18" charset="0"/>
              <a:buAutoNum type="arabicPeriod"/>
              <a:tabLst>
                <a:tab pos="720090" algn="l"/>
              </a:tabLst>
            </a:pP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Гаєвська Л.М., Марченко О.І. Підприємницька діяльність: підручник. Ірпінь: Університет ДФС України, 2019. 500 с. 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85090" lvl="1" indent="-285750" algn="just">
              <a:buSzPts val="1400"/>
              <a:buFont typeface="Times New Roman" panose="02020603050405020304" pitchFamily="18" charset="0"/>
              <a:buAutoNum type="arabicPeriod"/>
              <a:tabLst>
                <a:tab pos="720090" algn="l"/>
              </a:tabLst>
            </a:pP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Глущевський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В.В.,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Бирський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В.В.,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Голомб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В.В. Сучасні виклики для України й Європейський досвід: синергія циркуляційної економіки, соціального підприємництва та національної безпеки. Соціальне підприємництво та традиційні форми бізнесу: монографія / За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заг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редакцією А. В. Переверзєвої / Європейський проєкт EUROSECRET («Європейські практики соціального підприємництва: сталість, інклюзія та креативність»). ЗНУ, 2023; Запоріжжя: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Мокшанов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В.В., 2023. C. 131-141.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85090" lvl="1" indent="-285750" algn="just">
              <a:buSzPts val="1400"/>
              <a:buFont typeface="Times New Roman" panose="02020603050405020304" pitchFamily="18" charset="0"/>
              <a:buAutoNum type="arabicPeriod"/>
              <a:tabLst>
                <a:tab pos="720090" algn="l"/>
              </a:tabLst>
            </a:pP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Голомб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В. В.,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Мержинський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Є. К., Пєтухова О. В. Аналіз переваг та недоліків застосування ВІ-систем у підприємницькій діяльності. Економіка та суспільство. 2023. № 52. C. 1-5. URL: DOI: </a:t>
            </a:r>
            <a:r>
              <a:rPr lang="uk-UA" sz="140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https://doi.org/10.32782/2524-0072/2023-52-48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83820" lvl="1" indent="-285750" algn="just">
              <a:buSzPts val="1400"/>
              <a:buFont typeface="Times New Roman" panose="02020603050405020304" pitchFamily="18" charset="0"/>
              <a:buAutoNum type="arabicPeriod"/>
              <a:tabLst>
                <a:tab pos="720090" algn="l"/>
              </a:tabLst>
            </a:pP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Гонтарева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І.В. Підприємництво : підручник. Харків : ХНУ ім. В. Каразіна, 2021. 392 с.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85090" lvl="1" indent="-285750" algn="just">
              <a:buSzPts val="1400"/>
              <a:buFont typeface="Times New Roman" panose="02020603050405020304" pitchFamily="18" charset="0"/>
              <a:buAutoNum type="arabicPeriod"/>
              <a:tabLst>
                <a:tab pos="720090" algn="l"/>
              </a:tabLst>
            </a:pP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Козловський В. О. Основи підприємництва : електронний навчальний посібник комбінованого (локального та мережного) використання. Вінниця : ВНТУ, 2023. 131 с. URL: pdf.lib.vntu.edu.ua/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books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/2023/Kozlovskii_2023_131.pdf. 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85090" lvl="1" indent="-285750" algn="just">
              <a:buSzPts val="1400"/>
              <a:buFont typeface="Times New Roman" panose="02020603050405020304" pitchFamily="18" charset="0"/>
              <a:buAutoNum type="arabicPeriod"/>
              <a:tabLst>
                <a:tab pos="720090" algn="l"/>
              </a:tabLst>
            </a:pP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Мельник Л.Г.,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Карінцева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О.І. Економіка і бізнес: підручник. Суми: Університетська книга, 2021. 316 с. 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85090" lvl="1" indent="-285750" algn="just">
              <a:buSzPts val="1400"/>
              <a:buFont typeface="Times New Roman" panose="02020603050405020304" pitchFamily="18" charset="0"/>
              <a:buAutoNum type="arabicPeriod"/>
              <a:tabLst>
                <a:tab pos="720090" algn="l"/>
              </a:tabLst>
            </a:pP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Мохонько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Г.А. Організація підприємницької діяльності: навчальний посібник. Київ: КПІ ім. Ігоря Сікорського, 2022. 61 с. 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85090" lvl="1" indent="-285750" algn="just">
              <a:buSzPts val="1400"/>
              <a:buFont typeface="Times New Roman" panose="02020603050405020304" pitchFamily="18" charset="0"/>
              <a:buAutoNum type="arabicPeriod"/>
              <a:tabLst>
                <a:tab pos="720090" algn="l"/>
              </a:tabLst>
            </a:pP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Неустроєва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Г. О., Полякова Т.Л.,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Томілін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О.М. Англійська мова для підприємців: навчально - метод.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посіб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Харків : НТУ «ХПІ», 2023. 143 с.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85090" lvl="1" indent="-285750" algn="just">
              <a:buSzPts val="1400"/>
              <a:buFont typeface="Times New Roman" panose="02020603050405020304" pitchFamily="18" charset="0"/>
              <a:buAutoNum type="arabicPeriod"/>
              <a:tabLst>
                <a:tab pos="720090" algn="l"/>
              </a:tabLst>
            </a:pP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Орлова К. Є. Управління бізнесом : підручник. Житомир: Державний політехніка», 2019. 319 с.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85090" lvl="1" indent="-285750" algn="just">
              <a:buSzPts val="1400"/>
              <a:buFont typeface="Times New Roman" panose="02020603050405020304" pitchFamily="18" charset="0"/>
              <a:buAutoNum type="arabicPeriod"/>
              <a:tabLst>
                <a:tab pos="720090" algn="l"/>
              </a:tabLst>
            </a:pP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Основи економічної грамотності та підприємництва: навчальний посібник.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Алєксєєва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С.В.,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Базиль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Л.О.,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Байдулін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В. Б та ін.. Житомир: "Полісся", 2021. 248 с. 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85090" lvl="1" indent="-285750" algn="just">
              <a:buSzPts val="1400"/>
              <a:buFont typeface="Times New Roman" panose="02020603050405020304" pitchFamily="18" charset="0"/>
              <a:buAutoNum type="arabicPeriod"/>
              <a:tabLst>
                <a:tab pos="720090" algn="l"/>
              </a:tabLst>
            </a:pP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Основи підприємництва: Підручник. [Біляк Т.О.,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Бірюченко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С.Ю.,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Бужимська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К.О., та ін.]; під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заг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ред. Н.В.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Валінкевич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Житомир : ЖДТУ, 2019. 492 с. 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85090" lvl="1" indent="-285750" algn="just">
              <a:buSzPts val="1400"/>
              <a:buFont typeface="Times New Roman" panose="02020603050405020304" pitchFamily="18" charset="0"/>
              <a:buAutoNum type="arabicPeriod"/>
              <a:tabLst>
                <a:tab pos="720090" algn="l"/>
              </a:tabLst>
            </a:pP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Підприємництво та основи бізнесу. Практикум: Навчальний посібник / [Біляк Т.О.,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Бірюченко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С.Ю.,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Бужимська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К.О., та ін.]; під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заг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ред. Т.П. Остапчук. Житомир: Житомирська політехніка, 2023. 280 с.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85090" lvl="1" indent="-285750" algn="just">
              <a:buSzPts val="1400"/>
              <a:buFont typeface="Times New Roman" panose="02020603050405020304" pitchFamily="18" charset="0"/>
              <a:buAutoNum type="arabicPeriod"/>
              <a:tabLst>
                <a:tab pos="720090" algn="l"/>
              </a:tabLst>
            </a:pP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Glushchevsky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V., Holomb V.,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Byrskyi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V.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impact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digitalization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entrepreneurship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key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factors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Humanities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studies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2023. № 16. C. 160-167. URL: DOI: </a:t>
            </a:r>
            <a:r>
              <a:rPr lang="uk-UA" sz="140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https://doi.org/10.32782/hst-2023-16-93-16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742950" marR="85090" lvl="1" indent="-285750" algn="just">
              <a:buSzPts val="1400"/>
              <a:buFont typeface="Times New Roman" panose="02020603050405020304" pitchFamily="18" charset="0"/>
              <a:buAutoNum type="arabicPeriod"/>
              <a:tabLst>
                <a:tab pos="720090" algn="l"/>
              </a:tabLst>
            </a:pP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Lee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A.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Swanson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Business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Plan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Development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Guide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book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LibreTexts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2024. 58 p. URL: </a:t>
            </a:r>
            <a:r>
              <a:rPr lang="uk-UA" sz="140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https://biz.libretexts.org/Bookshelves/Business/Entrepreneurship/Book%3A_</a:t>
            </a:r>
            <a:br>
              <a:rPr lang="uk-UA" sz="140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</a:br>
            <a:r>
              <a:rPr lang="uk-UA" sz="140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Business_Plan_Development_Guide</a:t>
            </a:r>
            <a:r>
              <a:rPr lang="uk-UA" sz="140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_(</a:t>
            </a:r>
            <a:r>
              <a:rPr lang="uk-UA" sz="140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Swanson</a:t>
            </a:r>
            <a:r>
              <a:rPr lang="uk-UA" sz="140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43908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CA557F-743D-3026-F911-2307918E1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Голомб Вікторія Володимирівна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1D85AB9-4C9B-3FF4-C41C-E94CA363F5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377" y="283543"/>
            <a:ext cx="3980885" cy="5970122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1D5996-7C54-15DE-F73E-1B2D1E8CE2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3073399"/>
            <a:ext cx="3657600" cy="3784601"/>
          </a:xfrm>
        </p:spPr>
        <p:txBody>
          <a:bodyPr>
            <a:normAutofit/>
          </a:bodyPr>
          <a:lstStyle/>
          <a:p>
            <a:r>
              <a:rPr lang="uk-UA" dirty="0"/>
              <a:t>Кандидат економічних наук, доцент</a:t>
            </a:r>
          </a:p>
          <a:p>
            <a:r>
              <a:rPr lang="uk-UA" dirty="0"/>
              <a:t>Доцент кафедри інформаційної економіки, підприємництва та фінансів</a:t>
            </a:r>
          </a:p>
          <a:p>
            <a:endParaRPr lang="uk-UA" dirty="0"/>
          </a:p>
          <a:p>
            <a:r>
              <a:rPr lang="en-US" dirty="0"/>
              <a:t>e-mail: viktoria.golomb@gmail.com</a:t>
            </a:r>
          </a:p>
          <a:p>
            <a:r>
              <a:rPr lang="en-US" dirty="0"/>
              <a:t>Viber: +38 (050) 133 87 99</a:t>
            </a:r>
          </a:p>
          <a:p>
            <a:r>
              <a:rPr lang="en-US" dirty="0"/>
              <a:t>Telegram: +38 (097) 80 66 215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27356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95D89-F4BC-4306-3588-8E2A95DF0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Структура дисципліни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CBCFC3-7658-266D-5F94-30CDCCE20F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Вивчення матеріалів курсу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7C1A7-A35F-C31B-8DD8-9159D6577A9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dirty="0"/>
              <a:t>17 лекційних занять </a:t>
            </a:r>
          </a:p>
          <a:p>
            <a:r>
              <a:rPr lang="uk-UA" dirty="0"/>
              <a:t>8 практичних занять</a:t>
            </a:r>
          </a:p>
          <a:p>
            <a:r>
              <a:rPr lang="uk-UA" dirty="0"/>
              <a:t>Самостійна робота</a:t>
            </a:r>
          </a:p>
          <a:p>
            <a:pPr marL="0" indent="0">
              <a:buNone/>
            </a:pPr>
            <a:endParaRPr lang="uk-UA" dirty="0"/>
          </a:p>
          <a:p>
            <a:endParaRPr lang="uk-UA" dirty="0"/>
          </a:p>
          <a:p>
            <a:endParaRPr lang="uk-U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808DAA-312B-B029-7532-AC6C125C09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uk-UA" dirty="0"/>
              <a:t>Завдання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0E0CDE-1A0D-EA2C-5B58-FC79FCB5336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uk-UA" dirty="0"/>
              <a:t>Тестові завдання</a:t>
            </a:r>
          </a:p>
          <a:p>
            <a:r>
              <a:rPr lang="uk-UA" dirty="0"/>
              <a:t>Практичні завдання</a:t>
            </a:r>
          </a:p>
          <a:p>
            <a:r>
              <a:rPr lang="uk-UA" dirty="0"/>
              <a:t>Глосарій термінів та понять англійською мовою</a:t>
            </a:r>
          </a:p>
          <a:p>
            <a:r>
              <a:rPr lang="uk-UA" dirty="0"/>
              <a:t>Залік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24914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54576-72DB-7109-2BFB-080782904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Мета 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вивчення навчальної дисципліни</a:t>
            </a:r>
            <a:endParaRPr lang="uk-UA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FBE5E-C9FD-9AC9-F4CA-0BDDAC3FF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uk-UA" sz="2800" b="1" dirty="0"/>
              <a:t>надання здобувачам ґрунтовних теоретичних знань та розвиток практичних навичок, необхідних для започаткування та ведення власної справи в умовах сучасної економіки</a:t>
            </a:r>
            <a:r>
              <a:rPr lang="uk-UA" sz="2800" dirty="0"/>
              <a:t>. </a:t>
            </a:r>
          </a:p>
          <a:p>
            <a:endParaRPr lang="uk-UA" sz="2800" dirty="0"/>
          </a:p>
          <a:p>
            <a:endParaRPr lang="uk-UA" sz="2800" dirty="0"/>
          </a:p>
          <a:p>
            <a:r>
              <a:rPr lang="uk-UA" sz="1800" dirty="0"/>
              <a:t>Особливий акцент зроблено на порівняльному аналізі підприємницької діяльності в Україні та країнах Європейського Союзу, що дозволяє зрозуміти особливості регулювання, функціонування бізнесу та механізми державної підтримки підприємництва в різних економічних системах</a:t>
            </a:r>
          </a:p>
        </p:txBody>
      </p:sp>
      <p:pic>
        <p:nvPicPr>
          <p:cNvPr id="8" name="Graphic 7" descr="Bullseye">
            <a:extLst>
              <a:ext uri="{FF2B5EF4-FFF2-40B4-BE49-F238E27FC236}">
                <a16:creationId xmlns:a16="http://schemas.microsoft.com/office/drawing/2014/main" id="{96EBE5CE-B9F0-97AF-8F00-1C2649C511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57500" y="204135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23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E4FFB-504F-E643-F3B7-E30F63A28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 рамках дисципліни здобувачі отримають знання про</a:t>
            </a:r>
            <a:endParaRPr lang="uk-UA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BEF32AE-BF50-3302-B107-FA678373C9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3838219"/>
              </p:ext>
            </p:extLst>
          </p:nvPr>
        </p:nvGraphicFramePr>
        <p:xfrm>
          <a:off x="4399548" y="594359"/>
          <a:ext cx="7607968" cy="5862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2319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9E47963-B316-FDC8-6EF7-9DF081281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noProof="0" dirty="0"/>
              <a:t>Опанування дисципліни сприятиме формуванню у здобувачів навичок 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4A663E8-8124-81E5-FA65-77D6125F9A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8508811"/>
              </p:ext>
            </p:extLst>
          </p:nvPr>
        </p:nvGraphicFramePr>
        <p:xfrm>
          <a:off x="1097280" y="2038768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4226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24C9DF-CEE0-0DD1-78D2-0DE02CD33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305" y="1677200"/>
            <a:ext cx="3200400" cy="2999073"/>
          </a:xfrm>
        </p:spPr>
        <p:txBody>
          <a:bodyPr>
            <a:normAutofit fontScale="90000"/>
          </a:bodyPr>
          <a:lstStyle/>
          <a:p>
            <a:r>
              <a:rPr lang="uk-UA" noProof="0" dirty="0"/>
              <a:t>Особлива увага у межах курсу приділяється вивченню термінології англійською мовою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93783D8-2B2E-FA2E-7C3B-1C00B04BEA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2444360"/>
              </p:ext>
            </p:extLst>
          </p:nvPr>
        </p:nvGraphicFramePr>
        <p:xfrm>
          <a:off x="4712370" y="800100"/>
          <a:ext cx="3693696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Graphic 8" descr="Customer review RTL">
            <a:extLst>
              <a:ext uri="{FF2B5EF4-FFF2-40B4-BE49-F238E27FC236}">
                <a16:creationId xmlns:a16="http://schemas.microsoft.com/office/drawing/2014/main" id="{FA78E36B-DAFA-402E-AC35-66FA22DC5F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525005" y="1316253"/>
            <a:ext cx="1624258" cy="1624258"/>
          </a:xfrm>
          <a:prstGeom prst="rect">
            <a:avLst/>
          </a:prstGeom>
        </p:spPr>
      </p:pic>
      <p:pic>
        <p:nvPicPr>
          <p:cNvPr id="11" name="Graphic 10" descr="Earth globe Africa and Europe">
            <a:extLst>
              <a:ext uri="{FF2B5EF4-FFF2-40B4-BE49-F238E27FC236}">
                <a16:creationId xmlns:a16="http://schemas.microsoft.com/office/drawing/2014/main" id="{9AAB1D8C-50AD-7842-CB16-7F6073CEFB6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525005" y="3933531"/>
            <a:ext cx="1876926" cy="187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90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C292AB3-93DD-365B-6E6F-59BF03E24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i="1" noProof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Змістовий модуль 1. Основи підприємницької діяльності</a:t>
            </a:r>
            <a:endParaRPr lang="uk-UA" sz="3600" noProof="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6DB579E-8A82-7270-7ABA-04412D5EE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448310" algn="just">
              <a:buNone/>
            </a:pPr>
            <a:endParaRPr lang="uk-UA" sz="1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48310" algn="just">
              <a:buNone/>
            </a:pPr>
            <a:endParaRPr lang="uk-UA" sz="18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48310" algn="just">
              <a:buNone/>
            </a:pP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Тема 1. Сутність підприємництва та його роль у суспільстві.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48310" algn="just">
              <a:buNone/>
            </a:pP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Тема 2. Державна підтримка підприємництва.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48310" algn="just">
              <a:buNone/>
            </a:pP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Тема 3. Ринкове середовище підприємництва.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48310" algn="just">
              <a:buNone/>
            </a:pP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Тема 4. Види та форми підприємницької діяльності.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48310" algn="just"/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Тема 5. Моделі ведення підприємницької діяльності.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sz="3200" dirty="0"/>
          </a:p>
        </p:txBody>
      </p:sp>
      <p:pic>
        <p:nvPicPr>
          <p:cNvPr id="9" name="Graphic 8" descr="Handshake">
            <a:extLst>
              <a:ext uri="{FF2B5EF4-FFF2-40B4-BE49-F238E27FC236}">
                <a16:creationId xmlns:a16="http://schemas.microsoft.com/office/drawing/2014/main" id="{B2158A7C-A50D-3D21-9156-4B22528692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18356" y="2574045"/>
            <a:ext cx="2464069" cy="246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749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E72FD1-3D21-D901-8181-4796DA59A1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F1E155F-EA69-670A-20A3-ED3132C67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i="1" noProof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Змістовий модуль 2. Організація підприємницької діяльності</a:t>
            </a:r>
            <a:endParaRPr lang="uk-UA" sz="3600" noProof="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07C4048-FDA9-4E87-1300-29C2E0635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448310" algn="just">
              <a:buNone/>
            </a:pPr>
            <a:endParaRPr lang="uk-UA" sz="1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48310" algn="just">
              <a:buNone/>
            </a:pPr>
            <a:endParaRPr lang="uk-UA" sz="18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48310" algn="just">
              <a:buNone/>
            </a:pP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Тема 6. Підприємницька ідея та її реалізація</a:t>
            </a:r>
          </a:p>
          <a:p>
            <a:pPr marL="0" marR="0" indent="448310" algn="just">
              <a:buNone/>
            </a:pP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Тема 7. Планування підприємницької діяльності</a:t>
            </a:r>
          </a:p>
          <a:p>
            <a:pPr marL="0" marR="0" indent="448310" algn="just">
              <a:buNone/>
            </a:pP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Тема 8. Реєстрація та припинення підприємницької діяльності</a:t>
            </a:r>
          </a:p>
          <a:p>
            <a:pPr marL="0" marR="0" indent="448310" algn="just">
              <a:buNone/>
            </a:pP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Тема 9. Фінансування підприємницької діяльності</a:t>
            </a:r>
          </a:p>
          <a:p>
            <a:endParaRPr lang="uk-UA" sz="3200" dirty="0"/>
          </a:p>
        </p:txBody>
      </p:sp>
      <p:pic>
        <p:nvPicPr>
          <p:cNvPr id="2" name="Graphic 1" descr="Lightbulb and gear">
            <a:extLst>
              <a:ext uri="{FF2B5EF4-FFF2-40B4-BE49-F238E27FC236}">
                <a16:creationId xmlns:a16="http://schemas.microsoft.com/office/drawing/2014/main" id="{874DF925-7266-D83A-BDE9-435703EF71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22104" y="2322093"/>
            <a:ext cx="2398295" cy="239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29711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317</TotalTime>
  <Words>974</Words>
  <Application>Microsoft Office PowerPoint</Application>
  <PresentationFormat>Widescreen</PresentationFormat>
  <Paragraphs>86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Calibri Light</vt:lpstr>
      <vt:lpstr>Times New Roman</vt:lpstr>
      <vt:lpstr>Retrospect</vt:lpstr>
      <vt:lpstr>Entrepreneurship in Ukraine and the EU </vt:lpstr>
      <vt:lpstr>Голомб Вікторія Володимирівна</vt:lpstr>
      <vt:lpstr>Структура дисципліни</vt:lpstr>
      <vt:lpstr>Мета вивчення навчальної дисципліни</vt:lpstr>
      <vt:lpstr>У рамках дисципліни здобувачі отримають знання про</vt:lpstr>
      <vt:lpstr>Опанування дисципліни сприятиме формуванню у здобувачів навичок </vt:lpstr>
      <vt:lpstr>Особлива увага у межах курсу приділяється вивченню термінології англійською мовою</vt:lpstr>
      <vt:lpstr>Змістовий модуль 1. Основи підприємницької діяльності</vt:lpstr>
      <vt:lpstr>Змістовий модуль 2. Організація підприємницької діяльності</vt:lpstr>
      <vt:lpstr>Модуль 3. Управління підприємницькою діяльністю</vt:lpstr>
      <vt:lpstr>Модуль 4. Сучасні виклики та можливості для розвитку підприємництва</vt:lpstr>
      <vt:lpstr>Рекомендована література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Viktoria Holomb</dc:creator>
  <cp:lastModifiedBy>Viktoria Holomb</cp:lastModifiedBy>
  <cp:revision>10</cp:revision>
  <dcterms:created xsi:type="dcterms:W3CDTF">2025-02-12T20:16:24Z</dcterms:created>
  <dcterms:modified xsi:type="dcterms:W3CDTF">2025-04-02T17:54:30Z</dcterms:modified>
</cp:coreProperties>
</file>