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75" r:id="rId5"/>
    <p:sldId id="271" r:id="rId6"/>
    <p:sldId id="272" r:id="rId7"/>
    <p:sldId id="273" r:id="rId8"/>
    <p:sldId id="274" r:id="rId9"/>
    <p:sldId id="276" r:id="rId10"/>
    <p:sldId id="277" r:id="rId11"/>
    <p:sldId id="278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uk-UA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3317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4993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470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3141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0480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8505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4504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60165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277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942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474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348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500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0250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563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3579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2432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616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Лекція </a:t>
            </a:r>
            <a:r>
              <a:rPr lang="uk-UA" dirty="0" smtClean="0"/>
              <a:t>3.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b="1" i="1" dirty="0"/>
              <a:t>Візуалізація та презентація міграційних даних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92241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 smtClean="0"/>
              <a:t>2. </a:t>
            </a:r>
            <a:r>
              <a:rPr lang="uk-UA" sz="2400" b="1" dirty="0"/>
              <a:t>Типи візуалізації, що застосовуються у дослідженнях міграції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/>
          </a:bodyPr>
          <a:lstStyle/>
          <a:p>
            <a:r>
              <a:rPr lang="uk-UA" sz="2000" b="1" dirty="0"/>
              <a:t>Приклади використання візуалізації у дослідженні міграції</a:t>
            </a:r>
          </a:p>
          <a:p>
            <a:r>
              <a:rPr lang="uk-UA" sz="2000" dirty="0"/>
              <a:t>Карти потоків українських біженців у Європі після 2022 року (на основі даних </a:t>
            </a:r>
            <a:r>
              <a:rPr lang="en-GB" sz="2000" dirty="0"/>
              <a:t>UNHCR).</a:t>
            </a:r>
          </a:p>
          <a:p>
            <a:r>
              <a:rPr lang="uk-UA" sz="2000" dirty="0"/>
              <a:t>Інфографіка про розподіл українських трудових мігрантів за професійними сферами.</a:t>
            </a:r>
          </a:p>
          <a:p>
            <a:r>
              <a:rPr lang="uk-UA" sz="2000" dirty="0"/>
              <a:t>Соціальні мережеві графи, що демонструють зв’язки між українською діаспорою у різних країнах.</a:t>
            </a:r>
          </a:p>
        </p:txBody>
      </p:sp>
    </p:spTree>
    <p:extLst>
      <p:ext uri="{BB962C8B-B14F-4D97-AF65-F5344CB8AC3E}">
        <p14:creationId xmlns:p14="http://schemas.microsoft.com/office/powerpoint/2010/main" val="3081168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 smtClean="0"/>
              <a:t>2. </a:t>
            </a:r>
            <a:r>
              <a:rPr lang="uk-UA" sz="2400" b="1" dirty="0"/>
              <a:t>Типи візуалізації, що застосовуються у дослідженнях міграції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/>
          </a:bodyPr>
          <a:lstStyle/>
          <a:p>
            <a:r>
              <a:rPr lang="uk-UA" sz="2000" b="1" dirty="0"/>
              <a:t>Візуалізація є ключовим елементом сучасних досліджень міграції</a:t>
            </a:r>
            <a:r>
              <a:rPr lang="uk-UA" sz="2000" b="1" dirty="0" smtClean="0"/>
              <a:t>.</a:t>
            </a:r>
          </a:p>
          <a:p>
            <a:r>
              <a:rPr lang="uk-UA" sz="2000" b="1" dirty="0" smtClean="0"/>
              <a:t>Вона </a:t>
            </a:r>
            <a:r>
              <a:rPr lang="uk-UA" sz="2000" b="1" dirty="0"/>
              <a:t>робить складні дані зрозумілими, допомагає виявити приховані тенденції та підвищує вплив дослідження</a:t>
            </a:r>
            <a:r>
              <a:rPr lang="uk-UA" sz="2000" b="1" dirty="0" smtClean="0"/>
              <a:t>.</a:t>
            </a:r>
          </a:p>
          <a:p>
            <a:r>
              <a:rPr lang="uk-UA" sz="2000" b="1" dirty="0" smtClean="0"/>
              <a:t>Використання </a:t>
            </a:r>
            <a:r>
              <a:rPr lang="uk-UA" sz="2000" b="1" dirty="0"/>
              <a:t>цифрових інструментів дозволяє створювати інтерактивні, гнучкі та наочні форми презентації результатів</a:t>
            </a:r>
            <a:r>
              <a:rPr lang="uk-UA" sz="2000" b="1" dirty="0" smtClean="0"/>
              <a:t>.</a:t>
            </a:r>
          </a:p>
          <a:p>
            <a:r>
              <a:rPr lang="uk-UA" sz="2000" b="1" dirty="0" smtClean="0"/>
              <a:t>Поєднання </a:t>
            </a:r>
            <a:r>
              <a:rPr lang="uk-UA" sz="2000" b="1" dirty="0"/>
              <a:t>класичних і цифрових методів представлення даних забезпечує кращу комунікацію з різними аудиторіями — від науковців до політиків і громадськості.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905078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uk-UA" sz="2400" b="1" dirty="0" smtClean="0"/>
              <a:t>Значення візуалізації </a:t>
            </a:r>
            <a:r>
              <a:rPr lang="uk-UA" sz="2400" b="1" dirty="0"/>
              <a:t>даних у вивченні міграційних </a:t>
            </a:r>
            <a:r>
              <a:rPr lang="uk-UA" sz="2400" b="1" dirty="0" smtClean="0"/>
              <a:t>процесів</a:t>
            </a:r>
            <a:r>
              <a:rPr lang="uk-UA" sz="2400" b="1" dirty="0"/>
              <a:t>.</a:t>
            </a:r>
            <a:endParaRPr lang="uk-UA" sz="2400" b="1" dirty="0" smtClean="0"/>
          </a:p>
          <a:p>
            <a:pPr marL="457200" indent="-457200">
              <a:buAutoNum type="arabicPeriod"/>
            </a:pPr>
            <a:r>
              <a:rPr lang="uk-UA" sz="2400" b="1" dirty="0" smtClean="0"/>
              <a:t>Типи візуалізації, що </a:t>
            </a:r>
            <a:r>
              <a:rPr lang="uk-UA" sz="2400" b="1" dirty="0"/>
              <a:t>застосовуються </a:t>
            </a:r>
            <a:r>
              <a:rPr lang="uk-UA" sz="2400" b="1" dirty="0" smtClean="0"/>
              <a:t>у дослідженнях міграції.</a:t>
            </a:r>
          </a:p>
        </p:txBody>
      </p:sp>
    </p:spTree>
    <p:extLst>
      <p:ext uri="{BB962C8B-B14F-4D97-AF65-F5344CB8AC3E}">
        <p14:creationId xmlns:p14="http://schemas.microsoft.com/office/powerpoint/2010/main" val="4205985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1. </a:t>
            </a:r>
            <a:r>
              <a:rPr lang="uk-UA" sz="2400" b="1" dirty="0"/>
              <a:t>Значення візуалізації даних у вивченні міграційних процесів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 fontScale="92500" lnSpcReduction="10000"/>
          </a:bodyPr>
          <a:lstStyle/>
          <a:p>
            <a:r>
              <a:rPr lang="uk-UA" sz="2400" b="1" dirty="0"/>
              <a:t>Чому візуалізація важлива?</a:t>
            </a:r>
          </a:p>
          <a:p>
            <a:r>
              <a:rPr lang="uk-UA" sz="2400" dirty="0"/>
              <a:t>Міграційні процеси характеризуються складністю: вони включають чисельність населення, часову динаміку, географічні переміщення, соціально-економічні характеристики.</a:t>
            </a:r>
            <a:br>
              <a:rPr lang="uk-UA" sz="2400" dirty="0"/>
            </a:br>
            <a:r>
              <a:rPr lang="uk-UA" sz="2400" dirty="0"/>
              <a:t>Звичайний текст або таблиці не завжди дозволяють ефективно донести цю інформацію.</a:t>
            </a:r>
            <a:br>
              <a:rPr lang="uk-UA" sz="2400" dirty="0"/>
            </a:br>
            <a:endParaRPr lang="uk-UA" sz="2400" dirty="0" smtClean="0"/>
          </a:p>
          <a:p>
            <a:r>
              <a:rPr lang="uk-UA" sz="2400" b="1" dirty="0" smtClean="0"/>
              <a:t>Візуалізація </a:t>
            </a:r>
            <a:r>
              <a:rPr lang="uk-UA" sz="2400" b="1" dirty="0"/>
              <a:t>даних</a:t>
            </a:r>
            <a:r>
              <a:rPr lang="uk-UA" sz="2400" dirty="0"/>
              <a:t> виконує кілька функцій:</a:t>
            </a:r>
          </a:p>
          <a:p>
            <a:r>
              <a:rPr lang="uk-UA" sz="2400" dirty="0"/>
              <a:t>робить дані більш зрозумілими та доступними;</a:t>
            </a:r>
          </a:p>
          <a:p>
            <a:r>
              <a:rPr lang="uk-UA" sz="2400" dirty="0"/>
              <a:t>дозволяє побачити тренди, які непомітні у «сухих цифрах»;</a:t>
            </a:r>
          </a:p>
          <a:p>
            <a:r>
              <a:rPr lang="uk-UA" sz="2400" dirty="0"/>
              <a:t>підвищує комунікативний ефект соціологічного дослідження.</a:t>
            </a:r>
          </a:p>
        </p:txBody>
      </p:sp>
    </p:spTree>
    <p:extLst>
      <p:ext uri="{BB962C8B-B14F-4D97-AF65-F5344CB8AC3E}">
        <p14:creationId xmlns:p14="http://schemas.microsoft.com/office/powerpoint/2010/main" val="1550792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1. </a:t>
            </a:r>
            <a:r>
              <a:rPr lang="uk-UA" sz="2400" b="1" dirty="0"/>
              <a:t>Значення візуалізації даних у вивченні міграційних процесів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/>
              <a:t>Принципи якісної візуалізації</a:t>
            </a:r>
          </a:p>
          <a:p>
            <a:r>
              <a:rPr lang="uk-UA" sz="2400" b="1" dirty="0"/>
              <a:t>Простота</a:t>
            </a:r>
            <a:r>
              <a:rPr lang="uk-UA" sz="2400" dirty="0"/>
              <a:t> — уникати перевантажених графіків.</a:t>
            </a:r>
          </a:p>
          <a:p>
            <a:r>
              <a:rPr lang="uk-UA" sz="2400" b="1" dirty="0"/>
              <a:t>Чіткість</a:t>
            </a:r>
            <a:r>
              <a:rPr lang="uk-UA" sz="2400" dirty="0"/>
              <a:t> — зрозумілі підписи, легенди, позначення.</a:t>
            </a:r>
          </a:p>
          <a:p>
            <a:r>
              <a:rPr lang="uk-UA" sz="2400" b="1" dirty="0"/>
              <a:t>Відповідність типу даних</a:t>
            </a:r>
            <a:r>
              <a:rPr lang="uk-UA" sz="2400" dirty="0"/>
              <a:t> — лінійні графіки для динаміки, карти для географії, діаграми для структури.</a:t>
            </a:r>
          </a:p>
          <a:p>
            <a:r>
              <a:rPr lang="uk-UA" sz="2400" b="1" dirty="0"/>
              <a:t>Контекстуалізація</a:t>
            </a:r>
            <a:r>
              <a:rPr lang="uk-UA" sz="2400" dirty="0"/>
              <a:t> — кожна візуалізація має супроводжуватися коротким поясненням.</a:t>
            </a:r>
          </a:p>
          <a:p>
            <a:r>
              <a:rPr lang="uk-UA" sz="2400" b="1" dirty="0"/>
              <a:t>Етичність</a:t>
            </a:r>
            <a:r>
              <a:rPr lang="uk-UA" sz="2400" dirty="0"/>
              <a:t> — не маніпулювати масштабами чи кольорами для спотворення даних.</a:t>
            </a:r>
          </a:p>
        </p:txBody>
      </p:sp>
    </p:spTree>
    <p:extLst>
      <p:ext uri="{BB962C8B-B14F-4D97-AF65-F5344CB8AC3E}">
        <p14:creationId xmlns:p14="http://schemas.microsoft.com/office/powerpoint/2010/main" val="3639349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 smtClean="0"/>
              <a:t>2. </a:t>
            </a:r>
            <a:r>
              <a:rPr lang="uk-UA" sz="2400" b="1" dirty="0"/>
              <a:t>Типи візуалізації, що застосовуються у дослідженнях міграції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/>
              <a:t>Типи візуалізації у міграційних дослідженнях</a:t>
            </a:r>
          </a:p>
          <a:p>
            <a:r>
              <a:rPr lang="uk-UA" sz="2400" b="1" dirty="0"/>
              <a:t>Графіки та діаграми</a:t>
            </a:r>
            <a:endParaRPr lang="uk-UA" sz="2400" dirty="0"/>
          </a:p>
          <a:p>
            <a:pPr lvl="1"/>
            <a:r>
              <a:rPr lang="uk-UA" sz="2400" dirty="0"/>
              <a:t>Лінійні графіки — для відображення динаміки (наприклад, зростання кількості мігрантів у 2010–2023 рр.).</a:t>
            </a:r>
          </a:p>
          <a:p>
            <a:pPr lvl="1"/>
            <a:r>
              <a:rPr lang="uk-UA" sz="2400" dirty="0"/>
              <a:t>Стовпчикові діаграми — для порівняння країн, регіонів, груп.</a:t>
            </a:r>
          </a:p>
          <a:p>
            <a:pPr lvl="1"/>
            <a:r>
              <a:rPr lang="uk-UA" sz="2400" dirty="0"/>
              <a:t>Кругові діаграми — для демонстрації структури (наприклад, розподіл мігрантів за статтю або віком).</a:t>
            </a:r>
          </a:p>
        </p:txBody>
      </p:sp>
    </p:spTree>
    <p:extLst>
      <p:ext uri="{BB962C8B-B14F-4D97-AF65-F5344CB8AC3E}">
        <p14:creationId xmlns:p14="http://schemas.microsoft.com/office/powerpoint/2010/main" val="2032087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 smtClean="0"/>
              <a:t>2</a:t>
            </a:r>
            <a:r>
              <a:rPr lang="uk-UA" sz="2400" b="1" dirty="0"/>
              <a:t>. Типи візуалізації, що застосовуються у дослідженнях міграції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/>
              <a:t>Типи візуалізації у міграційних дослідженнях</a:t>
            </a:r>
          </a:p>
          <a:p>
            <a:r>
              <a:rPr lang="uk-UA" sz="2400" b="1" dirty="0"/>
              <a:t>Картографічна візуалізація</a:t>
            </a:r>
            <a:endParaRPr lang="uk-UA" sz="2400" dirty="0"/>
          </a:p>
          <a:p>
            <a:r>
              <a:rPr lang="uk-UA" sz="2400" dirty="0"/>
              <a:t>Тематичні карти (</a:t>
            </a:r>
            <a:r>
              <a:rPr lang="en-GB" sz="2400" dirty="0"/>
              <a:t>heatmaps) — </a:t>
            </a:r>
            <a:r>
              <a:rPr lang="uk-UA" sz="2400" dirty="0"/>
              <a:t>показують концентрацію мігрантів у різних регіонах.</a:t>
            </a:r>
          </a:p>
          <a:p>
            <a:r>
              <a:rPr lang="uk-UA" sz="2400" dirty="0"/>
              <a:t>Карти потоків (</a:t>
            </a:r>
            <a:r>
              <a:rPr lang="en-GB" sz="2400" dirty="0"/>
              <a:t>flow maps) — </a:t>
            </a:r>
            <a:r>
              <a:rPr lang="uk-UA" sz="2400" dirty="0"/>
              <a:t>відображають напрямки переміщення.</a:t>
            </a:r>
          </a:p>
          <a:p>
            <a:r>
              <a:rPr lang="uk-UA" sz="2400" dirty="0"/>
              <a:t>Інтерактивні карти (</a:t>
            </a:r>
            <a:r>
              <a:rPr lang="en-GB" sz="2400" dirty="0"/>
              <a:t>Google Maps, ArcGIS, Tableau) — </a:t>
            </a:r>
            <a:r>
              <a:rPr lang="uk-UA" sz="2400" dirty="0"/>
              <a:t>дозволяють досліджувати дані у режимі онлайн.</a:t>
            </a:r>
          </a:p>
        </p:txBody>
      </p:sp>
    </p:spTree>
    <p:extLst>
      <p:ext uri="{BB962C8B-B14F-4D97-AF65-F5344CB8AC3E}">
        <p14:creationId xmlns:p14="http://schemas.microsoft.com/office/powerpoint/2010/main" val="1836612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 smtClean="0"/>
              <a:t>2. </a:t>
            </a:r>
            <a:r>
              <a:rPr lang="uk-UA" sz="2400" b="1" dirty="0"/>
              <a:t>Типи візуалізації, що застосовуються у дослідженнях міграції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/>
              <a:t>Типи візуалізації у міграційних дослідженнях</a:t>
            </a:r>
          </a:p>
          <a:p>
            <a:r>
              <a:rPr lang="uk-UA" sz="2400" b="1" dirty="0"/>
              <a:t>Мережеві </a:t>
            </a:r>
            <a:r>
              <a:rPr lang="uk-UA" sz="2400" b="1" dirty="0" smtClean="0"/>
              <a:t>візуалізації</a:t>
            </a:r>
          </a:p>
          <a:p>
            <a:r>
              <a:rPr lang="uk-UA" sz="2400" dirty="0" smtClean="0"/>
              <a:t>Використовуються </a:t>
            </a:r>
            <a:r>
              <a:rPr lang="uk-UA" sz="2400" dirty="0"/>
              <a:t>для аналізу соціальних мереж мігрантів (зв’язки між учасниками спільнот, структури підтримки</a:t>
            </a:r>
            <a:r>
              <a:rPr lang="uk-UA" sz="2400" dirty="0" smtClean="0"/>
              <a:t>).</a:t>
            </a:r>
          </a:p>
          <a:p>
            <a:r>
              <a:rPr lang="uk-UA" sz="2400" b="1" dirty="0" smtClean="0"/>
              <a:t>Інфографіка</a:t>
            </a:r>
          </a:p>
          <a:p>
            <a:r>
              <a:rPr lang="uk-UA" sz="2400" dirty="0" smtClean="0"/>
              <a:t>Поєднання </a:t>
            </a:r>
            <a:r>
              <a:rPr lang="uk-UA" sz="2400" dirty="0"/>
              <a:t>тексту, графіків, іконок для пояснення складних процесів простою мовою.</a:t>
            </a:r>
          </a:p>
        </p:txBody>
      </p:sp>
    </p:spTree>
    <p:extLst>
      <p:ext uri="{BB962C8B-B14F-4D97-AF65-F5344CB8AC3E}">
        <p14:creationId xmlns:p14="http://schemas.microsoft.com/office/powerpoint/2010/main" val="3249174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 smtClean="0"/>
              <a:t>2. </a:t>
            </a:r>
            <a:r>
              <a:rPr lang="uk-UA" sz="2400" b="1" dirty="0"/>
              <a:t>Типи візуалізації, що застосовуються у дослідженнях міграції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 fontScale="92500" lnSpcReduction="10000"/>
          </a:bodyPr>
          <a:lstStyle/>
          <a:p>
            <a:r>
              <a:rPr lang="uk-UA" sz="2400" b="1" dirty="0"/>
              <a:t>Інструменти для створення візуалізацій</a:t>
            </a:r>
          </a:p>
          <a:p>
            <a:r>
              <a:rPr lang="en-GB" sz="2400" b="1" dirty="0"/>
              <a:t>Excel / Google Sheets</a:t>
            </a:r>
            <a:r>
              <a:rPr lang="en-GB" sz="2400" dirty="0"/>
              <a:t> — </a:t>
            </a:r>
            <a:r>
              <a:rPr lang="uk-UA" sz="2400" dirty="0"/>
              <a:t>базовий рівень: графіки, діаграми.</a:t>
            </a:r>
          </a:p>
          <a:p>
            <a:r>
              <a:rPr lang="en-GB" sz="2400" b="1" dirty="0"/>
              <a:t>Tableau / Power BI</a:t>
            </a:r>
            <a:r>
              <a:rPr lang="en-GB" sz="2400" dirty="0"/>
              <a:t> — </a:t>
            </a:r>
            <a:r>
              <a:rPr lang="uk-UA" sz="2400" dirty="0"/>
              <a:t>професійні платформи для інтерактивної аналітики.</a:t>
            </a:r>
          </a:p>
          <a:p>
            <a:r>
              <a:rPr lang="en-GB" sz="2400" b="1" dirty="0"/>
              <a:t>R, Python </a:t>
            </a:r>
            <a:r>
              <a:rPr lang="en-GB" sz="2400" dirty="0" smtClean="0"/>
              <a:t>— </a:t>
            </a:r>
            <a:r>
              <a:rPr lang="uk-UA" sz="2400" dirty="0"/>
              <a:t>для створення наукових візуалізацій та роботи з великими даними.</a:t>
            </a:r>
          </a:p>
          <a:p>
            <a:r>
              <a:rPr lang="en-GB" sz="2400" b="1" dirty="0"/>
              <a:t>Canva, Piktochart</a:t>
            </a:r>
            <a:r>
              <a:rPr lang="en-GB" sz="2400" dirty="0"/>
              <a:t> — </a:t>
            </a:r>
            <a:r>
              <a:rPr lang="uk-UA" sz="2400" dirty="0"/>
              <a:t>для створення інфографіки, зручної у популяризаційних матеріалах.</a:t>
            </a:r>
          </a:p>
          <a:p>
            <a:r>
              <a:rPr lang="uk-UA" sz="2400" dirty="0"/>
              <a:t>При виборі інструменту слід орієнтуватися на аудиторію: наукова спільнота очікує точності та строгих графіків, а ширша публіка — зрозумілих і наочних візуальних рішень.</a:t>
            </a:r>
          </a:p>
        </p:txBody>
      </p:sp>
    </p:spTree>
    <p:extLst>
      <p:ext uri="{BB962C8B-B14F-4D97-AF65-F5344CB8AC3E}">
        <p14:creationId xmlns:p14="http://schemas.microsoft.com/office/powerpoint/2010/main" val="3323963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 smtClean="0"/>
              <a:t>2. </a:t>
            </a:r>
            <a:r>
              <a:rPr lang="uk-UA" sz="2400" b="1" dirty="0"/>
              <a:t>Типи візуалізації, що застосовуються у дослідженнях міграції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405743"/>
            <a:ext cx="10100874" cy="4103913"/>
          </a:xfrm>
        </p:spPr>
        <p:txBody>
          <a:bodyPr>
            <a:normAutofit fontScale="85000" lnSpcReduction="10000"/>
          </a:bodyPr>
          <a:lstStyle/>
          <a:p>
            <a:r>
              <a:rPr lang="uk-UA" sz="2400" b="1" dirty="0"/>
              <a:t>Цифрові презентації та звітування</a:t>
            </a:r>
          </a:p>
          <a:p>
            <a:r>
              <a:rPr lang="uk-UA" sz="2400" dirty="0"/>
              <a:t>Сучасні дослідження рідко обмежуються друкованими статтями. Важливим етапом є </a:t>
            </a:r>
            <a:r>
              <a:rPr lang="uk-UA" sz="2400" b="1" dirty="0"/>
              <a:t>цифрове представлення результатів</a:t>
            </a:r>
            <a:r>
              <a:rPr lang="uk-UA" sz="2400" dirty="0"/>
              <a:t>:</a:t>
            </a:r>
          </a:p>
          <a:p>
            <a:r>
              <a:rPr lang="uk-UA" sz="2400" b="1" dirty="0"/>
              <a:t>Презентації (</a:t>
            </a:r>
            <a:r>
              <a:rPr lang="en-GB" sz="2400" b="1" dirty="0"/>
              <a:t>PowerPoint, Google Slides, Prezi)</a:t>
            </a:r>
            <a:r>
              <a:rPr lang="en-GB" sz="2400" dirty="0"/>
              <a:t> — </a:t>
            </a:r>
            <a:r>
              <a:rPr lang="uk-UA" sz="2400" dirty="0"/>
              <a:t>для лекцій, конференцій, захисту результатів.</a:t>
            </a:r>
          </a:p>
          <a:p>
            <a:r>
              <a:rPr lang="uk-UA" sz="2400" b="1" dirty="0"/>
              <a:t>Онлайн-звіти (</a:t>
            </a:r>
            <a:r>
              <a:rPr lang="en-GB" sz="2400" b="1" dirty="0"/>
              <a:t>Canva, Infogram, Flourish)</a:t>
            </a:r>
            <a:r>
              <a:rPr lang="en-GB" sz="2400" dirty="0"/>
              <a:t> — </a:t>
            </a:r>
            <a:r>
              <a:rPr lang="uk-UA" sz="2400" dirty="0"/>
              <a:t>інтерактивні платформи для широкої аудиторії.</a:t>
            </a:r>
          </a:p>
          <a:p>
            <a:r>
              <a:rPr lang="uk-UA" sz="2400" b="1" dirty="0"/>
              <a:t>Візуальні дашборди (</a:t>
            </a:r>
            <a:r>
              <a:rPr lang="en-GB" sz="2400" b="1" dirty="0"/>
              <a:t>Tableau, Power BI)</a:t>
            </a:r>
            <a:r>
              <a:rPr lang="en-GB" sz="2400" dirty="0"/>
              <a:t> — </a:t>
            </a:r>
            <a:r>
              <a:rPr lang="uk-UA" sz="2400" dirty="0"/>
              <a:t>дозволяють у реальному часі оновлювати дані про міграційні процеси.</a:t>
            </a:r>
          </a:p>
          <a:p>
            <a:r>
              <a:rPr lang="uk-UA" sz="2400" dirty="0"/>
              <a:t>У випадку міграційних досліджень презентація даних особливо важлива, адже йдеться не лише про цифри, а й про долі людей. Тому цифрове звітування має поєднувати </a:t>
            </a:r>
            <a:r>
              <a:rPr lang="uk-UA" sz="2400" b="1" dirty="0"/>
              <a:t>наукову точність</a:t>
            </a:r>
            <a:r>
              <a:rPr lang="uk-UA" sz="2400" dirty="0"/>
              <a:t> із </a:t>
            </a:r>
            <a:r>
              <a:rPr lang="uk-UA" sz="2400" b="1" dirty="0"/>
              <a:t>гуманітарним виміром</a:t>
            </a:r>
            <a:r>
              <a:rPr lang="uk-UA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3993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29</TotalTime>
  <Words>609</Words>
  <Application>Microsoft Office PowerPoint</Application>
  <PresentationFormat>Широкий екран</PresentationFormat>
  <Paragraphs>60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Зал засідань</vt:lpstr>
      <vt:lpstr>Лекція 3. Візуалізація та презентація міграційних даних</vt:lpstr>
      <vt:lpstr>План</vt:lpstr>
      <vt:lpstr>1. Значення візуалізації даних у вивченні міграційних процесів</vt:lpstr>
      <vt:lpstr>1. Значення візуалізації даних у вивченні міграційних процесів</vt:lpstr>
      <vt:lpstr>2. Типи візуалізації, що застосовуються у дослідженнях міграції</vt:lpstr>
      <vt:lpstr>2. Типи візуалізації, що застосовуються у дослідженнях міграції</vt:lpstr>
      <vt:lpstr>2. Типи візуалізації, що застосовуються у дослідженнях міграції</vt:lpstr>
      <vt:lpstr>2. Типи візуалізації, що застосовуються у дослідженнях міграції</vt:lpstr>
      <vt:lpstr>2. Типи візуалізації, що застосовуються у дослідженнях міграції</vt:lpstr>
      <vt:lpstr>2. Типи візуалізації, що застосовуються у дослідженнях міграції</vt:lpstr>
      <vt:lpstr>2. Типи візуалізації, що застосовуються у дослідженнях міграції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 Цифрові технології та пошукові тренди у вивченні міграції </dc:title>
  <dc:creator>Taisiia</dc:creator>
  <cp:lastModifiedBy>Taisiia</cp:lastModifiedBy>
  <cp:revision>6</cp:revision>
  <dcterms:created xsi:type="dcterms:W3CDTF">2025-10-01T17:00:15Z</dcterms:created>
  <dcterms:modified xsi:type="dcterms:W3CDTF">2025-10-01T17:44:29Z</dcterms:modified>
</cp:coreProperties>
</file>