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67" r:id="rId3"/>
    <p:sldId id="270" r:id="rId4"/>
    <p:sldId id="269" r:id="rId5"/>
    <p:sldId id="268" r:id="rId6"/>
    <p:sldId id="266" r:id="rId7"/>
    <p:sldId id="265" r:id="rId8"/>
    <p:sldId id="264" r:id="rId9"/>
    <p:sldId id="258" r:id="rId10"/>
    <p:sldId id="271" r:id="rId11"/>
    <p:sldId id="276" r:id="rId12"/>
    <p:sldId id="275" r:id="rId13"/>
    <p:sldId id="274" r:id="rId14"/>
    <p:sldId id="277" r:id="rId15"/>
    <p:sldId id="278" r:id="rId16"/>
    <p:sldId id="279" r:id="rId17"/>
    <p:sldId id="280" r:id="rId18"/>
    <p:sldId id="283" r:id="rId19"/>
    <p:sldId id="282" r:id="rId20"/>
    <p:sldId id="281" r:id="rId21"/>
    <p:sldId id="284" r:id="rId22"/>
    <p:sldId id="288" r:id="rId23"/>
    <p:sldId id="287" r:id="rId24"/>
    <p:sldId id="286" r:id="rId25"/>
    <p:sldId id="285" r:id="rId26"/>
    <p:sldId id="291" r:id="rId27"/>
    <p:sldId id="289" r:id="rId28"/>
    <p:sldId id="293" r:id="rId29"/>
    <p:sldId id="292" r:id="rId30"/>
    <p:sldId id="290" r:id="rId31"/>
    <p:sldId id="294" r:id="rId32"/>
    <p:sldId id="295" r:id="rId33"/>
    <p:sldId id="296" r:id="rId34"/>
    <p:sldId id="298" r:id="rId35"/>
    <p:sldId id="299" r:id="rId36"/>
    <p:sldId id="297" r:id="rId37"/>
    <p:sldId id="302" r:id="rId38"/>
    <p:sldId id="301" r:id="rId39"/>
    <p:sldId id="308" r:id="rId40"/>
    <p:sldId id="300" r:id="rId41"/>
    <p:sldId id="303" r:id="rId42"/>
    <p:sldId id="304" r:id="rId43"/>
    <p:sldId id="305" r:id="rId44"/>
    <p:sldId id="307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B000"/>
    <a:srgbClr val="F1E60F"/>
    <a:srgbClr val="FF9900"/>
    <a:srgbClr val="EA8B00"/>
    <a:srgbClr val="1CADE4"/>
    <a:srgbClr val="148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32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6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79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5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14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31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8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5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032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66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31BE20-BBBF-4113-8CD6-B014AD0F818B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601B4F-C629-46ED-ADD9-C6849477518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5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82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4572000"/>
            <a:ext cx="12192001" cy="2285999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Дослідження розумово-понятійних особливостей людини </a:t>
            </a:r>
            <a:endParaRPr lang="ru-RU" dirty="0"/>
          </a:p>
        </p:txBody>
      </p:sp>
      <p:pic>
        <p:nvPicPr>
          <p:cNvPr id="2050" name="Picture 2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282" y="494851"/>
            <a:ext cx="9294607" cy="351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5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запам’ятовуванні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задіяна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короткочасна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тому – до 90%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змісту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забувається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найближчих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півгодини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згадки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емоційного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переживання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впорядковування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сюжет не буде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записаний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довготривалу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(рис. 5.1).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856" y="2645497"/>
            <a:ext cx="9221714" cy="394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62" y="720761"/>
            <a:ext cx="10886739" cy="5411097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здорових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4-6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завершених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циклів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(ФПС+ФШС).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врахувати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нормі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найяскравіше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представлена в 1 і 2 циклах.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займає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дорослої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людини 75-80%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20-25%.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новонародженого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ФШС доводиться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50%,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2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30-40%. З 5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властиві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дорослим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співвідношення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ФПС і ФШС.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ряд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електроенцефалографічних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зафіксовані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починаючи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моменту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занурення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сон.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Виділяють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5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(І)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характеризується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переходом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розслабленого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дрімоти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ЕЕГ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фіксується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α-ритм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(рис. 5.2).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6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62" y="1"/>
            <a:ext cx="10886739" cy="6131858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(ІІ)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дрімота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характеризується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сплощенням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ЕЕГ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відсутністю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α-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ритму (5-6 Гц),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нашаруванням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θ-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ритма (2-3 Гц),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окремих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δ-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коливань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Перед переходом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наступної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фіксуються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гострі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0,2-0,3 секунд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100-200 мкВ (вертекс-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потенціали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На ЕОГ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А і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 (один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займає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1-2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секунди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дрімоти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ЕМГ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фіксується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невелике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порівняно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(ІІІ)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поверхневий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з’являються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веретена»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коливання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частотою 14-16 Гц,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30-50 мкВ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вище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організовані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серію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нагадують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форму веретена (див.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заняття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№ 1, рис 1.2, 5.2).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Типова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К-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комплексів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двох-трьох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0,5-1 с).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Продовжують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реєструватися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низькоамплітудні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коливання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дельта- (0,5-1 Гц)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тета-діапазоні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рідше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ритми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ЕОГ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припиняються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очей. На ЕМГ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фіксується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подальше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м’язових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біопотенціалів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" name="Picture 4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827" y="4797911"/>
            <a:ext cx="2604174" cy="206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19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І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V) 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середньої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ЕЕГ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з’являються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високо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(80 мкВ) дельта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веретен.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тенденція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веретен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дельта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ЕОГ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картина ЕМГ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ж,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біопотенціалів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м’язів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7042"/>
            <a:ext cx="7554299" cy="44209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4299" y="2514324"/>
            <a:ext cx="46377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розслабленому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А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перехід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сну; В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поверхневий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гострі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вертекс-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зубці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«моменту»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С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поверхневий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сон;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помірно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сон;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Е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Три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нижні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криві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одночасний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ЕЕГ,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електроокулограми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(ЕОГ) і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електроміограми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вказівного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пальця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(ЕМГ)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 (ШРО)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71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6137239"/>
          </a:xfrm>
        </p:spPr>
        <p:txBody>
          <a:bodyPr/>
          <a:lstStyle/>
          <a:p>
            <a:pPr algn="just"/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V)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На ЕЕГ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домінують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високо-амплітудні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(до 200 мкВ)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(0,5-1 Гц) дельта-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зникненням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веретен і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К-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комплексів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реєструватися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низько-амплітудна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частотного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діапазону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нашаровується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дельта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ЕОГ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відсутні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очей, на ЕМГ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потенціалів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максимально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вказаних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порушень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ЕЕГ, ЕОГ, ЕМГ,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відзначається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інтенсивності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всіх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8194" name="Picture 2" descr="Картинки по запросу &quot;механізми сн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435" y="3695250"/>
            <a:ext cx="5171665" cy="243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4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408791"/>
            <a:ext cx="10854466" cy="6449209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характеризується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відсутністю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м’язів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обличчя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шиї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м’язах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істотної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тонусу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порівняно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появою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 (ШРО) на ЕОГ,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поодиноких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групуються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пачки,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кожне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0,5-1,5 с. На ЕЕГ картина,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реєструватися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альфа-ритм.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Відзначається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нерегулярність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позначається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терміном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буря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»,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частота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серцебиття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активізація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моторики ШКТ,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АТ,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викид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гормонів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Нижче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розглянемо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детальніше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  <p:pic>
        <p:nvPicPr>
          <p:cNvPr id="11266" name="Picture 2" descr="Картинки по запросу &quot;механізми сн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06" y="3933895"/>
            <a:ext cx="5027407" cy="292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9597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Незважаючи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картину ЕЕГ,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близьку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дрімоти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розбудити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легше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переважної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отримати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яскраві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b="1" i="1" dirty="0">
                <a:solidFill>
                  <a:srgbClr val="EA8B00"/>
                </a:solidFill>
                <a:latin typeface="Times New Roman" panose="02020603050405020304" pitchFamily="18" charset="0"/>
              </a:rPr>
              <a:t>Стан </a:t>
            </a:r>
            <a:r>
              <a:rPr lang="ru-RU" sz="2400" b="1" i="1" dirty="0" err="1">
                <a:solidFill>
                  <a:srgbClr val="EA8B00"/>
                </a:solidFill>
                <a:latin typeface="Times New Roman" panose="02020603050405020304" pitchFamily="18" charset="0"/>
              </a:rPr>
              <a:t>вегетативної</a:t>
            </a:r>
            <a:r>
              <a:rPr lang="ru-RU" sz="2400" b="1" i="1" dirty="0">
                <a:solidFill>
                  <a:srgbClr val="EA8B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EA8B00"/>
                </a:solidFill>
                <a:latin typeface="Times New Roman" panose="02020603050405020304" pitchFamily="18" charset="0"/>
              </a:rPr>
              <a:t>сфери</a:t>
            </a:r>
            <a:r>
              <a:rPr lang="ru-RU" sz="2400" b="1" i="1" dirty="0">
                <a:solidFill>
                  <a:srgbClr val="EA8B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EA8B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b="1" i="1" dirty="0">
                <a:solidFill>
                  <a:srgbClr val="EA8B00"/>
                </a:solidFill>
                <a:latin typeface="Times New Roman" panose="02020603050405020304" pitchFamily="18" charset="0"/>
              </a:rPr>
              <a:t> час сну</a:t>
            </a:r>
            <a:r>
              <a:rPr lang="ru-RU" sz="2400" i="1" dirty="0">
                <a:solidFill>
                  <a:srgbClr val="EA8B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одним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простих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в той же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інформативних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об’єктивного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спостереження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гемодинамічними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дозволяє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достатньою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впевненістю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говорити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фазу циклу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-сон. Велика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цікавих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спостережень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станом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сфери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приводиться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перших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монографій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М.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Манассеїної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(1892).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Висунена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Манассеїною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теза,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у людини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припиняється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свідомість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ж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посилюються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усякому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»,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уточненнями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правомірні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зараз, особливо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застосуванні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сфери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5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b="1" i="1" dirty="0">
                <a:solidFill>
                  <a:srgbClr val="DAB000"/>
                </a:solidFill>
                <a:latin typeface="Times New Roman" panose="02020603050405020304" pitchFamily="18" charset="0"/>
              </a:rPr>
              <a:t>Система </a:t>
            </a:r>
            <a:r>
              <a:rPr lang="ru-RU" sz="2400" b="1" i="1" dirty="0" err="1">
                <a:solidFill>
                  <a:srgbClr val="DAB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i="1" dirty="0">
                <a:solidFill>
                  <a:srgbClr val="DAB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починаються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дрімоти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уповільненого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з’являються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аритмії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Вона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типом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гіпопное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поліпное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апное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носить характер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Чейн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-Стоксу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Біота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фазичні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центральний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співпадають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веретен.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відіграють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роль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рефлекторні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йдуть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внутрішніх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відмічене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апное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момент початку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епізоду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енурезу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Частота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порівняно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дрімотою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Легенева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вентиляція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досягається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здорових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носить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регулярний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уповільнений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порівнянні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однак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частіше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Серцево-судинна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система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Уповільнення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пульсу,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артеріального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тиску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уповільнення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кровотоку давно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постійними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природного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Сучасні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підтверджують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переходу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тварини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людини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ФПС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неглибоких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ФПС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відрізняються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постійністю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</a:p>
          <a:p>
            <a:pPr algn="just">
              <a:lnSpc>
                <a:spcPct val="100000"/>
              </a:lnSpc>
            </a:pP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відзначаються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коливання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АТ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пульсу. АТ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переході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однієї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ФПС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поверхневих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ФПС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чітко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виявляється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пульсу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АТ у ФПС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серцебиття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ударного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об’єму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початком ФШС у людини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серцево-судинній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виражені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частішає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аритмічним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пульс,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проявляється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екстрасистолія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середнє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АТ,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ХОК.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мозковий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кровотік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у ФПС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ФШС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7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Температура,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вегетативні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функції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закономірно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характеру сну.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переході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ФПС вона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ФШС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причому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часто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високих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розходяться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поясненні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факту.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Сатон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Камамура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головною причиною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феномену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метаболізму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ФШС.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Абрамс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же показав,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ФШС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зігрівання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кров’ю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протікає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Можливо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обидва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Природно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температура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змінюватися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поза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температура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жінок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середньому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35,7º С,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чоловіків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до 34,9º 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308" y="1"/>
            <a:ext cx="9958893" cy="6858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сну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гіпнозу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сну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сну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дихання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Серцево-судинна система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сновидінь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виникнення сну і його нейронні механізми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Патологічний сон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Лунатизм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Гіпнотичний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Існує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динаміка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релаксації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перед сном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відзначається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коротке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послаблення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позадолонних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поверхнях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пропорційно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у ФПС.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узгоджується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те,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90% поту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виділяється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мінімальної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добової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Протилежним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долонях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Тут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припиняється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відсутнє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до моменту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пояснюється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локального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долонях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проявляється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психогенне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регулюється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областями,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термогенне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позадолонне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центральне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походження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гіпоталамічної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8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7983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настанні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ФШС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сплески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перспірації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момент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досліджувані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розповідали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хвилюють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досліджуваних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будили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закінчення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ФШС, то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розповідь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емоційно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насичені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мала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реєструвалося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ж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фазичне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тих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досліджувані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могли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згадати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повідомляли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емоційно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байдужі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Тонічне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потовиділення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одним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характеру сну є ширина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зіниці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стан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мигальної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перетинки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Звужена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ФПС,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зіниця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розширюється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мигальна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перетинка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скорочується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ФШС.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кислотності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шлункового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виявив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параметрів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сну. Дослідження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проводилися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радіопігулок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ШКТ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ФПС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ФШС.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досліджуваних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спостерігалися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4-й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годині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Вони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продовжували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посилюватися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половині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рН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шлункового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коливаються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0,5 до 3,0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вказує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кислотності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порівняно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пояснюються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пацієнтів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виразковою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хворобою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12-палої кишки. </a:t>
            </a:r>
          </a:p>
          <a:p>
            <a:pPr algn="just">
              <a:lnSpc>
                <a:spcPct val="10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вегетативних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зазначити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ерекції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статевого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члена у ФШС,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тих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чоловіків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себе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імпотентами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феномен часто є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доказом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функціонального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імпотенції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9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800" b="1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Практично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бачать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80%).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Говорять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наявність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внутрішньоутробних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властиві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тваринам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Наявність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підтверджуються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лише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розповідями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прокинулися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яблук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Усе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того,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прокидається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прокидається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вона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пригадує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словесно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відтворити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то, як правило, вона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того,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вчені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функціональні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розлади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типу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неврозів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79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багатьох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діб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будити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призводить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порушення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ж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постійно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будити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починає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зразу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першу фазу сну.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вчені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є одним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подолання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життєвих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перешкод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стресових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станах вони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відновленню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душевної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рівноваги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готують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майбутньої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боротьби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Таким чином,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розглядати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захисний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оберігає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шкідливих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призвести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патологічних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26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355003"/>
            <a:ext cx="10854466" cy="577685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Характер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сукупності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багатьох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життєвим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ситуаціям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відбивають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дійсні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носять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життєвий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часу І.М.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Сєченов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сказав,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ймовірні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представляє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неймовірних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комбінаціях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небувалі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комбінації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бувалих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вражень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»).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зайвий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раз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свідчить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творчу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сну. Характер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визначається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декількома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відносяться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світлові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Так,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температура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позначається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проявляється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тому,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сниться,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занурюють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ополонку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14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278" y="742276"/>
            <a:ext cx="10854466" cy="5787615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2. Стан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Як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внутрішніх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пробиватися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» до кори головного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позначається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детально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познайомитися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монографії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Касаткіна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 Так,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головні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сплячому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сниться,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б’ють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намагаються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розкрити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черепну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коробку.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ШКТ,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проявляються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розкриттям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черевної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порожнини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так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Касаткін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звертає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увагу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читача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подібні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передвісником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якого-небудь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захворювання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лікарям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звертати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увагу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подібні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Характер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тих думок,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лягає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робилися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35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Призначення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пояснює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біологічне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Передусім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сказати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відновлення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працездатності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вважалося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виключно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охоронне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інтенсивно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працюють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Цієї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точки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зору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дотримувався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І.П. Павлов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учених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науки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відкриттям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фаз сну стало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зрозуміло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відпочивають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працюють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Тому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сьогодні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прийнята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 звана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теорія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сну. Зараз стало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зрозуміло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особливим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чином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організована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спрямована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обробку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отриманої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97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91670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Головною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відмінністю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є велика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синхронізація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окремих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особливо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ФПС. Показано,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обробки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прояви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доходять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сфери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свідомості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зміст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означає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обробити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накопичену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По-перше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зберігав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моменту,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просто забути,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виключити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той факт,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сьогодні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прийти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лекцію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Друга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закладається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довготривалої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вносяться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виправлення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доповнення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структуру особи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особливості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конкретних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Четверта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залучається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утворення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функціональних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цілеспрямованої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так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9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7983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бачимо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каналів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обробки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емоційна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перебудова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добре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помічено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народній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мудрості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узагальненій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приказках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прислів’ях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(«з горем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переспати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горя не знати», «ранок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вечора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мудріше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Доказом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того,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пов’язаний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творчою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переробки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є і широко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факти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вирішення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задачі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мучила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Менделєєв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остаточний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варіант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таблиці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хімічних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побачив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математиків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отримували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складних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завдань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поетів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прокинувшись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записували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прекрасні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вірші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приснилися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зокрема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Кекуле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бензолове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ядро,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Тосканіні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фрагменти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музичних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Важливо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стала результатом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творчої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записана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негайно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зазвичай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через 5-10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ніколи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бачать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Вони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просто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9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6462"/>
            <a:ext cx="10897496" cy="6786992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Фізіологічні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сну і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гіпнозу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і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Питання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буденного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наївним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вимагає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роздумів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зрозуміло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!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породжує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ланцюжок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питань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відпочинок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відпочинок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 складно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організований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приурочений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доби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недостатньо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тілесного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спокою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чуття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здавалося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б,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різко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нашу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вразливість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несприятливих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теплокровні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тварини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постійність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запорукою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» (Клод Бернар),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вимушені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подібно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своїх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холоднокровних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кожну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добу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годин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впадати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стан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нерухомості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ареактивності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endParaRPr lang="ru-RU" sz="2800" dirty="0"/>
          </a:p>
        </p:txBody>
      </p:sp>
      <p:pic>
        <p:nvPicPr>
          <p:cNvPr id="1034" name="Picture 10" descr="Картинки по запросу &quot;механізми сн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045337"/>
            <a:ext cx="2789816" cy="181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8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86061"/>
            <a:ext cx="10854466" cy="651913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Теорії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сну і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нейронні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давніх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намагалися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пояснити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Існували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гуморальні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головну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роль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приписували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гуморальним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чинникам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молочній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кислоті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холестерину,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нейротоксинам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гіпнотоксинам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фундаментальних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робіт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П.К.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Анохіна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сіамських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близнюках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кровообігу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інтерес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гуморальних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ослабшав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хоча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концентрації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гуморальних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агентів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збудливість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перешкоджати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настанню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І.П. Павлова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приблизно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1909 року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починається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розробка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питань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звернув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себе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увагу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Павлова тому,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заважав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працювати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рефлексами. 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починав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виробляти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собаки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закономірно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наставав сон.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спонукало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зробити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предметом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викладені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статті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Внутрішнє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сон – один і той же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своїй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фізико-хімічній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0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/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теорією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Павлова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сон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розлите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генералізоване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охоплює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всю кору.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Початковий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пункт,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походить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іррадіація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обов’язково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Сон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Павловим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феноменом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самою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суттю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незабаром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з’явилися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те,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декортикація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змусили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Павлова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висловити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припущення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залучення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пригнічення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підкіркових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відділів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відсутності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кори. Сон,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підкірки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вважався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нормальним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присвячувалося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жодне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досвідчене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Павлова.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участь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гіпоталамуса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зустрічаються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віденського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психіатра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невропатолога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Мауттера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1890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відмітив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симптом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сонливості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ураженні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третього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шлуночку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епідемії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 званого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летаргічного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енцефаліту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 1917-1921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Європі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Економо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висловив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припущення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те,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третього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шлуночку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 сну (центр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Економо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0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Прогрес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вивченні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пов’язаний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розробкою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методики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мікроелектродного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виявити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посилення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спайкових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розрядів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нейронах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великих зонах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зорової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тім’яної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кори, таламуса,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ретикулярної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структурах.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підкреслили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У 1928 р. Гесс показав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можливість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електричному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діенцефальної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великої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розташована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пучком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д’Азіра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Мейеровським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трактом,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частково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вентромедіального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гіпоталамуса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5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0"/>
            <a:ext cx="10854466" cy="685799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групи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експериментально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отриманих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єдиної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нейронної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сну: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діенцефальних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сон;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припинення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активуючої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боку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ретикулярної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висхідної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активуючої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РФ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сну;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особливо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призводить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</a:p>
          <a:p>
            <a:pPr algn="just">
              <a:lnSpc>
                <a:spcPct val="11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Сучасна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розглядає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як результат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циклічних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взаєминах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найважливіших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підкіркових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структур, і,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зокрема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гіпоталамуса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РФ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стовбура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Згідно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кора, і,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зокрема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лобові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відділи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 званого «центру Гесса»,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Центр Гесса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здатний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ретикулярної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активуючої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довгастого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таламуса, але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сам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загальмований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імпульсацією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кори, то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при таких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РФ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пригніченню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центру Гесса.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4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Стан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характеризується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вивільненням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центру Гесса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гальмівного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лобових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відділів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призводить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пригнічення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ретикулярної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активуючої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наслідком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звільнення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центру Гесса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наслідком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гальмівного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наслідком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центру Гесса,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імпульсації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недостатньо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пригнічення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власної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гіпоталамуса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того,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припустити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пригнічення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активуючої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РФ,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внаслідок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падає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гальмівної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імпульсації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центр Гесса,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призводить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вивільнення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Звідси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витікає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ЦНС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речовинами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хоч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один і той же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ефект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але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суттю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надзвичайно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різноманітним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словами,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речовини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точку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ЦНС.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6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75" y="0"/>
            <a:ext cx="10158918" cy="6858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наступив сон,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запустити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гіпногенну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зону.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запуску,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доби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спрацьовує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принципом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умовно-рефлекторної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реакції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можливо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біологічний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годинник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лягає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один і той же час, то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настанні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з’являються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позиви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сну,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температури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вечорі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температура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збудженню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гіпногенної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3.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вечора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перевантаження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запускає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4.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кінця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дня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накопичуються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чисельні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гуморальні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специфічні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нейропептиди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продукти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метаболізму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медіаторів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збуджують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гіпногенні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структури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5. Перед сном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вмикається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збудженню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Велике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ритуалам сну (вид чистого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ліжка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спала, то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зовнішнім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чинникам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забезпечують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вона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миттєво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звертаючи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уваги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діючі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" name="Picture 8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6467" cy="262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8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закінчення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запускається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система, яка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велике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таким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чинникам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як: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рефлекторне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пробудження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спрацьовує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час);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світлові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зникають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метаболіти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медіатори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руйнуються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нейропептиди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температура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5)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перестає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перевантаження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розкладається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своїм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блокам.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Патологічний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сон.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нервово-психічних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явищ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здавна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викликали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зараз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забобонне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тлумачення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найбуденнішими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Набагато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рідше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зустрічаються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різновиди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присмеркові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свідомості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проявляються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головним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чином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істеричних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хворих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Сюди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летаргія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непробудний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патологічний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іноді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без перерви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тижнів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лише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довільні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рефлекси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бувають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пригнічені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кровообігу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люди, мало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знайомі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медициною,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прийняти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сплячого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померлого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Причиною такого сну є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ураження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сон, – прикладом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летаргічний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енцефаліт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коли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запалення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локалізується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діенцефальній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(центр Гесса).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86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6137239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Лунатизм.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Здавна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різновид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патологічного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назву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лунатизм,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сноходіння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природний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сомнамбулізм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Здорова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куди-небудь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вирушає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яку-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небудь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роботу,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залишаючись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нерухомим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Лунатик,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продовжуючи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залишає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ліжко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прогулянку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автоматично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роботу, яка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сниться.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Виконавши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свою справу,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повертається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ліжка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спокійно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спить до ранку,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прокинувшись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пригоди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Причина такого роду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патології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порушеннях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кіркових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125" y="4258823"/>
            <a:ext cx="3905867" cy="259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1"/>
            <a:ext cx="10854466" cy="613185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i="1" dirty="0" err="1">
                <a:solidFill>
                  <a:srgbClr val="FF9900"/>
                </a:solidFill>
                <a:latin typeface="Times New Roman" panose="02020603050405020304" pitchFamily="18" charset="0"/>
              </a:rPr>
              <a:t>Гіпнотичний</a:t>
            </a:r>
            <a:r>
              <a:rPr lang="ru-RU" sz="2400" b="1" i="1" dirty="0">
                <a:solidFill>
                  <a:srgbClr val="FF9900"/>
                </a:solidFill>
                <a:latin typeface="Times New Roman" panose="02020603050405020304" pitchFamily="18" charset="0"/>
              </a:rPr>
              <a:t> сон.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Одним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різновидів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штучний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–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пряме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медицини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часто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використовується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лікарями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лікувальний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засіб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штучного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лікар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проводить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навіювання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хворому,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розраховуючи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лікувальний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ефект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Для того,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гіпнотичний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лікар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повинен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застосовувати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факти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запускають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відрізняється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природного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по-перше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зберігається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збуджена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ділянка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контакт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гіпнотизованого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лікарем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(«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раппорт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»).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По-друге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парадоксального сну.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штучний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запустити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гіпногенну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імітувати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передусім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виключити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кімната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ізольована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шуму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затемнена,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пацієнт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повинен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кріслі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максимально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розслабитися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використовувати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який-небудь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монотонний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слабкий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шум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дощу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850" y="5343947"/>
            <a:ext cx="2933150" cy="157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308" y="0"/>
            <a:ext cx="10757647" cy="56585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багатьох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століть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розглядався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проявами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як стан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спокою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зниженої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реактивності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Такому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підходу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змогло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перешкодити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два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принципово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відмінних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один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одного, так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усередині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 природного сну (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звичайна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повільнохвильова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парадоксальна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фази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сформувалося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наприкінці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50-х – початку 60-х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XX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століття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головним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робіт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Клейтмана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В.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Демента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(США) і М.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Жуве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Франція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останнім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накопичується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першорядної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ваги,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укладаються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подібні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ним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Яку ж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достатньою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Уважний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питання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приводить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висновку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найімовірніше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є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ритмічність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ритмічне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сукупностей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поліграфічних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картин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дозволяє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відрізнити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нормальний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монотонних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сноподібних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критерієм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нормальності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 сну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незмінність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циклічного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1-2-3-4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(парадоксального) сну,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завершується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епізодом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" name="Picture 4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68" y="4937760"/>
            <a:ext cx="3908612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9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4" y="0"/>
            <a:ext cx="11069619" cy="694943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Велике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спілкування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гіпнотизера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хто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гіпнотизується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лагідний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тихий,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ніжний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в той же час,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навіюваний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голос.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Рекомендується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застосовувати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легкі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погладжування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Добре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зосередити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увагу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пацієнта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якому-небудь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предметі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блискуч</a:t>
            </a: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і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кульці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пам’ятати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те,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зануренні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велика роль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належить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рефлекторній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реакції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сеансі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обов’язково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наступних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оскільки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хоче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вилікуватися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формула словесного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навіювання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обов’язково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містить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опис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тих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супроводжують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«у Вас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опускаються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вам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хочеться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руки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тяжчають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......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». Усе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допомагає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появу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осередку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запускає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занурення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хворому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повинен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засвоїти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власні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переконання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про шкоду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куріння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92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268941"/>
            <a:ext cx="10854466" cy="658905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точки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зору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складною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аналітико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-синтетичною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 великих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півкуль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здійсненні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бере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участь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кора.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передусім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складні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утворюються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терміналями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аналізаторів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існувало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раніше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чітко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визначені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центральних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відділів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аналізаторів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спростовується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останніми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досягненнями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науки: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аналізаторів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вони не так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розмежовані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один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одного, але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заходять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один за одного,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зчіплюються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собою» (І.П. Павлов).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 кори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полегшує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самих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аналізаторів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«Кору великих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півкуль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розглядати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грандіозну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мозаїку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незліченної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маси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пунктів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визначеною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кожного з них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роллю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». У той же час кора є «складною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динамічною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системою,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постійно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прагне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об’єднання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єдиного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 (І. П. Павлов).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окремих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ділянок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завжди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детермінується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подразненнями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одночасному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збудженні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ділянок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утворюються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відбивають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дійсні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речах.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закономірно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складають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основу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– говорив І.П. Павлов, – …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нічого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представляє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асоціації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спершу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елементарні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стоять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предметами,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ланцюги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асоціацій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маленька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перша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асоціація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момент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народження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думки».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Спочатку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асоціації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генералізований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відбиває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самому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недиференційованому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іноді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помилково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випадковими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несуттєвими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Лише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повторних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вони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уточнюються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закріплюються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основою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менш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правильних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8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41109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асоціації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передусім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першосигнальних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відчуття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сприйняття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довкілля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взаємодії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взаємозв’язки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зумовлюють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здійсненні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беруть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участь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центрах кори.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спирається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першосигнальні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обов’язково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припускає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нерозривному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сигнальною системою.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тут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виступають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конкретні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предмети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навколишнього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властивості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слова.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яка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пов’язаною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дозволяє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словах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взаємозв’язок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взаємозумовленість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явищ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 є не просто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замінниками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сигналами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предметів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узагальненими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3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720761"/>
            <a:ext cx="10854466" cy="589519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Друга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сигнальна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система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специфічно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людська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Вона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трудовою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викликаною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спілкування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людьми, але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все ж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базисі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нею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органічному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взаємодії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головна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роль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належить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Зважаючи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узагальнений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другосигнальних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дозволяють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відбивати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об’єктивні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друга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набуває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провідного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складних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підпорядковує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собі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Взаємодія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тому,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друга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система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єдності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займає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головне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спрямовує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сигнальної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Слово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перетворює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першосигнальні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узагальнені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образи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дійсності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дозволяє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відірватися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конкретних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особливостей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сприйнятих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явищ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існуючі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зв’язки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узагальненому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понять, а не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сприйнять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278" y="290456"/>
            <a:ext cx="11026587" cy="50991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кардинальна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наших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уявлень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природу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пильнування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сну стала результатом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половині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XX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ст.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сомнології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(науки про сон)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нейронаук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бурхливо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виключно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важливі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теоретичні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прикладні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аспекти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Девізом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сомнології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видатного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фахівця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другої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половини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XX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Мішеля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Жуве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Франція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):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пізнає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таємницю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пізнає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таємницю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сомнологія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зародилася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150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тому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Росії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засновником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петербурзька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вчена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М.М.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Манасеїна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-Коркунова (1843-1903),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учениця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І.Р. Тарханова. У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XX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ст. І.П. Павлов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плідно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міркував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і ставив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вивчення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центр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науки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вищу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Російські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українські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ідеї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завжди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відігравали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важливу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роль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нагадати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один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авторитетних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сомнологів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половини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XX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ст. 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Клейтман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(1895-1999)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народився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здобув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освіту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Кишиніві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робота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радянських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авторів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М.П.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Денісової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Н.Л.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Фігуріна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описали в 1926 р.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епізоди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почастішання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яблук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послужила через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чверть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століття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відправною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точкою 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революційного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очей»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синоніми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парадоксальний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сон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.) 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Клейтманом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аспірантом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Ю.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Азеринським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4" name="Picture 6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198" y="4636546"/>
            <a:ext cx="4808667" cy="222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308" y="677732"/>
            <a:ext cx="9958893" cy="5631628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Практично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ми проводимо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Щодобовий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як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потреба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того,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позбавлення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тварини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переносять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набагато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важче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відсутність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Вперше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М.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Манассеїна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(1894)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встановила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безсоння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призводить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смерті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Цуценята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гинуть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безсоння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4-5 день.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Дорослі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собаки,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позбавлені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20-15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втрачали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50%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своєї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ваги, але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відгодувати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безсоння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вони гинули через 10-12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ваги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5-13%.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позбавлення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переноситься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психічних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реакцій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падає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розумова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працездатність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стомлення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098" name="Picture 2" descr="Картинки по запросу &quot;механізми сн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317" y="4668818"/>
            <a:ext cx="4104713" cy="218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6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308" y="731521"/>
            <a:ext cx="9958893" cy="55778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Встановлена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наступна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потреба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до 1 року – 16 годин; 5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12 годин; 12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10 годин; 17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старше – 8 годин.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щодобового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схожі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своїми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ознаками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сон,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називаються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сном,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хоча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насправді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абсолютно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До них належать: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сезонний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залягають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сплячку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взимку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влітку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патологічний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сон,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гіпнотичний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" name="Picture 8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355" y="3843123"/>
            <a:ext cx="4970033" cy="301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793" y="365760"/>
            <a:ext cx="10639313" cy="50668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Структура сну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невеликого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засипання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система людини приходить у стан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7-8 годин.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ЦНС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збудженням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прокидається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Так сон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один одного, і основною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відмінністю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бадьорого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стану стали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обширне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кори головного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мозку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охоронне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поновлюванню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працездатності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сну.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мікроелектродної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техніки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електрофізіологічних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з’ясувалося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сну велика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нервових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клітин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відпочиває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продовжує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працювати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синхронізованому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режимі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З’ясувалося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складна,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відбувається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5-6 раз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двох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своїми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характеристиками фаз,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чітко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окреслені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поліграфічних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ЕЕГ, ЕКГ,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очей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скелетної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мускулатури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" name="Picture 6" descr="Картинки по запросу &quot;механізми сну і гіпноз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62" y="4754879"/>
            <a:ext cx="2327238" cy="210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5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278" y="720761"/>
            <a:ext cx="10865223" cy="5411097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фізіологічному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сні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людини і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тварин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розрізняють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принаймні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дві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фази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позначають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як фаза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(ФПС) і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фаза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сну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(ФШС). У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літературі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зустрічається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багато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позначень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(до 14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найменувань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і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(22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найменування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сну.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поширеними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синонімами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ФПС є: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синхронізований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ортодоксальний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повільнохвильовий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сон без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сновидінь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Non-Rem-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сон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Швидкий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сон (ФШС) часто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позначається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десинхронізований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парадоксальний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ромб-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енцефалічний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сон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сновидіннями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Rem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-сон)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сьогодні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показано,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сну, яка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60-90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переходить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стадію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сну (5-10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хвилин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знову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сон. Так вони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змінюють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один одного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причому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поступово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ФПС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зростає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ФШС. Таким чином, структура сну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виражена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так: 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ФПС (60-90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ФШС (5-10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ФПС (60-90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ФШС 10-15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ФПС (60-90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ФШС (15-20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ФПС (60-90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ФШС (20-25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ФПС (60-90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ФШС (25-30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просинання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(рис. 5.1).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1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1027</TotalTime>
  <Words>6083</Words>
  <Application>Microsoft Office PowerPoint</Application>
  <PresentationFormat>Широкоэкранный</PresentationFormat>
  <Paragraphs>110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Дослідження розумово-понятійних особливостей людини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32</cp:revision>
  <dcterms:created xsi:type="dcterms:W3CDTF">2020-03-20T14:37:27Z</dcterms:created>
  <dcterms:modified xsi:type="dcterms:W3CDTF">2020-03-22T14:26:38Z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