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sldIdLst>
    <p:sldId id="259" r:id="rId2"/>
    <p:sldId id="261" r:id="rId3"/>
    <p:sldId id="264" r:id="rId4"/>
    <p:sldId id="262" r:id="rId5"/>
    <p:sldId id="263" r:id="rId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="" xmlns:a16="http://schemas.microsoft.com/office/drawing/2014/main" id="{D56268A4-B555-72BE-6160-318763ECAA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D44DBA-D665-923B-A38C-C68A9C039E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27050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4">
            <a:extLst>
              <a:ext uri="{FF2B5EF4-FFF2-40B4-BE49-F238E27FC236}">
                <a16:creationId xmlns="" xmlns:a16="http://schemas.microsoft.com/office/drawing/2014/main" id="{7C62E1FE-8CAE-1FE1-6A91-DFE7F1D870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anchor="ctr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=""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8802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7">
            <a:extLst>
              <a:ext uri="{FF2B5EF4-FFF2-40B4-BE49-F238E27FC236}">
                <a16:creationId xmlns="" xmlns:a16="http://schemas.microsoft.com/office/drawing/2014/main" id="{32B61A96-5F36-8895-B920-FC12FD76DC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774BC39-6D56-474E-28BE-99260516AB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685800">
              <a:spcBef>
                <a:spcPts val="600"/>
              </a:spcBef>
              <a:spcAft>
                <a:spcPts val="600"/>
              </a:spcAft>
              <a:defRPr sz="1800"/>
            </a:lvl2pPr>
            <a:lvl3pPr marL="1143000">
              <a:spcBef>
                <a:spcPts val="600"/>
              </a:spcBef>
              <a:spcAft>
                <a:spcPts val="600"/>
              </a:spcAft>
              <a:defRPr sz="1800"/>
            </a:lvl3pPr>
            <a:lvl4pPr marL="1600200">
              <a:spcBef>
                <a:spcPts val="600"/>
              </a:spcBef>
              <a:spcAft>
                <a:spcPts val="600"/>
              </a:spcAft>
              <a:defRPr sz="1800"/>
            </a:lvl4pPr>
            <a:lvl5pPr marL="20574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514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4">
            <a:extLst>
              <a:ext uri="{FF2B5EF4-FFF2-40B4-BE49-F238E27FC236}">
                <a16:creationId xmlns="" xmlns:a16="http://schemas.microsoft.com/office/drawing/2014/main" id="{55E792AE-CF37-9DD8-2703-49480775F0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=""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Вставка таблицы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0622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>
            <a:extLst>
              <a:ext uri="{FF2B5EF4-FFF2-40B4-BE49-F238E27FC236}">
                <a16:creationId xmlns="" xmlns:a16="http://schemas.microsoft.com/office/drawing/2014/main" id="{A1BB4149-7987-3EF4-952D-2271B4DD8A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7B335AD-7A4B-841B-52BC-8FF32D99D7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87650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8">
            <a:extLst>
              <a:ext uri="{FF2B5EF4-FFF2-40B4-BE49-F238E27FC236}">
                <a16:creationId xmlns="" xmlns:a16="http://schemas.microsoft.com/office/drawing/2014/main" id="{31550E6E-10D6-E75A-F6B1-8800DAC2CB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anchor="t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0799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="" xmlns:a16="http://schemas.microsoft.com/office/drawing/2014/main" id="{61F88592-24FD-96EC-ADB3-C0B7682DF9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463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>
            <a:extLst>
              <a:ext uri="{FF2B5EF4-FFF2-40B4-BE49-F238E27FC236}">
                <a16:creationId xmlns="" xmlns:a16="http://schemas.microsoft.com/office/drawing/2014/main" id="{BD017017-3234-8C24-B9FC-80FB1120D1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C226FA8-C264-7189-EEA0-5264009074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=""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268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>
            <a:extLst>
              <a:ext uri="{FF2B5EF4-FFF2-40B4-BE49-F238E27FC236}">
                <a16:creationId xmlns="" xmlns:a16="http://schemas.microsoft.com/office/drawing/2014/main" id="{28B211FD-99D2-B373-669F-6E0F8E5B33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4079EDA-1B98-E3C1-23AD-7FB6F39FE2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5745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="" xmlns:a16="http://schemas.microsoft.com/office/drawing/2014/main" id="{236F3DDC-7FF8-F6A3-16EA-A01E7F7953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le 33">
            <a:extLst>
              <a:ext uri="{FF2B5EF4-FFF2-40B4-BE49-F238E27FC236}">
                <a16:creationId xmlns="" xmlns:a16="http://schemas.microsoft.com/office/drawing/2014/main" id="{E728EBB2-9164-AC06-6682-9505D88F95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1304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>
            <a:extLst>
              <a:ext uri="{FF2B5EF4-FFF2-40B4-BE49-F238E27FC236}">
                <a16:creationId xmlns="" xmlns:a16="http://schemas.microsoft.com/office/drawing/2014/main" id="{540E5FCC-3981-FB51-F0ED-B8BAB5C45A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BCE2C9E-7BC3-0EB6-EBE4-26EE33A1F2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222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4">
            <a:extLst>
              <a:ext uri="{FF2B5EF4-FFF2-40B4-BE49-F238E27FC236}">
                <a16:creationId xmlns="" xmlns:a16="http://schemas.microsoft.com/office/drawing/2014/main" id="{07AB38AA-85DC-3DF3-4ED4-B78FB670FF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F2DD44F-3200-BF06-94F9-C6A07EAD76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633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="" xmlns:a16="http://schemas.microsoft.com/office/drawing/2014/main" id="{F1219773-33FA-E4F9-4EAE-0764613F62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2817C37-9292-1CF3-6529-DEF7174273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>
            <a:noAutofit/>
          </a:bodyPr>
          <a:lstStyle>
            <a:lvl1pPr marL="0" indent="0" algn="l">
              <a:spcAft>
                <a:spcPts val="1000"/>
              </a:spcAft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8595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104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5148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Соціологія міста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/>
              <a:t>Розробник курсу: </a:t>
            </a:r>
            <a:r>
              <a:rPr lang="uk-UA" sz="2000" dirty="0" err="1" smtClean="0"/>
              <a:t>к.соц.н</a:t>
            </a:r>
            <a:r>
              <a:rPr lang="uk-UA" sz="2000" dirty="0" smtClean="0"/>
              <a:t>.,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/>
              <a:t>доцент кафедри соціології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b="1" i="1" dirty="0" smtClean="0"/>
              <a:t>Пилипенко Яна Сергіївна</a:t>
            </a:r>
            <a:endParaRPr lang="uk-UA" sz="2000" b="1" i="1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5" r="179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375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 курсу:</a:t>
            </a:r>
            <a:r>
              <a:rPr lang="uk-UA" sz="3000" dirty="0"/>
              <a:t/>
            </a:r>
            <a:br>
              <a:rPr lang="uk-UA" sz="3000" dirty="0"/>
            </a:br>
            <a:r>
              <a:rPr lang="uk-UA" sz="3000" dirty="0" smtClean="0"/>
              <a:t>сформувати </a:t>
            </a:r>
            <a:r>
              <a:rPr lang="uk-UA" sz="3000" dirty="0"/>
              <a:t>у студентів розуміння соціології міста як спеціальної соціологічної теорії. </a:t>
            </a:r>
            <a:r>
              <a:rPr lang="uk-UA" sz="3200" dirty="0" smtClean="0"/>
              <a:t>Ознайомити </a:t>
            </a:r>
            <a:r>
              <a:rPr lang="uk-UA" sz="3200" dirty="0"/>
              <a:t>з методами, програмними продуктами та інструментарієм соціологічного дослідження міста</a:t>
            </a:r>
            <a:endParaRPr lang="uk-UA" sz="30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1" r="174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0671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6937" y="879674"/>
            <a:ext cx="5377406" cy="940161"/>
          </a:xfrm>
        </p:spPr>
        <p:txBody>
          <a:bodyPr/>
          <a:lstStyle/>
          <a:p>
            <a:r>
              <a:rPr lang="uk-UA" b="1" dirty="0" smtClean="0"/>
              <a:t>Очікувані результати:</a:t>
            </a:r>
            <a:endParaRPr lang="uk-UA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417638" y="2617694"/>
            <a:ext cx="4615609" cy="3192819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dirty="0"/>
              <a:t>Розуміння основних концепцій соціології міста.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dirty="0"/>
              <a:t>Аналіз соціальних груп і взаємодій у міському просторі.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dirty="0"/>
              <a:t>Оцінка сучасних міських проблем та можливих шляхів їх вирішення.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13442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96135" y="1259914"/>
            <a:ext cx="4480560" cy="1098360"/>
          </a:xfrm>
        </p:spPr>
        <p:txBody>
          <a:bodyPr anchor="t"/>
          <a:lstStyle/>
          <a:p>
            <a:r>
              <a:rPr lang="uk-UA" sz="3200" b="1" dirty="0" smtClean="0"/>
              <a:t>Основні теми курсу:</a:t>
            </a:r>
            <a:endParaRPr lang="uk-UA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25671" y="2330825"/>
            <a:ext cx="4847431" cy="3272116"/>
          </a:xfrm>
        </p:spPr>
        <p:txBody>
          <a:bodyPr/>
          <a:lstStyle/>
          <a:p>
            <a:r>
              <a:rPr lang="uk-UA" sz="2400" dirty="0"/>
              <a:t>Соціологія міста як спеціальна соціологічна теорія </a:t>
            </a:r>
          </a:p>
          <a:p>
            <a:r>
              <a:rPr lang="uk-UA" sz="2400" dirty="0"/>
              <a:t>Місто як соціальний простір</a:t>
            </a:r>
          </a:p>
          <a:p>
            <a:r>
              <a:rPr lang="uk-UA" sz="2400" dirty="0"/>
              <a:t>Соціальні процеси в міському середовищі</a:t>
            </a:r>
          </a:p>
          <a:p>
            <a:r>
              <a:rPr lang="uk-UA" sz="2400" dirty="0"/>
              <a:t>Методи дослідження та перспективи розвитку міста</a:t>
            </a:r>
          </a:p>
          <a:p>
            <a:endParaRPr lang="uk-UA" sz="2400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3" r="171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2533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8259" y="798653"/>
            <a:ext cx="5581153" cy="5289630"/>
          </a:xfrm>
        </p:spPr>
        <p:txBody>
          <a:bodyPr/>
          <a:lstStyle/>
          <a:p>
            <a:pPr algn="l"/>
            <a:r>
              <a:rPr lang="uk-UA" b="1" dirty="0"/>
              <a:t>Методи </a:t>
            </a:r>
            <a:r>
              <a:rPr lang="uk-UA" b="1" dirty="0" smtClean="0"/>
              <a:t>навчання: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4000" dirty="0" smtClean="0"/>
              <a:t>• Лекції та семінари</a:t>
            </a:r>
            <a:br>
              <a:rPr lang="uk-UA" sz="4000" dirty="0" smtClean="0"/>
            </a:br>
            <a:r>
              <a:rPr lang="uk-UA" sz="4000" dirty="0" smtClean="0"/>
              <a:t>• Практичні кейси</a:t>
            </a:r>
            <a:br>
              <a:rPr lang="uk-UA" sz="4000" dirty="0" smtClean="0"/>
            </a:br>
            <a:r>
              <a:rPr lang="uk-UA" sz="4000" dirty="0" smtClean="0"/>
              <a:t>• Групові </a:t>
            </a:r>
            <a:r>
              <a:rPr lang="uk-UA" sz="4000" dirty="0" err="1" smtClean="0"/>
              <a:t>проєкти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3" r="22533"/>
          <a:stretch>
            <a:fillRect/>
          </a:stretch>
        </p:blipFill>
        <p:spPr>
          <a:xfrm>
            <a:off x="6499412" y="787077"/>
            <a:ext cx="4751179" cy="5289631"/>
          </a:xfrm>
        </p:spPr>
      </p:pic>
    </p:spTree>
    <p:extLst>
      <p:ext uri="{BB962C8B-B14F-4D97-AF65-F5344CB8AC3E}">
        <p14:creationId xmlns:p14="http://schemas.microsoft.com/office/powerpoint/2010/main" val="347335888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10081922_Win32_SL_V4" id="{CCBED28E-3218-45D8-920F-A2D91CCE8680}" vid="{A1C6549C-A185-4AC8-97B3-DFFFA73555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plan presentation</Template>
  <TotalTime>276</TotalTime>
  <Words>72</Words>
  <Application>Microsoft Office PowerPoint</Application>
  <PresentationFormat>Широкоэкранный</PresentationFormat>
  <Paragraphs>15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Plantagenet Cherokee</vt:lpstr>
      <vt:lpstr>Quire Sans Pro Light</vt:lpstr>
      <vt:lpstr>Tisa Offc Serif Pro</vt:lpstr>
      <vt:lpstr>Custom</vt:lpstr>
      <vt:lpstr>Соціологія міста</vt:lpstr>
      <vt:lpstr>Мета курсу: сформувати у студентів розуміння соціології міста як спеціальної соціологічної теорії. Ознайомити з методами, програмними продуктами та інструментарієм соціологічного дослідження міста</vt:lpstr>
      <vt:lpstr>Очікувані результати:</vt:lpstr>
      <vt:lpstr>Основні теми курсу:</vt:lpstr>
      <vt:lpstr>Методи навчання:  • Лекції та семінари • Практичні кейси • Групові проєкти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Соціальні технології подій</dc:title>
  <dc:creator>Dell Latitude E5580</dc:creator>
  <cp:lastModifiedBy>Dell Latitude E5580</cp:lastModifiedBy>
  <cp:revision>5</cp:revision>
  <dcterms:created xsi:type="dcterms:W3CDTF">2025-02-01T10:25:28Z</dcterms:created>
  <dcterms:modified xsi:type="dcterms:W3CDTF">2025-02-02T12:27:18Z</dcterms:modified>
</cp:coreProperties>
</file>