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4" r:id="rId5"/>
    <p:sldId id="266" r:id="rId6"/>
    <p:sldId id="267" r:id="rId7"/>
    <p:sldId id="263" r:id="rId8"/>
    <p:sldId id="269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56" y="-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бъект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Объект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Объект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Объект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Объект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4797152"/>
            <a:ext cx="5616624" cy="72008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uk-UA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Освітня програма: Педагогіка вищої школи</a:t>
            </a:r>
          </a:p>
          <a:p>
            <a:pPr algn="l"/>
            <a:r>
              <a:rPr lang="uk-UA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Рівень вищої </a:t>
            </a:r>
            <a:r>
              <a:rPr lang="uk-UA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освіти: </a:t>
            </a:r>
            <a:r>
              <a:rPr lang="uk-UA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магістерський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96788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uk-UA" sz="3600" b="1" dirty="0">
                <a:solidFill>
                  <a:schemeClr val="accent6">
                    <a:lumMod val="50000"/>
                  </a:schemeClr>
                </a:solidFill>
              </a:rPr>
              <a:t>Зміст освіти та моделювання професійної і соціальної діяльності фахівця</a:t>
            </a:r>
            <a:endParaRPr lang="uk-UA" sz="36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17347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219228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200" b="1" dirty="0">
                <a:solidFill>
                  <a:srgbClr val="C00000"/>
                </a:solidFill>
              </a:rPr>
              <a:t>Мета </a:t>
            </a:r>
            <a:r>
              <a:rPr lang="ru-RU" sz="3200" b="1" dirty="0" err="1">
                <a:solidFill>
                  <a:srgbClr val="C00000"/>
                </a:solidFill>
              </a:rPr>
              <a:t>викладання</a:t>
            </a:r>
            <a:r>
              <a:rPr lang="ru-RU" sz="3200" b="1" dirty="0">
                <a:solidFill>
                  <a:srgbClr val="C00000"/>
                </a:solidFill>
              </a:rPr>
              <a:t> </a:t>
            </a:r>
            <a:r>
              <a:rPr lang="ru-RU" sz="3200" b="1" dirty="0" err="1">
                <a:solidFill>
                  <a:srgbClr val="C00000"/>
                </a:solidFill>
              </a:rPr>
              <a:t>навчальної</a:t>
            </a:r>
            <a:r>
              <a:rPr lang="ru-RU" sz="3200" b="1" dirty="0">
                <a:solidFill>
                  <a:srgbClr val="C00000"/>
                </a:solidFill>
              </a:rPr>
              <a:t> </a:t>
            </a:r>
            <a:r>
              <a:rPr lang="ru-RU" sz="3200" b="1" dirty="0" err="1">
                <a:solidFill>
                  <a:srgbClr val="C00000"/>
                </a:solidFill>
              </a:rPr>
              <a:t>дисципліни</a:t>
            </a:r>
            <a:r>
              <a:rPr lang="ru-RU" sz="3200" b="1" dirty="0">
                <a:solidFill>
                  <a:srgbClr val="C00000"/>
                </a:solidFill>
              </a:rPr>
              <a:t> </a:t>
            </a:r>
            <a:r>
              <a:rPr lang="ru-RU" sz="3200" b="1" dirty="0">
                <a:solidFill>
                  <a:srgbClr val="C00000"/>
                </a:solidFill>
              </a:rPr>
              <a:t>«</a:t>
            </a:r>
            <a:r>
              <a:rPr lang="ru-RU" sz="3200" b="1" dirty="0" err="1">
                <a:solidFill>
                  <a:srgbClr val="C00000"/>
                </a:solidFill>
              </a:rPr>
              <a:t>Зміст</a:t>
            </a:r>
            <a:r>
              <a:rPr lang="ru-RU" sz="3200" b="1" dirty="0">
                <a:solidFill>
                  <a:srgbClr val="C00000"/>
                </a:solidFill>
              </a:rPr>
              <a:t> </a:t>
            </a:r>
            <a:r>
              <a:rPr lang="ru-RU" sz="3200" b="1" dirty="0" err="1">
                <a:solidFill>
                  <a:srgbClr val="C00000"/>
                </a:solidFill>
              </a:rPr>
              <a:t>освіти</a:t>
            </a:r>
            <a:r>
              <a:rPr lang="ru-RU" sz="3200" b="1" dirty="0">
                <a:solidFill>
                  <a:srgbClr val="C00000"/>
                </a:solidFill>
              </a:rPr>
              <a:t> та </a:t>
            </a:r>
            <a:r>
              <a:rPr lang="ru-RU" sz="3200" b="1" dirty="0" err="1">
                <a:solidFill>
                  <a:srgbClr val="C00000"/>
                </a:solidFill>
              </a:rPr>
              <a:t>моделювання</a:t>
            </a:r>
            <a:r>
              <a:rPr lang="ru-RU" sz="3200" b="1" dirty="0">
                <a:solidFill>
                  <a:srgbClr val="C00000"/>
                </a:solidFill>
              </a:rPr>
              <a:t> </a:t>
            </a:r>
            <a:r>
              <a:rPr lang="ru-RU" sz="3200" b="1" dirty="0" err="1">
                <a:solidFill>
                  <a:srgbClr val="C00000"/>
                </a:solidFill>
              </a:rPr>
              <a:t>професійної</a:t>
            </a:r>
            <a:r>
              <a:rPr lang="ru-RU" sz="3200" b="1" dirty="0">
                <a:solidFill>
                  <a:srgbClr val="C00000"/>
                </a:solidFill>
              </a:rPr>
              <a:t> і </a:t>
            </a:r>
            <a:r>
              <a:rPr lang="ru-RU" sz="3200" b="1" dirty="0" err="1">
                <a:solidFill>
                  <a:srgbClr val="C00000"/>
                </a:solidFill>
              </a:rPr>
              <a:t>соціальної</a:t>
            </a:r>
            <a:r>
              <a:rPr lang="ru-RU" sz="3200" b="1" dirty="0">
                <a:solidFill>
                  <a:srgbClr val="C00000"/>
                </a:solidFill>
              </a:rPr>
              <a:t> </a:t>
            </a:r>
            <a:r>
              <a:rPr lang="ru-RU" sz="3200" b="1" dirty="0" err="1">
                <a:solidFill>
                  <a:srgbClr val="C00000"/>
                </a:solidFill>
              </a:rPr>
              <a:t>діяльності</a:t>
            </a:r>
            <a:r>
              <a:rPr lang="ru-RU" sz="3200" b="1" dirty="0">
                <a:solidFill>
                  <a:srgbClr val="C00000"/>
                </a:solidFill>
              </a:rPr>
              <a:t> </a:t>
            </a:r>
            <a:r>
              <a:rPr lang="ru-RU" sz="3200" b="1" dirty="0" err="1">
                <a:solidFill>
                  <a:srgbClr val="C00000"/>
                </a:solidFill>
              </a:rPr>
              <a:t>фахівця</a:t>
            </a:r>
            <a:r>
              <a:rPr lang="ru-RU" sz="3200" b="1" dirty="0">
                <a:solidFill>
                  <a:srgbClr val="C00000"/>
                </a:solidFill>
              </a:rPr>
              <a:t>»</a:t>
            </a:r>
            <a:endParaRPr lang="uk-UA" sz="32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01752" y="2708920"/>
            <a:ext cx="8503920" cy="3390128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200" dirty="0" err="1"/>
              <a:t>дати</a:t>
            </a:r>
            <a:r>
              <a:rPr lang="ru-RU" sz="3200" dirty="0"/>
              <a:t> </a:t>
            </a:r>
            <a:r>
              <a:rPr lang="ru-RU" sz="3200" dirty="0" err="1"/>
              <a:t>основні</a:t>
            </a:r>
            <a:r>
              <a:rPr lang="ru-RU" sz="3200" dirty="0"/>
              <a:t> </a:t>
            </a:r>
            <a:r>
              <a:rPr lang="ru-RU" sz="3200" dirty="0" err="1"/>
              <a:t>положення</a:t>
            </a:r>
            <a:r>
              <a:rPr lang="ru-RU" sz="3200" dirty="0"/>
              <a:t> </a:t>
            </a:r>
            <a:r>
              <a:rPr lang="ru-RU" sz="3200" dirty="0" err="1"/>
              <a:t>змісту</a:t>
            </a:r>
            <a:r>
              <a:rPr lang="ru-RU" sz="3200" dirty="0"/>
              <a:t> </a:t>
            </a:r>
            <a:r>
              <a:rPr lang="ru-RU" sz="3200" dirty="0" err="1"/>
              <a:t>освіти</a:t>
            </a:r>
            <a:r>
              <a:rPr lang="ru-RU" sz="3200" dirty="0"/>
              <a:t> </a:t>
            </a:r>
            <a:r>
              <a:rPr lang="ru-RU" sz="3200" dirty="0" err="1"/>
              <a:t>фахівця</a:t>
            </a:r>
            <a:r>
              <a:rPr lang="ru-RU" sz="3200" dirty="0"/>
              <a:t>, </a:t>
            </a:r>
            <a:r>
              <a:rPr lang="ru-RU" sz="3200" dirty="0" err="1"/>
              <a:t>виділити</a:t>
            </a:r>
            <a:r>
              <a:rPr lang="ru-RU" sz="3200" dirty="0"/>
              <a:t> </a:t>
            </a:r>
            <a:r>
              <a:rPr lang="ru-RU" sz="3200" dirty="0" err="1"/>
              <a:t>його</a:t>
            </a:r>
            <a:r>
              <a:rPr lang="ru-RU" sz="3200" dirty="0"/>
              <a:t> </a:t>
            </a:r>
            <a:r>
              <a:rPr lang="ru-RU" sz="3200" dirty="0" err="1"/>
              <a:t>основні</a:t>
            </a:r>
            <a:r>
              <a:rPr lang="ru-RU" sz="3200" dirty="0"/>
              <a:t> характеристики, </a:t>
            </a:r>
            <a:r>
              <a:rPr lang="ru-RU" sz="3200" dirty="0" err="1"/>
              <a:t>об’єктивні</a:t>
            </a:r>
            <a:r>
              <a:rPr lang="ru-RU" sz="3200" dirty="0"/>
              <a:t> та </a:t>
            </a:r>
            <a:r>
              <a:rPr lang="ru-RU" sz="3200" dirty="0" err="1"/>
              <a:t>суб’єктивні</a:t>
            </a:r>
            <a:r>
              <a:rPr lang="ru-RU" sz="3200" dirty="0"/>
              <a:t> </a:t>
            </a:r>
            <a:r>
              <a:rPr lang="ru-RU" sz="3200" dirty="0" err="1"/>
              <a:t>фактори</a:t>
            </a:r>
            <a:r>
              <a:rPr lang="ru-RU" sz="3200" dirty="0"/>
              <a:t>, </a:t>
            </a:r>
            <a:r>
              <a:rPr lang="ru-RU" sz="3200" dirty="0" err="1"/>
              <a:t>що</a:t>
            </a:r>
            <a:r>
              <a:rPr lang="ru-RU" sz="3200" dirty="0"/>
              <a:t> </a:t>
            </a:r>
            <a:r>
              <a:rPr lang="ru-RU" sz="3200" dirty="0" err="1"/>
              <a:t>впливають</a:t>
            </a:r>
            <a:r>
              <a:rPr lang="ru-RU" sz="3200" dirty="0"/>
              <a:t> на </a:t>
            </a:r>
            <a:r>
              <a:rPr lang="ru-RU" sz="3200" dirty="0" err="1"/>
              <a:t>процес</a:t>
            </a:r>
            <a:r>
              <a:rPr lang="ru-RU" sz="3200" dirty="0"/>
              <a:t> </a:t>
            </a:r>
            <a:r>
              <a:rPr lang="ru-RU" sz="3200" dirty="0" err="1"/>
              <a:t>його</a:t>
            </a:r>
            <a:r>
              <a:rPr lang="ru-RU" sz="3200" dirty="0"/>
              <a:t> </a:t>
            </a:r>
            <a:r>
              <a:rPr lang="ru-RU" sz="3200" dirty="0" err="1"/>
              <a:t>реалізації</a:t>
            </a:r>
            <a:r>
              <a:rPr lang="uk-UA" sz="3200" dirty="0" smtClean="0"/>
              <a:t>.</a:t>
            </a:r>
            <a:endParaRPr lang="uk-UA" sz="3200" dirty="0"/>
          </a:p>
        </p:txBody>
      </p:sp>
    </p:spTree>
    <p:extLst>
      <p:ext uri="{BB962C8B-B14F-4D97-AF65-F5344CB8AC3E}">
        <p14:creationId xmlns:p14="http://schemas.microsoft.com/office/powerpoint/2010/main" val="12748192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534400" cy="576064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3200" dirty="0" err="1">
                <a:solidFill>
                  <a:schemeClr val="tx1"/>
                </a:solidFill>
              </a:rPr>
              <a:t>Завдання</a:t>
            </a:r>
            <a:r>
              <a:rPr lang="ru-RU" sz="3200" dirty="0">
                <a:solidFill>
                  <a:schemeClr val="tx1"/>
                </a:solidFill>
              </a:rPr>
              <a:t> курсу: </a:t>
            </a:r>
            <a:endParaRPr lang="uk-UA" sz="32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01752" y="908720"/>
            <a:ext cx="8590728" cy="5688632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3000" dirty="0" smtClean="0"/>
              <a:t></a:t>
            </a:r>
            <a:r>
              <a:rPr lang="uk-UA" sz="3000" dirty="0"/>
              <a:t>	ознайомити з поняттям «зміст освіти фахівця»;</a:t>
            </a:r>
          </a:p>
          <a:p>
            <a:pPr marL="0" indent="0">
              <a:buNone/>
            </a:pPr>
            <a:r>
              <a:rPr lang="uk-UA" sz="3000" dirty="0"/>
              <a:t>	сформувати вміння та навички;</a:t>
            </a:r>
          </a:p>
          <a:p>
            <a:pPr marL="0" indent="0">
              <a:buNone/>
            </a:pPr>
            <a:r>
              <a:rPr lang="uk-UA" sz="3000" dirty="0"/>
              <a:t>	виділити взаємозв’язки та взаємообумовленості структурних компонентів змісту освіти фахівця</a:t>
            </a:r>
          </a:p>
          <a:p>
            <a:pPr marL="0" indent="0">
              <a:buNone/>
            </a:pPr>
            <a:r>
              <a:rPr lang="uk-UA" sz="3000" dirty="0" smtClean="0"/>
              <a:t>.</a:t>
            </a:r>
            <a:endParaRPr lang="uk-UA" sz="3000" dirty="0"/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0682980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04016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uk-UA" sz="3600" dirty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</a:rPr>
              <a:t>У результаті вивчення навчальної дисципліни студент </a:t>
            </a:r>
            <a:r>
              <a:rPr lang="uk-UA" sz="3600" dirty="0" smtClean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</a:rPr>
              <a:t>повинен</a:t>
            </a:r>
            <a:endParaRPr lang="uk-UA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uk-UA" sz="2800" b="1" dirty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</a:rPr>
              <a:t>знати</a:t>
            </a:r>
            <a:r>
              <a:rPr lang="uk-UA" sz="2800" b="1" dirty="0" smtClean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</a:rPr>
              <a:t>:</a:t>
            </a:r>
          </a:p>
          <a:p>
            <a:pPr marL="0" indent="0">
              <a:buNone/>
            </a:pPr>
            <a:r>
              <a:rPr lang="uk-UA" sz="2800" dirty="0" smtClean="0"/>
              <a:t></a:t>
            </a:r>
            <a:r>
              <a:rPr lang="uk-UA" sz="2800" dirty="0"/>
              <a:t>	принципи побудови змісту освіти фахівці;</a:t>
            </a:r>
          </a:p>
          <a:p>
            <a:pPr marL="0" indent="0">
              <a:buNone/>
            </a:pPr>
            <a:r>
              <a:rPr lang="uk-UA" sz="2800" dirty="0"/>
              <a:t>	основні характеристики змісту освіти фахівця та теоретичні основи його </a:t>
            </a:r>
            <a:r>
              <a:rPr lang="uk-UA" sz="2800" dirty="0" smtClean="0"/>
              <a:t>реалізації</a:t>
            </a:r>
          </a:p>
          <a:p>
            <a:pPr marL="0" indent="0">
              <a:buNone/>
            </a:pPr>
            <a:r>
              <a:rPr lang="uk-UA" sz="2800" b="1" dirty="0" smtClean="0"/>
              <a:t>вміти</a:t>
            </a:r>
          </a:p>
          <a:p>
            <a:pPr marL="0" indent="0">
              <a:buNone/>
            </a:pPr>
            <a:r>
              <a:rPr lang="uk-UA" sz="2800" dirty="0"/>
              <a:t>	самостійно вирішувати методичні питання реалізації змісту освіти;</a:t>
            </a:r>
          </a:p>
          <a:p>
            <a:pPr marL="0" indent="0">
              <a:buNone/>
            </a:pPr>
            <a:r>
              <a:rPr lang="uk-UA" sz="2800" dirty="0"/>
              <a:t>	враховувати основні характеристики, особливо, мінливість змісту освіти під впливом діяльності викладача</a:t>
            </a: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2912303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uk-UA" b="1" dirty="0">
                <a:solidFill>
                  <a:schemeClr val="tx1"/>
                </a:solidFill>
              </a:rPr>
              <a:t>Програма навчальної дисципліни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01752" y="1124744"/>
            <a:ext cx="8503920" cy="532859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uk-UA" i="1" dirty="0"/>
              <a:t>Розділ  1. Основні положення змісту освіти фахівця</a:t>
            </a:r>
          </a:p>
          <a:p>
            <a:pPr marL="0" indent="0">
              <a:buNone/>
            </a:pPr>
            <a:r>
              <a:rPr lang="uk-UA" dirty="0"/>
              <a:t>Тема 1. Поняття «зміст освіти» та його структурні компоненти</a:t>
            </a:r>
          </a:p>
          <a:p>
            <a:pPr marL="0" indent="0">
              <a:buNone/>
            </a:pPr>
            <a:r>
              <a:rPr lang="uk-UA" dirty="0" smtClean="0"/>
              <a:t>Тема </a:t>
            </a:r>
            <a:r>
              <a:rPr lang="uk-UA" dirty="0"/>
              <a:t>2. Основні характеристики змісту освіти. </a:t>
            </a:r>
          </a:p>
          <a:p>
            <a:pPr marL="0" indent="0">
              <a:buNone/>
            </a:pPr>
            <a:r>
              <a:rPr lang="uk-UA" dirty="0" smtClean="0"/>
              <a:t>Тема </a:t>
            </a:r>
            <a:r>
              <a:rPr lang="uk-UA" dirty="0"/>
              <a:t>3. Зміст освіти в Україні.</a:t>
            </a:r>
          </a:p>
          <a:p>
            <a:pPr marL="0" indent="0" algn="ctr">
              <a:buNone/>
            </a:pPr>
            <a:r>
              <a:rPr lang="uk-UA" i="1" dirty="0" smtClean="0"/>
              <a:t>Розділ </a:t>
            </a:r>
            <a:r>
              <a:rPr lang="uk-UA" i="1" dirty="0"/>
              <a:t>2. Моделювання професійної діяльності фахівця</a:t>
            </a:r>
          </a:p>
          <a:p>
            <a:pPr marL="0" indent="0">
              <a:buNone/>
            </a:pPr>
            <a:r>
              <a:rPr lang="uk-UA" dirty="0"/>
              <a:t>Тема 4. Професійна діяльність фахівця</a:t>
            </a:r>
          </a:p>
          <a:p>
            <a:pPr marL="0" indent="0">
              <a:buNone/>
            </a:pPr>
            <a:r>
              <a:rPr lang="uk-UA" dirty="0" smtClean="0"/>
              <a:t>Тема </a:t>
            </a:r>
            <a:r>
              <a:rPr lang="uk-UA" dirty="0"/>
              <a:t>5. Моделювання навчального процесу як педагогічна проблема </a:t>
            </a:r>
          </a:p>
          <a:p>
            <a:pPr marL="0" indent="0">
              <a:buNone/>
            </a:pPr>
            <a:r>
              <a:rPr lang="uk-UA" dirty="0" smtClean="0"/>
              <a:t>Тема </a:t>
            </a:r>
            <a:r>
              <a:rPr lang="uk-UA" dirty="0"/>
              <a:t>6. Особливості моделювання професійної </a:t>
            </a:r>
            <a:r>
              <a:rPr lang="uk-UA" dirty="0" smtClean="0"/>
              <a:t>діяльності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0747473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534400" cy="46409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uk-UA" sz="2400" b="1" dirty="0">
                <a:solidFill>
                  <a:schemeClr val="tx1"/>
                </a:solidFill>
              </a:rPr>
              <a:t>Самостійна робота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748954087"/>
              </p:ext>
            </p:extLst>
          </p:nvPr>
        </p:nvGraphicFramePr>
        <p:xfrm>
          <a:off x="251520" y="1124743"/>
          <a:ext cx="8749480" cy="518435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8749480"/>
              </a:tblGrid>
              <a:tr h="98886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uk-UA" sz="2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Поняття «зміст освіти» та його структурні компоненти</a:t>
                      </a: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uk-UA" sz="2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Завдання: Проаналізувати різноманітні підходи до трактування поняття «зміст освіти</a:t>
                      </a:r>
                      <a:endParaRPr lang="uk-UA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681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Основні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характеристики </a:t>
                      </a:r>
                      <a:r>
                        <a:rPr lang="ru-RU" sz="20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змісту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освіти</a:t>
                      </a:r>
                      <a:endParaRPr lang="ru-RU" sz="20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Завдання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ru-RU" sz="20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Співвідношення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знань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20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вмінь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та </a:t>
                      </a:r>
                      <a:r>
                        <a:rPr lang="ru-RU" sz="20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навичок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у </a:t>
                      </a:r>
                      <a:r>
                        <a:rPr lang="ru-RU" sz="20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структурі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поняття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«</a:t>
                      </a:r>
                      <a:r>
                        <a:rPr lang="ru-RU" sz="20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зміст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освіти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»</a:t>
                      </a: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6454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Зміст освіти в Україні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Завдання: Охарактеризувати освітньо-кваліфікаційні рівні в Україні</a:t>
                      </a: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681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Професійна діяльність фахівця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Завдання: Виділити та охарактеризувати ведучі компоненти у структурі професійної діяльності фахівця</a:t>
                      </a: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6454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Моделювання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навчального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процесу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як </a:t>
                      </a:r>
                      <a:r>
                        <a:rPr lang="ru-RU" sz="20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педагогічна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проблема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Завдання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ru-RU" sz="20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Проаналізувати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структурні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компоненти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дидактичного </a:t>
                      </a:r>
                      <a:r>
                        <a:rPr lang="ru-RU" sz="20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процесу</a:t>
                      </a:r>
                      <a:endParaRPr lang="ru-RU" sz="20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6819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uk-UA" sz="2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Особливості моделювання професійної діяльності</a:t>
                      </a: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uk-UA" sz="2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Завдання: Сформулювати загальні принципи моделювання професійної діяльності фахівця в навчальному процесі</a:t>
                      </a: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10106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534400" cy="60811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274320" lvl="0" indent="-274320">
              <a:lnSpc>
                <a:spcPct val="95000"/>
              </a:lnSpc>
              <a:spcBef>
                <a:spcPct val="20000"/>
              </a:spcBef>
            </a:pPr>
            <a:r>
              <a:rPr lang="uk-UA" sz="3600" b="1" dirty="0">
                <a:solidFill>
                  <a:prstClr val="black"/>
                </a:solidFill>
                <a:latin typeface="Times New Roman"/>
                <a:ea typeface="Times New Roman"/>
              </a:rPr>
              <a:t>ОСНОВНІ </a:t>
            </a:r>
            <a:r>
              <a:rPr lang="uk-UA" sz="3600" b="1" dirty="0" smtClean="0">
                <a:solidFill>
                  <a:prstClr val="black"/>
                </a:solidFill>
                <a:latin typeface="Times New Roman"/>
                <a:ea typeface="Times New Roman"/>
              </a:rPr>
              <a:t>ДЖЕРЕЛА</a:t>
            </a:r>
            <a:endParaRPr lang="uk-UA" sz="36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01752" y="1268760"/>
            <a:ext cx="8503920" cy="525658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514350" lvl="0" indent="-514350" algn="just">
              <a:lnSpc>
                <a:spcPct val="95000"/>
              </a:lnSpc>
              <a:spcAft>
                <a:spcPts val="0"/>
              </a:spcAft>
              <a:buClrTx/>
              <a:buFont typeface="+mj-lt"/>
              <a:buAutoNum type="arabicPeriod"/>
            </a:pPr>
            <a:r>
              <a:rPr lang="ru-RU" sz="1800" dirty="0" err="1" smtClean="0"/>
              <a:t>Алексюк</a:t>
            </a:r>
            <a:r>
              <a:rPr lang="ru-RU" sz="1800" dirty="0" smtClean="0"/>
              <a:t> </a:t>
            </a:r>
            <a:r>
              <a:rPr lang="ru-RU" sz="1800" dirty="0" err="1"/>
              <a:t>А.М</a:t>
            </a:r>
            <a:r>
              <a:rPr lang="ru-RU" sz="1800" dirty="0"/>
              <a:t>. </a:t>
            </a:r>
            <a:r>
              <a:rPr lang="ru-RU" sz="1800" dirty="0" err="1"/>
              <a:t>Педагогіка</a:t>
            </a:r>
            <a:r>
              <a:rPr lang="ru-RU" sz="1800" dirty="0"/>
              <a:t> </a:t>
            </a:r>
            <a:r>
              <a:rPr lang="ru-RU" sz="1800" dirty="0" err="1"/>
              <a:t>вищої</a:t>
            </a:r>
            <a:r>
              <a:rPr lang="ru-RU" sz="1800" dirty="0"/>
              <a:t> </a:t>
            </a:r>
            <a:r>
              <a:rPr lang="ru-RU" sz="1800" dirty="0" err="1"/>
              <a:t>школи</a:t>
            </a:r>
            <a:r>
              <a:rPr lang="ru-RU" sz="1800" dirty="0"/>
              <a:t>. </a:t>
            </a:r>
            <a:r>
              <a:rPr lang="ru-RU" sz="1800" dirty="0" err="1"/>
              <a:t>Історія</a:t>
            </a:r>
            <a:r>
              <a:rPr lang="ru-RU" sz="1800" dirty="0"/>
              <a:t>. </a:t>
            </a:r>
            <a:r>
              <a:rPr lang="ru-RU" sz="1800" dirty="0" err="1" smtClean="0"/>
              <a:t>Проблеми</a:t>
            </a:r>
            <a:r>
              <a:rPr lang="ru-RU" sz="1800" dirty="0" smtClean="0"/>
              <a:t>. К</a:t>
            </a:r>
            <a:r>
              <a:rPr lang="ru-RU" sz="1800" dirty="0"/>
              <a:t>.: </a:t>
            </a:r>
            <a:r>
              <a:rPr lang="ru-RU" sz="1800" dirty="0" err="1"/>
              <a:t>Либідь</a:t>
            </a:r>
            <a:r>
              <a:rPr lang="ru-RU" sz="1800" dirty="0"/>
              <a:t>, 1998. </a:t>
            </a:r>
            <a:r>
              <a:rPr lang="ru-RU" sz="1800" dirty="0" smtClean="0"/>
              <a:t>558 </a:t>
            </a:r>
            <a:r>
              <a:rPr lang="ru-RU" sz="1800" dirty="0"/>
              <a:t>с.</a:t>
            </a:r>
          </a:p>
          <a:p>
            <a:pPr marL="514350" lvl="0" indent="-514350" algn="just">
              <a:lnSpc>
                <a:spcPct val="95000"/>
              </a:lnSpc>
              <a:spcAft>
                <a:spcPts val="0"/>
              </a:spcAft>
              <a:buClrTx/>
              <a:buFont typeface="+mj-lt"/>
              <a:buAutoNum type="arabicPeriod"/>
            </a:pPr>
            <a:r>
              <a:rPr lang="ru-RU" sz="1800" dirty="0" err="1" smtClean="0"/>
              <a:t>Балюбаш</a:t>
            </a:r>
            <a:r>
              <a:rPr lang="ru-RU" sz="1800" dirty="0" smtClean="0"/>
              <a:t> </a:t>
            </a:r>
            <a:r>
              <a:rPr lang="ru-RU" sz="1800" dirty="0"/>
              <a:t>Я. </a:t>
            </a:r>
            <a:r>
              <a:rPr lang="ru-RU" sz="1800" dirty="0" err="1"/>
              <a:t>Організація</a:t>
            </a:r>
            <a:r>
              <a:rPr lang="ru-RU" sz="1800" dirty="0"/>
              <a:t> </a:t>
            </a:r>
            <a:r>
              <a:rPr lang="ru-RU" sz="1800" dirty="0" err="1"/>
              <a:t>навчального</a:t>
            </a:r>
            <a:r>
              <a:rPr lang="ru-RU" sz="1800" dirty="0"/>
              <a:t> </a:t>
            </a:r>
            <a:r>
              <a:rPr lang="ru-RU" sz="1800" dirty="0" err="1"/>
              <a:t>процесу</a:t>
            </a:r>
            <a:r>
              <a:rPr lang="ru-RU" sz="1800" dirty="0"/>
              <a:t> у </a:t>
            </a:r>
            <a:r>
              <a:rPr lang="ru-RU" sz="1800" dirty="0" err="1"/>
              <a:t>вищих</a:t>
            </a:r>
            <a:r>
              <a:rPr lang="ru-RU" sz="1800" dirty="0"/>
              <a:t> </a:t>
            </a:r>
            <a:r>
              <a:rPr lang="ru-RU" sz="1800" dirty="0" err="1"/>
              <a:t>навчальних</a:t>
            </a:r>
            <a:r>
              <a:rPr lang="ru-RU" sz="1800" dirty="0"/>
              <a:t> закладах </a:t>
            </a:r>
            <a:r>
              <a:rPr lang="ru-RU" sz="1800" dirty="0" err="1" smtClean="0"/>
              <a:t>освіти</a:t>
            </a:r>
            <a:r>
              <a:rPr lang="ru-RU" sz="1800" dirty="0" smtClean="0"/>
              <a:t>. К</a:t>
            </a:r>
            <a:r>
              <a:rPr lang="ru-RU" sz="1800" dirty="0"/>
              <a:t>.: </a:t>
            </a:r>
            <a:r>
              <a:rPr lang="ru-RU" sz="1800" dirty="0" err="1"/>
              <a:t>Вища</a:t>
            </a:r>
            <a:r>
              <a:rPr lang="ru-RU" sz="1800" dirty="0"/>
              <a:t> школа, 1997. </a:t>
            </a:r>
            <a:r>
              <a:rPr lang="ru-RU" sz="1800" dirty="0" smtClean="0"/>
              <a:t>86 </a:t>
            </a:r>
            <a:r>
              <a:rPr lang="ru-RU" sz="1800" dirty="0"/>
              <a:t>с.</a:t>
            </a:r>
          </a:p>
          <a:p>
            <a:pPr marL="514350" lvl="0" indent="-514350" algn="just">
              <a:lnSpc>
                <a:spcPct val="95000"/>
              </a:lnSpc>
              <a:spcAft>
                <a:spcPts val="0"/>
              </a:spcAft>
              <a:buClrTx/>
              <a:buFont typeface="+mj-lt"/>
              <a:buAutoNum type="arabicPeriod"/>
            </a:pPr>
            <a:r>
              <a:rPr lang="ru-RU" sz="1800" dirty="0" err="1" smtClean="0"/>
              <a:t>Вітвицька</a:t>
            </a:r>
            <a:r>
              <a:rPr lang="ru-RU" sz="1800" dirty="0" smtClean="0"/>
              <a:t> </a:t>
            </a:r>
            <a:r>
              <a:rPr lang="ru-RU" sz="1800" dirty="0" err="1"/>
              <a:t>С.С</a:t>
            </a:r>
            <a:r>
              <a:rPr lang="ru-RU" sz="1800" dirty="0"/>
              <a:t>. </a:t>
            </a:r>
            <a:r>
              <a:rPr lang="ru-RU" sz="1800" dirty="0" err="1"/>
              <a:t>Основи</a:t>
            </a:r>
            <a:r>
              <a:rPr lang="ru-RU" sz="1800" dirty="0"/>
              <a:t> </a:t>
            </a:r>
            <a:r>
              <a:rPr lang="ru-RU" sz="1800" dirty="0" err="1"/>
              <a:t>педагогіки</a:t>
            </a:r>
            <a:r>
              <a:rPr lang="ru-RU" sz="1800" dirty="0"/>
              <a:t> </a:t>
            </a:r>
            <a:r>
              <a:rPr lang="ru-RU" sz="1800" dirty="0" err="1"/>
              <a:t>вищої</a:t>
            </a:r>
            <a:r>
              <a:rPr lang="ru-RU" sz="1800" dirty="0"/>
              <a:t> </a:t>
            </a:r>
            <a:r>
              <a:rPr lang="ru-RU" sz="1800" dirty="0" err="1"/>
              <a:t>школи</a:t>
            </a:r>
            <a:r>
              <a:rPr lang="ru-RU" sz="1800" dirty="0"/>
              <a:t>: </a:t>
            </a:r>
            <a:r>
              <a:rPr lang="ru-RU" sz="1800" dirty="0" smtClean="0"/>
              <a:t>метод. </a:t>
            </a:r>
            <a:r>
              <a:rPr lang="ru-RU" sz="1800" dirty="0" err="1" smtClean="0"/>
              <a:t>посіб</a:t>
            </a:r>
            <a:r>
              <a:rPr lang="ru-RU" sz="1800" dirty="0" smtClean="0"/>
              <a:t>. </a:t>
            </a:r>
            <a:r>
              <a:rPr lang="ru-RU" sz="1800" dirty="0"/>
              <a:t>для </a:t>
            </a:r>
            <a:r>
              <a:rPr lang="ru-RU" sz="1800" dirty="0" err="1"/>
              <a:t>студентів</a:t>
            </a:r>
            <a:r>
              <a:rPr lang="ru-RU" sz="1800" dirty="0"/>
              <a:t> </a:t>
            </a:r>
            <a:r>
              <a:rPr lang="ru-RU" sz="1800" dirty="0" err="1" smtClean="0"/>
              <a:t>магістратури</a:t>
            </a:r>
            <a:r>
              <a:rPr lang="ru-RU" sz="1800" dirty="0" smtClean="0"/>
              <a:t>. К</a:t>
            </a:r>
            <a:r>
              <a:rPr lang="ru-RU" sz="1800" dirty="0"/>
              <a:t>.: Центр </a:t>
            </a:r>
            <a:r>
              <a:rPr lang="ru-RU" sz="1800" dirty="0" err="1"/>
              <a:t>навчальної</a:t>
            </a:r>
            <a:r>
              <a:rPr lang="ru-RU" sz="1800" dirty="0"/>
              <a:t> </a:t>
            </a:r>
            <a:r>
              <a:rPr lang="ru-RU" sz="1800" dirty="0" err="1"/>
              <a:t>літератури</a:t>
            </a:r>
            <a:r>
              <a:rPr lang="ru-RU" sz="1800" dirty="0"/>
              <a:t>, 2003. </a:t>
            </a:r>
            <a:r>
              <a:rPr lang="ru-RU" sz="1800" dirty="0" smtClean="0"/>
              <a:t> </a:t>
            </a:r>
            <a:r>
              <a:rPr lang="ru-RU" sz="1800" dirty="0"/>
              <a:t>316 с.</a:t>
            </a:r>
          </a:p>
          <a:p>
            <a:pPr marL="514350" lvl="0" indent="-514350" algn="just">
              <a:lnSpc>
                <a:spcPct val="95000"/>
              </a:lnSpc>
              <a:spcAft>
                <a:spcPts val="0"/>
              </a:spcAft>
              <a:buClrTx/>
              <a:buFont typeface="+mj-lt"/>
              <a:buAutoNum type="arabicPeriod"/>
            </a:pPr>
            <a:r>
              <a:rPr lang="ru-RU" sz="1800" dirty="0" err="1" smtClean="0"/>
              <a:t>Гура</a:t>
            </a:r>
            <a:r>
              <a:rPr lang="ru-RU" sz="1800" dirty="0" smtClean="0"/>
              <a:t> </a:t>
            </a:r>
            <a:r>
              <a:rPr lang="ru-RU" sz="1800" dirty="0" err="1"/>
              <a:t>О.І</a:t>
            </a:r>
            <a:r>
              <a:rPr lang="ru-RU" sz="1800" dirty="0"/>
              <a:t>. </a:t>
            </a:r>
            <a:r>
              <a:rPr lang="ru-RU" sz="1800" dirty="0" err="1"/>
              <a:t>Педагогіка</a:t>
            </a:r>
            <a:r>
              <a:rPr lang="ru-RU" sz="1800" dirty="0"/>
              <a:t> </a:t>
            </a:r>
            <a:r>
              <a:rPr lang="ru-RU" sz="1800" dirty="0" err="1"/>
              <a:t>вищої</a:t>
            </a:r>
            <a:r>
              <a:rPr lang="ru-RU" sz="1800" dirty="0"/>
              <a:t> </a:t>
            </a:r>
            <a:r>
              <a:rPr lang="ru-RU" sz="1800" dirty="0" err="1"/>
              <a:t>школи</a:t>
            </a:r>
            <a:r>
              <a:rPr lang="ru-RU" sz="1800" dirty="0"/>
              <a:t>: </a:t>
            </a:r>
            <a:r>
              <a:rPr lang="ru-RU" sz="1800" dirty="0" err="1"/>
              <a:t>вступ</a:t>
            </a:r>
            <a:r>
              <a:rPr lang="ru-RU" sz="1800" dirty="0"/>
              <a:t> до </a:t>
            </a:r>
            <a:r>
              <a:rPr lang="ru-RU" sz="1800" dirty="0" err="1"/>
              <a:t>спеціальності</a:t>
            </a:r>
            <a:r>
              <a:rPr lang="ru-RU" sz="1800" dirty="0"/>
              <a:t>: </a:t>
            </a:r>
            <a:r>
              <a:rPr lang="ru-RU" sz="1800" dirty="0" err="1" smtClean="0"/>
              <a:t>навчальний</a:t>
            </a:r>
            <a:r>
              <a:rPr lang="ru-RU" sz="1800" dirty="0" smtClean="0"/>
              <a:t> </a:t>
            </a:r>
            <a:r>
              <a:rPr lang="ru-RU" sz="1800" dirty="0" err="1" smtClean="0"/>
              <a:t>посібник</a:t>
            </a:r>
            <a:r>
              <a:rPr lang="ru-RU" sz="1800" dirty="0" smtClean="0"/>
              <a:t>. К</a:t>
            </a:r>
            <a:r>
              <a:rPr lang="ru-RU" sz="1800" dirty="0"/>
              <a:t>.: Центр </a:t>
            </a:r>
            <a:r>
              <a:rPr lang="ru-RU" sz="1800" dirty="0" err="1"/>
              <a:t>навчальної</a:t>
            </a:r>
            <a:r>
              <a:rPr lang="ru-RU" sz="1800" dirty="0"/>
              <a:t> </a:t>
            </a:r>
            <a:r>
              <a:rPr lang="ru-RU" sz="1800" dirty="0" err="1"/>
              <a:t>літератури</a:t>
            </a:r>
            <a:r>
              <a:rPr lang="ru-RU" sz="1800" dirty="0"/>
              <a:t>, 2005. </a:t>
            </a:r>
            <a:r>
              <a:rPr lang="ru-RU" sz="1800" dirty="0" smtClean="0"/>
              <a:t>224 </a:t>
            </a:r>
            <a:r>
              <a:rPr lang="ru-RU" sz="1800" dirty="0"/>
              <a:t>с.</a:t>
            </a:r>
          </a:p>
          <a:p>
            <a:pPr marL="514350" lvl="0" indent="-514350" algn="just">
              <a:lnSpc>
                <a:spcPct val="95000"/>
              </a:lnSpc>
              <a:spcAft>
                <a:spcPts val="0"/>
              </a:spcAft>
              <a:buClrTx/>
              <a:buFont typeface="+mj-lt"/>
              <a:buAutoNum type="arabicPeriod"/>
            </a:pPr>
            <a:r>
              <a:rPr lang="ru-RU" sz="1800" dirty="0" smtClean="0"/>
              <a:t>Мороз </a:t>
            </a:r>
            <a:r>
              <a:rPr lang="ru-RU" sz="1800" dirty="0" err="1"/>
              <a:t>О.Г</a:t>
            </a:r>
            <a:r>
              <a:rPr lang="ru-RU" sz="1800" dirty="0"/>
              <a:t>. </a:t>
            </a:r>
            <a:r>
              <a:rPr lang="ru-RU" sz="1800" dirty="0" err="1"/>
              <a:t>Навчальний</a:t>
            </a:r>
            <a:r>
              <a:rPr lang="ru-RU" sz="1800" dirty="0"/>
              <a:t> </a:t>
            </a:r>
            <a:r>
              <a:rPr lang="ru-RU" sz="1800" dirty="0" err="1"/>
              <a:t>процес</a:t>
            </a:r>
            <a:r>
              <a:rPr lang="ru-RU" sz="1800" dirty="0"/>
              <a:t> у </a:t>
            </a:r>
            <a:r>
              <a:rPr lang="ru-RU" sz="1800" dirty="0" err="1"/>
              <a:t>вищій</a:t>
            </a:r>
            <a:r>
              <a:rPr lang="ru-RU" sz="1800" dirty="0"/>
              <a:t> </a:t>
            </a:r>
            <a:r>
              <a:rPr lang="ru-RU" sz="1800" dirty="0" err="1" smtClean="0"/>
              <a:t>школі</a:t>
            </a:r>
            <a:r>
              <a:rPr lang="ru-RU" sz="1800" dirty="0" smtClean="0"/>
              <a:t>. </a:t>
            </a:r>
            <a:r>
              <a:rPr lang="ru-RU" sz="1800" dirty="0"/>
              <a:t>К.: </a:t>
            </a:r>
            <a:r>
              <a:rPr lang="ru-RU" sz="1800" dirty="0" err="1"/>
              <a:t>Вища</a:t>
            </a:r>
            <a:r>
              <a:rPr lang="ru-RU" sz="1800" dirty="0"/>
              <a:t> </a:t>
            </a:r>
            <a:r>
              <a:rPr lang="ru-RU" sz="1800" dirty="0" err="1"/>
              <a:t>шк</a:t>
            </a:r>
            <a:r>
              <a:rPr lang="ru-RU" sz="1800" dirty="0"/>
              <a:t>., 2001</a:t>
            </a:r>
            <a:r>
              <a:rPr lang="ru-RU" sz="1800" dirty="0" smtClean="0"/>
              <a:t>. </a:t>
            </a:r>
            <a:r>
              <a:rPr lang="ru-RU" sz="1800" dirty="0"/>
              <a:t>128 с.</a:t>
            </a:r>
          </a:p>
          <a:p>
            <a:pPr marL="514350" lvl="0" indent="-514350" algn="just">
              <a:lnSpc>
                <a:spcPct val="95000"/>
              </a:lnSpc>
              <a:spcAft>
                <a:spcPts val="0"/>
              </a:spcAft>
              <a:buClrTx/>
              <a:buFont typeface="+mj-lt"/>
              <a:buAutoNum type="arabicPeriod"/>
            </a:pPr>
            <a:r>
              <a:rPr lang="ru-RU" sz="1800" dirty="0" err="1" smtClean="0"/>
              <a:t>Навчальний</a:t>
            </a:r>
            <a:r>
              <a:rPr lang="ru-RU" sz="1800" dirty="0" smtClean="0"/>
              <a:t> </a:t>
            </a:r>
            <a:r>
              <a:rPr lang="ru-RU" sz="1800" dirty="0" err="1"/>
              <a:t>процес</a:t>
            </a:r>
            <a:r>
              <a:rPr lang="ru-RU" sz="1800" dirty="0"/>
              <a:t> у </a:t>
            </a:r>
            <a:r>
              <a:rPr lang="ru-RU" sz="1800" dirty="0" err="1"/>
              <a:t>вищій</a:t>
            </a:r>
            <a:r>
              <a:rPr lang="ru-RU" sz="1800" dirty="0"/>
              <a:t> </a:t>
            </a:r>
            <a:r>
              <a:rPr lang="ru-RU" sz="1800" dirty="0" err="1"/>
              <a:t>педагогічній</a:t>
            </a:r>
            <a:r>
              <a:rPr lang="ru-RU" sz="1800" dirty="0"/>
              <a:t> </a:t>
            </a:r>
            <a:r>
              <a:rPr lang="ru-RU" sz="1800" dirty="0" err="1"/>
              <a:t>школі</a:t>
            </a:r>
            <a:r>
              <a:rPr lang="ru-RU" sz="1800" dirty="0"/>
              <a:t>: </a:t>
            </a:r>
            <a:r>
              <a:rPr lang="ru-RU" sz="1800" dirty="0" err="1"/>
              <a:t>навчальний</a:t>
            </a:r>
            <a:r>
              <a:rPr lang="ru-RU" sz="1800" dirty="0"/>
              <a:t> </a:t>
            </a:r>
            <a:r>
              <a:rPr lang="ru-RU" sz="1800" dirty="0" err="1"/>
              <a:t>посібник</a:t>
            </a:r>
            <a:r>
              <a:rPr lang="ru-RU" sz="1800" dirty="0"/>
              <a:t> / </a:t>
            </a:r>
            <a:r>
              <a:rPr lang="ru-RU" sz="1800" dirty="0" smtClean="0"/>
              <a:t>за </a:t>
            </a:r>
            <a:r>
              <a:rPr lang="ru-RU" sz="1800" dirty="0"/>
              <a:t>ред. </a:t>
            </a:r>
            <a:r>
              <a:rPr lang="ru-RU" sz="1800" dirty="0" err="1" smtClean="0"/>
              <a:t>О.Г</a:t>
            </a:r>
            <a:r>
              <a:rPr lang="ru-RU" sz="1800" dirty="0"/>
              <a:t>. </a:t>
            </a:r>
            <a:r>
              <a:rPr lang="ru-RU" sz="1800" dirty="0" smtClean="0"/>
              <a:t>Мороза. К</a:t>
            </a:r>
            <a:r>
              <a:rPr lang="ru-RU" sz="1800" dirty="0"/>
              <a:t>.: </a:t>
            </a:r>
            <a:r>
              <a:rPr lang="ru-RU" sz="1800" dirty="0" err="1"/>
              <a:t>НПУ</a:t>
            </a:r>
            <a:r>
              <a:rPr lang="ru-RU" sz="1800" dirty="0"/>
              <a:t> </a:t>
            </a:r>
            <a:r>
              <a:rPr lang="ru-RU" sz="1800" dirty="0" err="1"/>
              <a:t>ім</a:t>
            </a:r>
            <a:r>
              <a:rPr lang="ru-RU" sz="1800" dirty="0"/>
              <a:t>. </a:t>
            </a:r>
            <a:r>
              <a:rPr lang="ru-RU" sz="1800" dirty="0" err="1"/>
              <a:t>М.П</a:t>
            </a:r>
            <a:r>
              <a:rPr lang="ru-RU" sz="1800" dirty="0"/>
              <a:t>. </a:t>
            </a:r>
            <a:r>
              <a:rPr lang="ru-RU" sz="1800" dirty="0" err="1"/>
              <a:t>Драгоманова</a:t>
            </a:r>
            <a:r>
              <a:rPr lang="ru-RU" sz="1800" dirty="0"/>
              <a:t>, 2001. </a:t>
            </a:r>
            <a:r>
              <a:rPr lang="ru-RU" sz="1800" dirty="0" smtClean="0"/>
              <a:t>337 </a:t>
            </a:r>
            <a:r>
              <a:rPr lang="ru-RU" sz="1800" dirty="0"/>
              <a:t>с.</a:t>
            </a:r>
          </a:p>
          <a:p>
            <a:pPr marL="514350" lvl="0" indent="-514350" algn="just">
              <a:lnSpc>
                <a:spcPct val="95000"/>
              </a:lnSpc>
              <a:spcAft>
                <a:spcPts val="0"/>
              </a:spcAft>
              <a:buClrTx/>
              <a:buFont typeface="+mj-lt"/>
              <a:buAutoNum type="arabicPeriod"/>
            </a:pPr>
            <a:r>
              <a:rPr lang="ru-RU" sz="1800" dirty="0" err="1" smtClean="0"/>
              <a:t>Семиченко</a:t>
            </a:r>
            <a:r>
              <a:rPr lang="ru-RU" sz="1800" dirty="0" smtClean="0"/>
              <a:t> </a:t>
            </a:r>
            <a:r>
              <a:rPr lang="ru-RU" sz="1800" dirty="0"/>
              <a:t>В. А. </a:t>
            </a:r>
            <a:r>
              <a:rPr lang="ru-RU" sz="1800" dirty="0" err="1"/>
              <a:t>Моделювання</a:t>
            </a:r>
            <a:r>
              <a:rPr lang="ru-RU" sz="1800" dirty="0"/>
              <a:t> </a:t>
            </a:r>
            <a:r>
              <a:rPr lang="ru-RU" sz="1800" dirty="0" err="1"/>
              <a:t>структури</a:t>
            </a:r>
            <a:r>
              <a:rPr lang="ru-RU" sz="1800" dirty="0"/>
              <a:t> </a:t>
            </a:r>
            <a:r>
              <a:rPr lang="ru-RU" sz="1800" dirty="0" err="1"/>
              <a:t>педагогічної</a:t>
            </a:r>
            <a:r>
              <a:rPr lang="ru-RU" sz="1800" dirty="0"/>
              <a:t> </a:t>
            </a:r>
            <a:r>
              <a:rPr lang="ru-RU" sz="1800" dirty="0" err="1" smtClean="0"/>
              <a:t>діяльності</a:t>
            </a:r>
            <a:r>
              <a:rPr lang="ru-RU" sz="1800" dirty="0" smtClean="0"/>
              <a:t>. Ялта</a:t>
            </a:r>
            <a:r>
              <a:rPr lang="ru-RU" sz="1800" dirty="0"/>
              <a:t>, 2000. </a:t>
            </a:r>
            <a:r>
              <a:rPr lang="ru-RU" sz="1800" dirty="0" smtClean="0"/>
              <a:t>75 </a:t>
            </a:r>
            <a:r>
              <a:rPr lang="ru-RU" sz="1800" dirty="0"/>
              <a:t>с.</a:t>
            </a:r>
          </a:p>
          <a:p>
            <a:pPr marL="514350" lvl="0" indent="-514350" algn="just">
              <a:lnSpc>
                <a:spcPct val="95000"/>
              </a:lnSpc>
              <a:spcAft>
                <a:spcPts val="0"/>
              </a:spcAft>
              <a:buClrTx/>
              <a:buFont typeface="+mj-lt"/>
              <a:buAutoNum type="arabicPeriod"/>
            </a:pPr>
            <a:r>
              <a:rPr lang="ru-RU" sz="1800" dirty="0" err="1" smtClean="0"/>
              <a:t>Слєпкань</a:t>
            </a:r>
            <a:r>
              <a:rPr lang="ru-RU" sz="1800" dirty="0" smtClean="0"/>
              <a:t> </a:t>
            </a:r>
            <a:r>
              <a:rPr lang="ru-RU" sz="1800" dirty="0"/>
              <a:t>З. І. </a:t>
            </a:r>
            <a:r>
              <a:rPr lang="ru-RU" sz="1800" dirty="0" err="1"/>
              <a:t>Наукові</a:t>
            </a:r>
            <a:r>
              <a:rPr lang="ru-RU" sz="1800" dirty="0"/>
              <a:t> засади </a:t>
            </a:r>
            <a:r>
              <a:rPr lang="ru-RU" sz="1800" dirty="0" err="1"/>
              <a:t>педагогічного</a:t>
            </a:r>
            <a:r>
              <a:rPr lang="ru-RU" sz="1800" dirty="0"/>
              <a:t> </a:t>
            </a:r>
            <a:r>
              <a:rPr lang="ru-RU" sz="1800" dirty="0" err="1"/>
              <a:t>процесу</a:t>
            </a:r>
            <a:r>
              <a:rPr lang="ru-RU" sz="1800" dirty="0"/>
              <a:t> у </a:t>
            </a:r>
            <a:r>
              <a:rPr lang="ru-RU" sz="1800" dirty="0" err="1"/>
              <a:t>вищій</a:t>
            </a:r>
            <a:r>
              <a:rPr lang="ru-RU" sz="1800" dirty="0"/>
              <a:t> </a:t>
            </a:r>
            <a:r>
              <a:rPr lang="ru-RU" sz="1800" dirty="0" err="1"/>
              <a:t>школі</a:t>
            </a:r>
            <a:r>
              <a:rPr lang="ru-RU" sz="1800" dirty="0"/>
              <a:t>: </a:t>
            </a:r>
            <a:r>
              <a:rPr lang="ru-RU" sz="1800" dirty="0" err="1" smtClean="0"/>
              <a:t>навч</a:t>
            </a:r>
            <a:r>
              <a:rPr lang="ru-RU" sz="1800" dirty="0"/>
              <a:t>. </a:t>
            </a:r>
            <a:r>
              <a:rPr lang="ru-RU" sz="1800" dirty="0" err="1" smtClean="0"/>
              <a:t>посіб</a:t>
            </a:r>
            <a:r>
              <a:rPr lang="ru-RU" sz="1800" dirty="0" smtClean="0"/>
              <a:t>. К</a:t>
            </a:r>
            <a:r>
              <a:rPr lang="ru-RU" sz="1800" dirty="0"/>
              <a:t>.: </a:t>
            </a:r>
            <a:r>
              <a:rPr lang="ru-RU" sz="1800" dirty="0" err="1"/>
              <a:t>Вища</a:t>
            </a:r>
            <a:r>
              <a:rPr lang="ru-RU" sz="1800" dirty="0"/>
              <a:t> </a:t>
            </a:r>
            <a:r>
              <a:rPr lang="ru-RU" sz="1800" dirty="0" err="1"/>
              <a:t>шк</a:t>
            </a:r>
            <a:r>
              <a:rPr lang="ru-RU" sz="1800" dirty="0"/>
              <a:t>., 2005. </a:t>
            </a:r>
            <a:r>
              <a:rPr lang="ru-RU" sz="1800" dirty="0" smtClean="0"/>
              <a:t>239 </a:t>
            </a:r>
            <a:r>
              <a:rPr lang="ru-RU" sz="1800" dirty="0"/>
              <a:t>с.</a:t>
            </a:r>
          </a:p>
          <a:p>
            <a:pPr marL="514350" lvl="0" indent="-514350" algn="just">
              <a:lnSpc>
                <a:spcPct val="95000"/>
              </a:lnSpc>
              <a:spcAft>
                <a:spcPts val="0"/>
              </a:spcAft>
              <a:buClrTx/>
              <a:buFont typeface="+mj-lt"/>
              <a:buAutoNum type="arabicPeriod"/>
            </a:pPr>
            <a:r>
              <a:rPr lang="ru-RU" sz="1800" dirty="0" err="1" smtClean="0"/>
              <a:t>Цокур</a:t>
            </a:r>
            <a:r>
              <a:rPr lang="ru-RU" sz="1800" dirty="0" smtClean="0"/>
              <a:t> </a:t>
            </a:r>
            <a:r>
              <a:rPr lang="ru-RU" sz="1800" dirty="0" err="1"/>
              <a:t>О.Я</a:t>
            </a:r>
            <a:r>
              <a:rPr lang="ru-RU" sz="1800" dirty="0"/>
              <a:t>. </a:t>
            </a:r>
            <a:r>
              <a:rPr lang="ru-RU" sz="1800" dirty="0" err="1"/>
              <a:t>Педагогіка</a:t>
            </a:r>
            <a:r>
              <a:rPr lang="ru-RU" sz="1800" dirty="0"/>
              <a:t> </a:t>
            </a:r>
            <a:r>
              <a:rPr lang="ru-RU" sz="1800" dirty="0" err="1"/>
              <a:t>вищої</a:t>
            </a:r>
            <a:r>
              <a:rPr lang="ru-RU" sz="1800" dirty="0"/>
              <a:t> </a:t>
            </a:r>
            <a:r>
              <a:rPr lang="ru-RU" sz="1800" dirty="0" err="1"/>
              <a:t>школи</a:t>
            </a:r>
            <a:r>
              <a:rPr lang="ru-RU" sz="1800" dirty="0"/>
              <a:t>: </a:t>
            </a:r>
            <a:r>
              <a:rPr lang="ru-RU" sz="1800" dirty="0" err="1" smtClean="0"/>
              <a:t>навчально-методичний</a:t>
            </a:r>
            <a:r>
              <a:rPr lang="ru-RU" sz="1800" dirty="0" smtClean="0"/>
              <a:t> </a:t>
            </a:r>
            <a:r>
              <a:rPr lang="ru-RU" sz="1800" dirty="0" err="1" smtClean="0"/>
              <a:t>посібник</a:t>
            </a:r>
            <a:r>
              <a:rPr lang="ru-RU" sz="1800" dirty="0" smtClean="0"/>
              <a:t>.  </a:t>
            </a:r>
            <a:r>
              <a:rPr lang="ru-RU" sz="1800" dirty="0"/>
              <a:t>Одеса, 2002</a:t>
            </a:r>
            <a:r>
              <a:rPr lang="ru-RU" sz="1800" dirty="0" smtClean="0"/>
              <a:t>. </a:t>
            </a:r>
            <a:r>
              <a:rPr lang="ru-RU" sz="1800" dirty="0"/>
              <a:t>424 </a:t>
            </a:r>
            <a:r>
              <a:rPr lang="ru-RU" sz="1800" dirty="0" smtClean="0"/>
              <a:t>с.</a:t>
            </a:r>
            <a:endParaRPr lang="ru-RU" sz="1800" dirty="0"/>
          </a:p>
          <a:p>
            <a:pPr marL="0" lvl="0" indent="0" algn="just">
              <a:lnSpc>
                <a:spcPct val="95000"/>
              </a:lnSpc>
              <a:spcAft>
                <a:spcPts val="0"/>
              </a:spcAft>
              <a:buClrTx/>
              <a:buNone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9222798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uk-UA" b="1" dirty="0">
                <a:solidFill>
                  <a:schemeClr val="tx1"/>
                </a:solidFill>
              </a:rPr>
              <a:t>Інформаційні </a:t>
            </a:r>
            <a:r>
              <a:rPr lang="uk-UA" b="1" dirty="0" smtClean="0">
                <a:solidFill>
                  <a:schemeClr val="tx1"/>
                </a:solidFill>
              </a:rPr>
              <a:t>ресурси</a:t>
            </a: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01752" y="1124744"/>
            <a:ext cx="8503920" cy="532859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uk-UA" dirty="0"/>
              <a:t>1.	</a:t>
            </a:r>
            <a:r>
              <a:rPr lang="ru-RU" dirty="0" smtClean="0"/>
              <a:t>Борисова </a:t>
            </a:r>
            <a:r>
              <a:rPr lang="ru-RU" dirty="0" err="1"/>
              <a:t>О.Н</a:t>
            </a:r>
            <a:r>
              <a:rPr lang="ru-RU" dirty="0"/>
              <a:t>. Моделирование в профессиональной деятельности преподавателя университета </a:t>
            </a:r>
            <a:r>
              <a:rPr lang="en-GB" dirty="0"/>
              <a:t>URL: </a:t>
            </a:r>
            <a:r>
              <a:rPr lang="ru-RU" dirty="0" smtClean="0"/>
              <a:t> </a:t>
            </a:r>
            <a:r>
              <a:rPr lang="ru-RU" dirty="0"/>
              <a:t>http://www.eprints.tversu.ru/891/.</a:t>
            </a:r>
          </a:p>
          <a:p>
            <a:pPr marL="0" indent="0">
              <a:buNone/>
            </a:pPr>
            <a:r>
              <a:rPr lang="ru-RU" dirty="0"/>
              <a:t>2.	Катаева М. Л. Оценка уровня профессиональной компетентности преподавателей колледжа к использованию моделирования профессиональной деятельности в подготовке будущих педагогов </a:t>
            </a:r>
            <a:r>
              <a:rPr lang="en-GB" dirty="0"/>
              <a:t>URL: </a:t>
            </a:r>
            <a:r>
              <a:rPr lang="ru-RU" dirty="0" smtClean="0"/>
              <a:t> </a:t>
            </a:r>
            <a:r>
              <a:rPr lang="ru-RU" dirty="0"/>
              <a:t>http://www.pedsovet.org/component/option,com_mtree/task,viewlink/link_id,5828/Itemid,11/. </a:t>
            </a:r>
          </a:p>
          <a:p>
            <a:pPr marL="0" indent="0">
              <a:buNone/>
            </a:pPr>
            <a:r>
              <a:rPr lang="ru-RU" dirty="0"/>
              <a:t>3.	</a:t>
            </a:r>
            <a:r>
              <a:rPr lang="ru-RU" dirty="0" err="1"/>
              <a:t>Кузьмінський</a:t>
            </a:r>
            <a:r>
              <a:rPr lang="ru-RU" dirty="0"/>
              <a:t> </a:t>
            </a:r>
            <a:r>
              <a:rPr lang="ru-RU" dirty="0" err="1"/>
              <a:t>А.І</a:t>
            </a:r>
            <a:r>
              <a:rPr lang="ru-RU" dirty="0"/>
              <a:t>. </a:t>
            </a:r>
            <a:r>
              <a:rPr lang="ru-RU" dirty="0" err="1"/>
              <a:t>Педагогіка</a:t>
            </a:r>
            <a:r>
              <a:rPr lang="ru-RU" dirty="0"/>
              <a:t> </a:t>
            </a:r>
            <a:r>
              <a:rPr lang="ru-RU" dirty="0" err="1"/>
              <a:t>вищої</a:t>
            </a:r>
            <a:r>
              <a:rPr lang="ru-RU" dirty="0"/>
              <a:t> </a:t>
            </a:r>
            <a:r>
              <a:rPr lang="ru-RU" dirty="0" err="1"/>
              <a:t>школи</a:t>
            </a:r>
            <a:r>
              <a:rPr lang="ru-RU" dirty="0"/>
              <a:t> </a:t>
            </a:r>
            <a:r>
              <a:rPr lang="en-US" sz="2900" dirty="0">
                <a:solidFill>
                  <a:srgbClr val="000000"/>
                </a:solidFill>
              </a:rPr>
              <a:t>URL</a:t>
            </a:r>
            <a:r>
              <a:rPr lang="uk-UA" sz="2900" dirty="0">
                <a:solidFill>
                  <a:srgbClr val="000000"/>
                </a:solidFill>
              </a:rPr>
              <a:t>: </a:t>
            </a:r>
            <a:r>
              <a:rPr lang="ru-RU" dirty="0" smtClean="0"/>
              <a:t>http</a:t>
            </a:r>
            <a:r>
              <a:rPr lang="ru-RU" dirty="0"/>
              <a:t>://www.info-library.com.ua/books-book-105.html. </a:t>
            </a:r>
          </a:p>
          <a:p>
            <a:pPr marL="0" indent="0">
              <a:buNone/>
            </a:pPr>
            <a:r>
              <a:rPr lang="ru-RU" dirty="0"/>
              <a:t>4.	Указ Президента </a:t>
            </a:r>
            <a:r>
              <a:rPr lang="ru-RU" dirty="0" err="1"/>
              <a:t>України</a:t>
            </a:r>
            <a:r>
              <a:rPr lang="ru-RU" dirty="0"/>
              <a:t> «Про </a:t>
            </a:r>
            <a:r>
              <a:rPr lang="ru-RU" dirty="0" err="1"/>
              <a:t>додаткові</a:t>
            </a:r>
            <a:r>
              <a:rPr lang="ru-RU" dirty="0"/>
              <a:t> заходи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освіти</a:t>
            </a:r>
            <a:r>
              <a:rPr lang="ru-RU" dirty="0"/>
              <a:t> в </a:t>
            </a:r>
            <a:r>
              <a:rPr lang="ru-RU" dirty="0" err="1"/>
              <a:t>Україні</a:t>
            </a:r>
            <a:r>
              <a:rPr lang="ru-RU" dirty="0"/>
              <a:t>» </a:t>
            </a:r>
            <a:r>
              <a:rPr lang="en-GB" dirty="0"/>
              <a:t>URL: </a:t>
            </a:r>
            <a:r>
              <a:rPr lang="ru-RU" dirty="0" smtClean="0"/>
              <a:t>http</a:t>
            </a:r>
            <a:r>
              <a:rPr lang="ru-RU" dirty="0"/>
              <a:t>://zakon3.rada.gov.ua/laws/show/941/2001</a:t>
            </a:r>
          </a:p>
          <a:p>
            <a:pPr marL="0" indent="0">
              <a:buNone/>
            </a:pPr>
            <a:endParaRPr lang="uk-UA" dirty="0" smtClean="0"/>
          </a:p>
        </p:txBody>
      </p:sp>
    </p:spTree>
    <p:extLst>
      <p:ext uri="{BB962C8B-B14F-4D97-AF65-F5344CB8AC3E}">
        <p14:creationId xmlns:p14="http://schemas.microsoft.com/office/powerpoint/2010/main" val="42284501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Другая 3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99</TotalTime>
  <Words>448</Words>
  <Application>Microsoft Office PowerPoint</Application>
  <PresentationFormat>Экран (4:3)</PresentationFormat>
  <Paragraphs>54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Официальная</vt:lpstr>
      <vt:lpstr>Зміст освіти та моделювання професійної і соціальної діяльності фахівця</vt:lpstr>
      <vt:lpstr>Мета викладання навчальної дисципліни «Зміст освіти та моделювання професійної і соціальної діяльності фахівця»</vt:lpstr>
      <vt:lpstr>Завдання курсу: </vt:lpstr>
      <vt:lpstr>У результаті вивчення навчальної дисципліни студент повинен</vt:lpstr>
      <vt:lpstr>Програма навчальної дисципліни</vt:lpstr>
      <vt:lpstr>Самостійна робота</vt:lpstr>
      <vt:lpstr>ОСНОВНІ ДЖЕРЕЛА</vt:lpstr>
      <vt:lpstr>Інформаційні ресурси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ПЕДАГОГІЧНИЙ МЕНЕДЖМЕНТ</dc:title>
  <dc:creator>userznu</dc:creator>
  <cp:lastModifiedBy>userznu</cp:lastModifiedBy>
  <cp:revision>13</cp:revision>
  <dcterms:created xsi:type="dcterms:W3CDTF">2020-09-01T08:09:13Z</dcterms:created>
  <dcterms:modified xsi:type="dcterms:W3CDTF">2020-09-01T13:10:00Z</dcterms:modified>
</cp:coreProperties>
</file>