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7" r:id="rId3"/>
    <p:sldId id="278" r:id="rId4"/>
    <p:sldId id="279" r:id="rId5"/>
    <p:sldId id="280" r:id="rId6"/>
    <p:sldId id="258" r:id="rId7"/>
    <p:sldId id="259" r:id="rId8"/>
    <p:sldId id="284" r:id="rId9"/>
    <p:sldId id="283" r:id="rId10"/>
    <p:sldId id="277" r:id="rId11"/>
    <p:sldId id="260" r:id="rId12"/>
    <p:sldId id="281" r:id="rId13"/>
    <p:sldId id="282" r:id="rId14"/>
    <p:sldId id="263" r:id="rId15"/>
    <p:sldId id="265" r:id="rId16"/>
    <p:sldId id="266" r:id="rId17"/>
    <p:sldId id="269" r:id="rId18"/>
    <p:sldId id="267" r:id="rId19"/>
    <p:sldId id="268" r:id="rId20"/>
    <p:sldId id="270" r:id="rId21"/>
    <p:sldId id="285" r:id="rId22"/>
    <p:sldId id="286" r:id="rId23"/>
    <p:sldId id="289" r:id="rId24"/>
    <p:sldId id="287" r:id="rId25"/>
    <p:sldId id="288" r:id="rId26"/>
    <p:sldId id="290" r:id="rId27"/>
    <p:sldId id="291" r:id="rId28"/>
    <p:sldId id="29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4660"/>
  </p:normalViewPr>
  <p:slideViewPr>
    <p:cSldViewPr snapToGrid="0">
      <p:cViewPr varScale="1">
        <p:scale>
          <a:sx n="68" d="100"/>
          <a:sy n="68"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905DCF-7A6B-4E81-8C9B-FBEC0C04EBB5}"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3E6302-B381-4E20-A24B-DA9AE275087D}"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74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93905DCF-7A6B-4E81-8C9B-FBEC0C04EBB5}" type="datetimeFigureOut">
              <a:rPr lang="ru-RU" smtClean="0"/>
              <a:t>15.02.2023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196022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905DCF-7A6B-4E81-8C9B-FBEC0C04EBB5}"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3300985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905DCF-7A6B-4E81-8C9B-FBEC0C04EBB5}"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3E6302-B381-4E20-A24B-DA9AE275087D}"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3140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905DCF-7A6B-4E81-8C9B-FBEC0C04EBB5}"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2154981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905DCF-7A6B-4E81-8C9B-FBEC0C04EBB5}"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3E6302-B381-4E20-A24B-DA9AE275087D}"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91211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905DCF-7A6B-4E81-8C9B-FBEC0C04EBB5}"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1822584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905DCF-7A6B-4E81-8C9B-FBEC0C04EBB5}"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1634028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905DCF-7A6B-4E81-8C9B-FBEC0C04EBB5}"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1435678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905DCF-7A6B-4E81-8C9B-FBEC0C04EBB5}"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341151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905DCF-7A6B-4E81-8C9B-FBEC0C04EBB5}" type="datetimeFigureOut">
              <a:rPr lang="ru-RU" smtClean="0"/>
              <a:t>15.02.2023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289704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905DCF-7A6B-4E81-8C9B-FBEC0C04EBB5}" type="datetimeFigureOut">
              <a:rPr lang="ru-RU" smtClean="0"/>
              <a:t>15.02.2023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309748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905DCF-7A6B-4E81-8C9B-FBEC0C04EBB5}" type="datetimeFigureOut">
              <a:rPr lang="ru-RU" smtClean="0"/>
              <a:t>15.02.2023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157237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905DCF-7A6B-4E81-8C9B-FBEC0C04EBB5}" type="datetimeFigureOut">
              <a:rPr lang="ru-RU" smtClean="0"/>
              <a:t>15.02.2023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408358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05DCF-7A6B-4E81-8C9B-FBEC0C04EBB5}" type="datetimeFigureOut">
              <a:rPr lang="ru-RU" smtClean="0"/>
              <a:t>15.02.2023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366559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3905DCF-7A6B-4E81-8C9B-FBEC0C04EBB5}" type="datetimeFigureOut">
              <a:rPr lang="ru-RU" smtClean="0"/>
              <a:t>15.02.2023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113866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3905DCF-7A6B-4E81-8C9B-FBEC0C04EBB5}" type="datetimeFigureOut">
              <a:rPr lang="ru-RU" smtClean="0"/>
              <a:t>15.02.2023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53E6302-B381-4E20-A24B-DA9AE275087D}" type="slidenum">
              <a:rPr lang="ru-RU" smtClean="0"/>
              <a:t>‹#›</a:t>
            </a:fld>
            <a:endParaRPr lang="ru-RU"/>
          </a:p>
        </p:txBody>
      </p:sp>
    </p:spTree>
    <p:extLst>
      <p:ext uri="{BB962C8B-B14F-4D97-AF65-F5344CB8AC3E}">
        <p14:creationId xmlns:p14="http://schemas.microsoft.com/office/powerpoint/2010/main" val="201735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3905DCF-7A6B-4E81-8C9B-FBEC0C04EBB5}" type="datetimeFigureOut">
              <a:rPr lang="ru-RU" smtClean="0"/>
              <a:t>15.02.2023</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53E6302-B381-4E20-A24B-DA9AE275087D}" type="slidenum">
              <a:rPr lang="ru-RU" smtClean="0"/>
              <a:t>‹#›</a:t>
            </a:fld>
            <a:endParaRPr lang="ru-RU"/>
          </a:p>
        </p:txBody>
      </p:sp>
    </p:spTree>
    <p:extLst>
      <p:ext uri="{BB962C8B-B14F-4D97-AF65-F5344CB8AC3E}">
        <p14:creationId xmlns:p14="http://schemas.microsoft.com/office/powerpoint/2010/main" val="344319385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73502" y="126609"/>
            <a:ext cx="11844996" cy="6731391"/>
          </a:xfrm>
        </p:spPr>
        <p:txBody>
          <a:bodyPr>
            <a:normAutofit/>
          </a:bodyPr>
          <a:lstStyle/>
          <a:p>
            <a:pPr algn="ctr"/>
            <a:r>
              <a:rPr lang="uk-UA" sz="2400" dirty="0">
                <a:solidFill>
                  <a:schemeClr val="bg1"/>
                </a:solidFill>
              </a:rPr>
              <a:t>ТЕМА 1: </a:t>
            </a:r>
            <a:r>
              <a:rPr lang="uk-UA" sz="2400" b="1" dirty="0">
                <a:solidFill>
                  <a:schemeClr val="bg1">
                    <a:lumMod val="95000"/>
                    <a:lumOff val="5000"/>
                  </a:schemeClr>
                </a:solidFill>
              </a:rPr>
              <a:t>Сучасні методи та засоби визначення властивостей будівельних матеріалів. Головні напрямки виготовлення сучасних будівельних матеріалів </a:t>
            </a:r>
          </a:p>
          <a:p>
            <a:pPr algn="just"/>
            <a:r>
              <a:rPr lang="uk-UA" b="1" dirty="0">
                <a:solidFill>
                  <a:schemeClr val="bg1">
                    <a:lumMod val="95000"/>
                    <a:lumOff val="5000"/>
                  </a:schemeClr>
                </a:solidFill>
              </a:rPr>
              <a:t>План</a:t>
            </a:r>
          </a:p>
          <a:p>
            <a:r>
              <a:rPr lang="uk-UA" sz="2000" dirty="0">
                <a:solidFill>
                  <a:schemeClr val="bg1">
                    <a:lumMod val="95000"/>
                    <a:lumOff val="5000"/>
                  </a:schemeClr>
                </a:solidFill>
              </a:rPr>
              <a:t>1.1. Роль взаємозв’язків склад-сировини, технологія виробництва-утворені структури та властивості </a:t>
            </a:r>
            <a:endParaRPr lang="ru-RU" sz="2000" dirty="0">
              <a:solidFill>
                <a:schemeClr val="bg1">
                  <a:lumMod val="95000"/>
                  <a:lumOff val="5000"/>
                </a:schemeClr>
              </a:solidFill>
            </a:endParaRPr>
          </a:p>
          <a:p>
            <a:r>
              <a:rPr lang="uk-UA" sz="2000" dirty="0">
                <a:solidFill>
                  <a:schemeClr val="bg1">
                    <a:lumMod val="95000"/>
                    <a:lumOff val="5000"/>
                  </a:schemeClr>
                </a:solidFill>
              </a:rPr>
              <a:t>1.2 Визначення сутності понять якими оцінюють структуру та властивості суч буд мат</a:t>
            </a:r>
            <a:endParaRPr lang="ru-RU" sz="2000" dirty="0">
              <a:solidFill>
                <a:schemeClr val="bg1">
                  <a:lumMod val="95000"/>
                  <a:lumOff val="5000"/>
                </a:schemeClr>
              </a:solidFill>
            </a:endParaRPr>
          </a:p>
          <a:p>
            <a:pPr algn="just"/>
            <a:endParaRPr lang="uk-UA" b="1" dirty="0">
              <a:solidFill>
                <a:schemeClr val="bg1">
                  <a:lumMod val="95000"/>
                  <a:lumOff val="5000"/>
                </a:schemeClr>
              </a:solidFill>
            </a:endParaRPr>
          </a:p>
          <a:p>
            <a:pPr algn="ctr"/>
            <a:r>
              <a:rPr lang="uk-UA" sz="2200" b="1" dirty="0">
                <a:solidFill>
                  <a:schemeClr val="bg1">
                    <a:lumMod val="95000"/>
                    <a:lumOff val="5000"/>
                  </a:schemeClr>
                </a:solidFill>
              </a:rPr>
              <a:t>1.1. Роль взаємозв’язків склад-сировини, технологія виробництва-утворені структури та властивості </a:t>
            </a:r>
            <a:endParaRPr lang="ru-RU" sz="2200" b="1" dirty="0">
              <a:solidFill>
                <a:schemeClr val="bg1">
                  <a:lumMod val="95000"/>
                  <a:lumOff val="5000"/>
                </a:schemeClr>
              </a:solidFill>
            </a:endParaRPr>
          </a:p>
          <a:p>
            <a:pPr indent="457200" algn="just"/>
            <a:r>
              <a:rPr lang="uk-UA" sz="2000" dirty="0">
                <a:solidFill>
                  <a:schemeClr val="bg1">
                    <a:lumMod val="95000"/>
                    <a:lumOff val="5000"/>
                  </a:schemeClr>
                </a:solidFill>
              </a:rPr>
              <a:t>Сучасні будівельні матеріали набувають належних властивостей та призначення на основі аналізу сутності структур та показників властивостей як результату їхньої залежності закономірностей взаємодії складу та структури.  Між складом сировини, технології виробництва, утвореними складом і структурою матеріалом мають місце чітко визначені закономірності взаємодії. </a:t>
            </a:r>
            <a:endParaRPr lang="ru-RU" sz="2000" dirty="0">
              <a:solidFill>
                <a:schemeClr val="bg1">
                  <a:lumMod val="95000"/>
                  <a:lumOff val="5000"/>
                </a:schemeClr>
              </a:solidFill>
            </a:endParaRPr>
          </a:p>
          <a:p>
            <a:endParaRPr lang="ru-RU" dirty="0"/>
          </a:p>
        </p:txBody>
      </p:sp>
      <p:sp>
        <p:nvSpPr>
          <p:cNvPr id="2" name="TextBox 1">
            <a:extLst>
              <a:ext uri="{FF2B5EF4-FFF2-40B4-BE49-F238E27FC236}">
                <a16:creationId xmlns:a16="http://schemas.microsoft.com/office/drawing/2014/main" id="{9D15FC41-9D76-44A9-8A8F-ADB8276AA0F8}"/>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2720281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normAutofit/>
          </a:bodyPr>
          <a:lstStyle/>
          <a:p>
            <a:pPr algn="just"/>
            <a:r>
              <a:rPr lang="uk-UA" sz="2000" dirty="0"/>
              <a:t> </a:t>
            </a:r>
            <a:endParaRPr lang="ru-RU" sz="2000" dirty="0"/>
          </a:p>
        </p:txBody>
      </p:sp>
      <p:pic>
        <p:nvPicPr>
          <p:cNvPr id="1026" name="Picture 2" descr="Кирпич и камни керамические">
            <a:extLst>
              <a:ext uri="{FF2B5EF4-FFF2-40B4-BE49-F238E27FC236}">
                <a16:creationId xmlns:a16="http://schemas.microsoft.com/office/drawing/2014/main" id="{26B39660-2D3C-4635-A2A6-1B29C27BF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02" y="0"/>
            <a:ext cx="10683795" cy="68651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6C02E7-7BE1-4D37-98C4-BF6D08A5E16D}"/>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2481071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lstStyle/>
          <a:p>
            <a:endParaRPr lang="ru-RU" dirty="0"/>
          </a:p>
        </p:txBody>
      </p:sp>
      <p:pic>
        <p:nvPicPr>
          <p:cNvPr id="2050" name="Picture 2" descr="Облицовочный кирпич виды и цвета фото фактур и форм">
            <a:extLst>
              <a:ext uri="{FF2B5EF4-FFF2-40B4-BE49-F238E27FC236}">
                <a16:creationId xmlns:a16="http://schemas.microsoft.com/office/drawing/2014/main" id="{14AD0CC4-4D38-4375-9919-905340B82B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49226" y="0"/>
            <a:ext cx="624522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Облицовочный кирпич виды и цвета фото фактур и форм">
            <a:extLst>
              <a:ext uri="{FF2B5EF4-FFF2-40B4-BE49-F238E27FC236}">
                <a16:creationId xmlns:a16="http://schemas.microsoft.com/office/drawing/2014/main" id="{6978681D-A14D-48BF-9B1C-9BCE5D481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5985246" y="-1"/>
            <a:ext cx="6245225"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14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normAutofit/>
          </a:bodyPr>
          <a:lstStyle/>
          <a:p>
            <a:pPr algn="ctr"/>
            <a:r>
              <a:rPr lang="uk-UA" b="1" dirty="0">
                <a:solidFill>
                  <a:schemeClr val="bg1"/>
                </a:solidFill>
              </a:rPr>
              <a:t>3.3 Сучасні облицювальні керамічні вироби</a:t>
            </a:r>
            <a:endParaRPr lang="ru-RU" b="1" dirty="0">
              <a:solidFill>
                <a:schemeClr val="bg1"/>
              </a:solidFill>
            </a:endParaRPr>
          </a:p>
          <a:p>
            <a:pPr indent="457200"/>
            <a:r>
              <a:rPr lang="uk-UA" sz="2000" dirty="0"/>
              <a:t> </a:t>
            </a:r>
            <a:r>
              <a:rPr lang="uk-UA" dirty="0">
                <a:solidFill>
                  <a:schemeClr val="bg1"/>
                </a:solidFill>
              </a:rPr>
              <a:t>Сучасні керамічні облицювальні вироби характеризуються:</a:t>
            </a:r>
            <a:endParaRPr lang="ru-RU" dirty="0">
              <a:solidFill>
                <a:schemeClr val="bg1"/>
              </a:solidFill>
            </a:endParaRPr>
          </a:p>
          <a:p>
            <a:pPr lvl="0" indent="457200"/>
            <a:r>
              <a:rPr lang="uk-UA" dirty="0">
                <a:solidFill>
                  <a:schemeClr val="bg1"/>
                </a:solidFill>
              </a:rPr>
              <a:t>- збільшенням номенклатури типорозмірів. Звичайними є вироби з лінійними розмірами до 1000мм при товщині до  12 мм;</a:t>
            </a:r>
            <a:endParaRPr lang="ru-RU" dirty="0">
              <a:solidFill>
                <a:schemeClr val="bg1"/>
              </a:solidFill>
            </a:endParaRPr>
          </a:p>
          <a:p>
            <a:pPr lvl="0" indent="457200"/>
            <a:r>
              <a:rPr lang="uk-UA" dirty="0">
                <a:solidFill>
                  <a:schemeClr val="bg1"/>
                </a:solidFill>
              </a:rPr>
              <a:t>- розширення різновидів декоративного вирішення лицьової поверхні, в тому числі за рахунок включення орнаментування, різнобарвності, імітації природних кам‘яних матеріалів, підвищення художньої виразності;</a:t>
            </a:r>
            <a:endParaRPr lang="ru-RU" dirty="0">
              <a:solidFill>
                <a:schemeClr val="bg1"/>
              </a:solidFill>
            </a:endParaRPr>
          </a:p>
          <a:p>
            <a:pPr lvl="0" indent="457200"/>
            <a:r>
              <a:rPr lang="uk-UA" dirty="0">
                <a:solidFill>
                  <a:schemeClr val="bg1"/>
                </a:solidFill>
              </a:rPr>
              <a:t>- виготовлення так званого декору;</a:t>
            </a:r>
            <a:endParaRPr lang="ru-RU" dirty="0">
              <a:solidFill>
                <a:schemeClr val="bg1"/>
              </a:solidFill>
            </a:endParaRPr>
          </a:p>
          <a:p>
            <a:pPr lvl="0" indent="457200"/>
            <a:r>
              <a:rPr lang="uk-UA" dirty="0">
                <a:solidFill>
                  <a:schemeClr val="bg1"/>
                </a:solidFill>
              </a:rPr>
              <a:t>- відсутність відхилень від номінальних розмірів, лінійності, </a:t>
            </a:r>
            <a:r>
              <a:rPr lang="uk-UA" dirty="0" err="1">
                <a:solidFill>
                  <a:schemeClr val="bg1"/>
                </a:solidFill>
              </a:rPr>
              <a:t>кутності</a:t>
            </a:r>
            <a:r>
              <a:rPr lang="uk-UA" dirty="0">
                <a:solidFill>
                  <a:schemeClr val="bg1"/>
                </a:solidFill>
              </a:rPr>
              <a:t> та інших дефектів.</a:t>
            </a:r>
            <a:endParaRPr lang="ru-RU" dirty="0">
              <a:solidFill>
                <a:schemeClr val="bg1"/>
              </a:solidFill>
            </a:endParaRPr>
          </a:p>
          <a:p>
            <a:pPr algn="just"/>
            <a:endParaRPr lang="ru-RU" sz="2000" dirty="0"/>
          </a:p>
        </p:txBody>
      </p:sp>
      <p:sp>
        <p:nvSpPr>
          <p:cNvPr id="4" name="TextBox 3">
            <a:extLst>
              <a:ext uri="{FF2B5EF4-FFF2-40B4-BE49-F238E27FC236}">
                <a16:creationId xmlns:a16="http://schemas.microsoft.com/office/drawing/2014/main" id="{07DD585B-994F-4F66-B8CA-284E594E3F28}"/>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pic>
        <p:nvPicPr>
          <p:cNvPr id="5" name="Picture 2" descr="Керамические изделия для наружной и внутренней облицовки зданий">
            <a:extLst>
              <a:ext uri="{FF2B5EF4-FFF2-40B4-BE49-F238E27FC236}">
                <a16:creationId xmlns:a16="http://schemas.microsoft.com/office/drawing/2014/main" id="{E33A0825-5DD8-429B-B778-ACE93ABCD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71" t="51873" r="1997" b="26095"/>
          <a:stretch/>
        </p:blipFill>
        <p:spPr bwMode="auto">
          <a:xfrm>
            <a:off x="629565" y="3896750"/>
            <a:ext cx="11045412" cy="246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81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normAutofit/>
          </a:bodyPr>
          <a:lstStyle/>
          <a:p>
            <a:pPr algn="just"/>
            <a:r>
              <a:rPr lang="uk-UA" sz="2000" dirty="0"/>
              <a:t> </a:t>
            </a:r>
            <a:endParaRPr lang="ru-RU" sz="2000" dirty="0"/>
          </a:p>
        </p:txBody>
      </p:sp>
      <p:sp>
        <p:nvSpPr>
          <p:cNvPr id="4" name="TextBox 3">
            <a:extLst>
              <a:ext uri="{FF2B5EF4-FFF2-40B4-BE49-F238E27FC236}">
                <a16:creationId xmlns:a16="http://schemas.microsoft.com/office/drawing/2014/main" id="{07DD585B-994F-4F66-B8CA-284E594E3F28}"/>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pic>
        <p:nvPicPr>
          <p:cNvPr id="2" name="Рисунок 1">
            <a:extLst>
              <a:ext uri="{FF2B5EF4-FFF2-40B4-BE49-F238E27FC236}">
                <a16:creationId xmlns:a16="http://schemas.microsoft.com/office/drawing/2014/main" id="{7BAAC6EF-3280-4E54-AFA1-043D03C9E489}"/>
              </a:ext>
            </a:extLst>
          </p:cNvPr>
          <p:cNvPicPr>
            <a:picLocks noChangeAspect="1"/>
          </p:cNvPicPr>
          <p:nvPr/>
        </p:nvPicPr>
        <p:blipFill>
          <a:blip r:embed="rId2"/>
          <a:stretch>
            <a:fillRect/>
          </a:stretch>
        </p:blipFill>
        <p:spPr>
          <a:xfrm>
            <a:off x="229001" y="126609"/>
            <a:ext cx="5575495" cy="3713367"/>
          </a:xfrm>
          <a:prstGeom prst="rect">
            <a:avLst/>
          </a:prstGeom>
        </p:spPr>
      </p:pic>
      <p:sp>
        <p:nvSpPr>
          <p:cNvPr id="5" name="Прямоугольник 4">
            <a:extLst>
              <a:ext uri="{FF2B5EF4-FFF2-40B4-BE49-F238E27FC236}">
                <a16:creationId xmlns:a16="http://schemas.microsoft.com/office/drawing/2014/main" id="{BDAE8D1C-DB9F-4D33-9E35-053B9C9B2A68}"/>
              </a:ext>
            </a:extLst>
          </p:cNvPr>
          <p:cNvSpPr/>
          <p:nvPr/>
        </p:nvSpPr>
        <p:spPr>
          <a:xfrm>
            <a:off x="451404" y="3995224"/>
            <a:ext cx="5468415" cy="2554545"/>
          </a:xfrm>
          <a:prstGeom prst="rect">
            <a:avLst/>
          </a:prstGeom>
        </p:spPr>
        <p:txBody>
          <a:bodyPr wrap="square">
            <a:spAutoFit/>
          </a:bodyPr>
          <a:lstStyle/>
          <a:p>
            <a:r>
              <a:rPr lang="uk-UA" sz="2000" dirty="0">
                <a:solidFill>
                  <a:schemeClr val="bg1"/>
                </a:solidFill>
              </a:rPr>
              <a:t>Керамічні блоки – це сучасний енергоефективний різновид знайомої всім керамічної цегли. Пустотілі </a:t>
            </a:r>
            <a:r>
              <a:rPr lang="uk-UA" sz="2000" dirty="0" err="1">
                <a:solidFill>
                  <a:schemeClr val="bg1"/>
                </a:solidFill>
              </a:rPr>
              <a:t>поризовані</a:t>
            </a:r>
            <a:r>
              <a:rPr lang="uk-UA" sz="2000" dirty="0">
                <a:solidFill>
                  <a:schemeClr val="bg1"/>
                </a:solidFill>
              </a:rPr>
              <a:t> керамічні блоки значно перевищують звичайну цеглу за об’ємом і відрізняються більш легкою вагою. Ці якості дають можливість швидко зводити масивні та теплі котеджі, аналогічні зручним цегляним будинкам.</a:t>
            </a:r>
          </a:p>
        </p:txBody>
      </p:sp>
      <p:pic>
        <p:nvPicPr>
          <p:cNvPr id="6" name="Рисунок 5">
            <a:extLst>
              <a:ext uri="{FF2B5EF4-FFF2-40B4-BE49-F238E27FC236}">
                <a16:creationId xmlns:a16="http://schemas.microsoft.com/office/drawing/2014/main" id="{387390F0-6599-4F9D-96F8-5F28A2772F0E}"/>
              </a:ext>
            </a:extLst>
          </p:cNvPr>
          <p:cNvPicPr>
            <a:picLocks noChangeAspect="1"/>
          </p:cNvPicPr>
          <p:nvPr/>
        </p:nvPicPr>
        <p:blipFill>
          <a:blip r:embed="rId3"/>
          <a:stretch>
            <a:fillRect/>
          </a:stretch>
        </p:blipFill>
        <p:spPr>
          <a:xfrm>
            <a:off x="6143358" y="1975198"/>
            <a:ext cx="5919487" cy="4439615"/>
          </a:xfrm>
          <a:prstGeom prst="rect">
            <a:avLst/>
          </a:prstGeom>
        </p:spPr>
      </p:pic>
    </p:spTree>
    <p:extLst>
      <p:ext uri="{BB962C8B-B14F-4D97-AF65-F5344CB8AC3E}">
        <p14:creationId xmlns:p14="http://schemas.microsoft.com/office/powerpoint/2010/main" val="3857074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lstStyle/>
          <a:p>
            <a:endParaRPr lang="ru-RU" dirty="0"/>
          </a:p>
        </p:txBody>
      </p:sp>
      <p:pic>
        <p:nvPicPr>
          <p:cNvPr id="5122" name="Picture 2" descr="Керамические изделия для наружной и внутренней облицовки зданий">
            <a:extLst>
              <a:ext uri="{FF2B5EF4-FFF2-40B4-BE49-F238E27FC236}">
                <a16:creationId xmlns:a16="http://schemas.microsoft.com/office/drawing/2014/main" id="{EBA574A1-38E2-4FCF-AEB1-8B81E767FE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690" b="24438"/>
          <a:stretch/>
        </p:blipFill>
        <p:spPr bwMode="auto">
          <a:xfrm>
            <a:off x="375372" y="126609"/>
            <a:ext cx="11012975" cy="43609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68B1D6-0565-44FA-839E-26CE297302E8}"/>
              </a:ext>
            </a:extLst>
          </p:cNvPr>
          <p:cNvSpPr txBox="1"/>
          <p:nvPr/>
        </p:nvSpPr>
        <p:spPr>
          <a:xfrm>
            <a:off x="576776" y="4749467"/>
            <a:ext cx="10811571" cy="1015663"/>
          </a:xfrm>
          <a:prstGeom prst="rect">
            <a:avLst/>
          </a:prstGeom>
          <a:noFill/>
        </p:spPr>
        <p:txBody>
          <a:bodyPr wrap="square" rtlCol="0">
            <a:spAutoFit/>
          </a:bodyPr>
          <a:lstStyle/>
          <a:p>
            <a:r>
              <a:rPr lang="uk-UA" sz="2000" dirty="0">
                <a:solidFill>
                  <a:schemeClr val="bg1"/>
                </a:solidFill>
              </a:rPr>
              <a:t>Для облицювання готових цегляних і бетонних стін використовують </a:t>
            </a:r>
            <a:r>
              <a:rPr lang="uk-UA" sz="2000" dirty="0" err="1">
                <a:solidFill>
                  <a:schemeClr val="bg1"/>
                </a:solidFill>
              </a:rPr>
              <a:t>багаторозмірні</a:t>
            </a:r>
            <a:r>
              <a:rPr lang="uk-UA" sz="2000" dirty="0">
                <a:solidFill>
                  <a:schemeClr val="bg1"/>
                </a:solidFill>
              </a:rPr>
              <a:t> і цокольні плитки. </a:t>
            </a:r>
            <a:r>
              <a:rPr lang="uk-UA" sz="2000" dirty="0" err="1">
                <a:solidFill>
                  <a:schemeClr val="bg1"/>
                </a:solidFill>
              </a:rPr>
              <a:t>Багаторозмірні</a:t>
            </a:r>
            <a:r>
              <a:rPr lang="uk-UA" sz="2000" dirty="0">
                <a:solidFill>
                  <a:schemeClr val="bg1"/>
                </a:solidFill>
              </a:rPr>
              <a:t> плитки розміром 250х140х10 виготовляють не глазурованими і глазурованими. </a:t>
            </a:r>
            <a:endParaRPr lang="ru-RU" sz="2000" dirty="0">
              <a:solidFill>
                <a:schemeClr val="bg1"/>
              </a:solidFill>
            </a:endParaRPr>
          </a:p>
        </p:txBody>
      </p:sp>
      <p:sp>
        <p:nvSpPr>
          <p:cNvPr id="5" name="TextBox 4">
            <a:extLst>
              <a:ext uri="{FF2B5EF4-FFF2-40B4-BE49-F238E27FC236}">
                <a16:creationId xmlns:a16="http://schemas.microsoft.com/office/drawing/2014/main" id="{A3727C8E-D11F-4F0A-8065-0D21933C9F93}"/>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382083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normAutofit/>
          </a:bodyPr>
          <a:lstStyle/>
          <a:p>
            <a:pPr algn="just"/>
            <a:endParaRPr lang="ru-RU" sz="2000" dirty="0"/>
          </a:p>
        </p:txBody>
      </p:sp>
      <p:pic>
        <p:nvPicPr>
          <p:cNvPr id="7170" name="Picture 2" descr="Керамическая плитка 2022 | ТОП-20 Лучших коллекций (75 фото)">
            <a:extLst>
              <a:ext uri="{FF2B5EF4-FFF2-40B4-BE49-F238E27FC236}">
                <a16:creationId xmlns:a16="http://schemas.microsoft.com/office/drawing/2014/main" id="{A025295D-9A57-41F4-AE57-84C6EAFD3A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2" y="126608"/>
            <a:ext cx="6471402" cy="526983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Плитка с восточными мотивами для уюта в доме | Данкор онлайн | Сумской  информационный портал: все новости Сумщины">
            <a:extLst>
              <a:ext uri="{FF2B5EF4-FFF2-40B4-BE49-F238E27FC236}">
                <a16:creationId xmlns:a16="http://schemas.microsoft.com/office/drawing/2014/main" id="{23BBF43A-C787-4BE6-B834-0C5E7B05C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664" y="116056"/>
            <a:ext cx="5249779" cy="52497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3D05DC3-D40F-448A-B485-EC3575FE5596}"/>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263357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lstStyle/>
          <a:p>
            <a:endParaRPr lang="ru-RU" dirty="0"/>
          </a:p>
        </p:txBody>
      </p:sp>
      <p:pic>
        <p:nvPicPr>
          <p:cNvPr id="4" name="Picture 4" descr="Керамическая плитка: разнообразие в дизайне">
            <a:extLst>
              <a:ext uri="{FF2B5EF4-FFF2-40B4-BE49-F238E27FC236}">
                <a16:creationId xmlns:a16="http://schemas.microsoft.com/office/drawing/2014/main" id="{CAD7E152-0639-44AE-8DD5-CCEC0EC08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779" y="15096"/>
            <a:ext cx="10427368" cy="69515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53D162-FCC0-48AB-BFF4-AFC2E16A676B}"/>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3547023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lstStyle/>
          <a:p>
            <a:pPr algn="ctr"/>
            <a:r>
              <a:rPr lang="uk-UA" b="1" dirty="0">
                <a:solidFill>
                  <a:schemeClr val="bg1"/>
                </a:solidFill>
              </a:rPr>
              <a:t>3.4 Сучасні керамічні вироби спеціального призначення</a:t>
            </a:r>
          </a:p>
          <a:p>
            <a:pPr indent="457200" algn="just"/>
            <a:r>
              <a:rPr lang="uk-UA" dirty="0">
                <a:solidFill>
                  <a:schemeClr val="bg1"/>
                </a:solidFill>
              </a:rPr>
              <a:t>Виробництво сучасної кераміки базується на значній  заміні глинистої сировини, регулюванні властивостей керамічної маси, інтенсифікації технологічних процесів та цілеспрямованому наданню готовій продукції потрібних властивостей за рахунок використання відходів виробництва.</a:t>
            </a:r>
          </a:p>
          <a:p>
            <a:pPr indent="457200" algn="just"/>
            <a:r>
              <a:rPr lang="uk-UA" dirty="0">
                <a:solidFill>
                  <a:schemeClr val="bg1"/>
                </a:solidFill>
              </a:rPr>
              <a:t>До таких відходів належать: відходи </a:t>
            </a:r>
            <a:r>
              <a:rPr lang="uk-UA" dirty="0" err="1">
                <a:solidFill>
                  <a:schemeClr val="bg1"/>
                </a:solidFill>
              </a:rPr>
              <a:t>гірничодобування</a:t>
            </a:r>
            <a:r>
              <a:rPr lang="uk-UA" dirty="0">
                <a:solidFill>
                  <a:schemeClr val="bg1"/>
                </a:solidFill>
              </a:rPr>
              <a:t>, вугледобування та вуглезбагачення, шлаки чорної металургії, теплових електростанцій, хімічної промисловості, виробництва керамічної продукції.</a:t>
            </a:r>
          </a:p>
          <a:p>
            <a:pPr indent="457200"/>
            <a:r>
              <a:rPr lang="uk-UA" dirty="0">
                <a:solidFill>
                  <a:schemeClr val="bg1"/>
                </a:solidFill>
              </a:rPr>
              <a:t>Сучасні керамічні вироби спеціального призначення дозволяють вирішувати декілька завдань:</a:t>
            </a:r>
            <a:endParaRPr lang="ru-RU" dirty="0">
              <a:solidFill>
                <a:schemeClr val="bg1"/>
              </a:solidFill>
            </a:endParaRPr>
          </a:p>
          <a:p>
            <a:pPr lvl="0" indent="457200"/>
            <a:r>
              <a:rPr lang="uk-UA" dirty="0">
                <a:solidFill>
                  <a:schemeClr val="bg1"/>
                </a:solidFill>
              </a:rPr>
              <a:t>- черепиця являється ефективним покрівельними виробами для надання декоративної виразності та </a:t>
            </a:r>
            <a:r>
              <a:rPr lang="uk-UA" dirty="0" err="1">
                <a:solidFill>
                  <a:schemeClr val="bg1"/>
                </a:solidFill>
              </a:rPr>
              <a:t>гідроізолюючої</a:t>
            </a:r>
            <a:r>
              <a:rPr lang="uk-UA" dirty="0">
                <a:solidFill>
                  <a:schemeClr val="bg1"/>
                </a:solidFill>
              </a:rPr>
              <a:t> надійності;</a:t>
            </a:r>
            <a:endParaRPr lang="ru-RU" dirty="0">
              <a:solidFill>
                <a:schemeClr val="bg1"/>
              </a:solidFill>
            </a:endParaRPr>
          </a:p>
          <a:p>
            <a:pPr lvl="0" indent="457200"/>
            <a:r>
              <a:rPr lang="uk-UA" dirty="0">
                <a:solidFill>
                  <a:schemeClr val="bg1"/>
                </a:solidFill>
              </a:rPr>
              <a:t>- вироби у вигляді плиток, цегли та різних форм для футеровок металургійних печей, </a:t>
            </a:r>
            <a:r>
              <a:rPr lang="uk-UA" dirty="0" err="1">
                <a:solidFill>
                  <a:schemeClr val="bg1"/>
                </a:solidFill>
              </a:rPr>
              <a:t>топливних</a:t>
            </a:r>
            <a:r>
              <a:rPr lang="uk-UA" dirty="0">
                <a:solidFill>
                  <a:schemeClr val="bg1"/>
                </a:solidFill>
              </a:rPr>
              <a:t> агрегатів ТЕС та іншого обладнання</a:t>
            </a:r>
            <a:endParaRPr lang="ru-RU" dirty="0">
              <a:solidFill>
                <a:schemeClr val="bg1"/>
              </a:solidFill>
            </a:endParaRPr>
          </a:p>
          <a:p>
            <a:pPr lvl="0" indent="457200"/>
            <a:r>
              <a:rPr lang="uk-UA" dirty="0">
                <a:solidFill>
                  <a:schemeClr val="bg1"/>
                </a:solidFill>
              </a:rPr>
              <a:t>- теплоізоляційні вироби (керамзит, аглопорит, діатомові вироби);</a:t>
            </a:r>
            <a:endParaRPr lang="ru-RU" dirty="0">
              <a:solidFill>
                <a:schemeClr val="bg1"/>
              </a:solidFill>
            </a:endParaRPr>
          </a:p>
          <a:p>
            <a:pPr lvl="0" indent="457200"/>
            <a:r>
              <a:rPr lang="uk-UA" dirty="0">
                <a:solidFill>
                  <a:schemeClr val="bg1"/>
                </a:solidFill>
              </a:rPr>
              <a:t>- кислотостійкі вироби та цегла (сантехнічні та електротехнічні вироби)</a:t>
            </a:r>
            <a:endParaRPr lang="ru-RU" dirty="0">
              <a:solidFill>
                <a:schemeClr val="bg1"/>
              </a:solidFill>
            </a:endParaRPr>
          </a:p>
          <a:p>
            <a:pPr indent="457200"/>
            <a:endParaRPr lang="ru-RU" dirty="0"/>
          </a:p>
        </p:txBody>
      </p:sp>
      <p:sp>
        <p:nvSpPr>
          <p:cNvPr id="4" name="TextBox 3">
            <a:extLst>
              <a:ext uri="{FF2B5EF4-FFF2-40B4-BE49-F238E27FC236}">
                <a16:creationId xmlns:a16="http://schemas.microsoft.com/office/drawing/2014/main" id="{7E1ADD26-36D1-469A-ADD6-4FF66602AFC0}"/>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4089493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1" y="126609"/>
            <a:ext cx="12079458" cy="6731391"/>
          </a:xfrm>
        </p:spPr>
        <p:txBody>
          <a:bodyPr>
            <a:normAutofit/>
          </a:bodyPr>
          <a:lstStyle/>
          <a:p>
            <a:pPr algn="just"/>
            <a:r>
              <a:rPr lang="uk-UA" sz="2000" dirty="0">
                <a:solidFill>
                  <a:schemeClr val="bg1"/>
                </a:solidFill>
              </a:rPr>
              <a:t>Теплоізоляційні вироби: керамзит, аглопорит, діатомові вироби, </a:t>
            </a:r>
            <a:r>
              <a:rPr lang="uk-UA" sz="2000" dirty="0" err="1">
                <a:solidFill>
                  <a:schemeClr val="bg1"/>
                </a:solidFill>
              </a:rPr>
              <a:t>керамоперлит</a:t>
            </a:r>
            <a:r>
              <a:rPr lang="uk-UA" sz="2000" dirty="0">
                <a:solidFill>
                  <a:schemeClr val="bg1"/>
                </a:solidFill>
              </a:rPr>
              <a:t>, </a:t>
            </a:r>
            <a:r>
              <a:rPr lang="uk-UA" sz="2000" dirty="0" err="1">
                <a:solidFill>
                  <a:schemeClr val="bg1"/>
                </a:solidFill>
              </a:rPr>
              <a:t>керамомульгозит</a:t>
            </a:r>
            <a:r>
              <a:rPr lang="uk-UA" sz="2000" dirty="0">
                <a:solidFill>
                  <a:schemeClr val="bg1"/>
                </a:solidFill>
              </a:rPr>
              <a:t> (вироби, які отримують за технологією кераміки з використанням керамічної зв’язки разом з </a:t>
            </a:r>
            <a:r>
              <a:rPr lang="uk-UA" sz="2000" dirty="0" err="1">
                <a:solidFill>
                  <a:schemeClr val="bg1"/>
                </a:solidFill>
              </a:rPr>
              <a:t>вспученим</a:t>
            </a:r>
            <a:r>
              <a:rPr lang="uk-UA" sz="2000" dirty="0">
                <a:solidFill>
                  <a:schemeClr val="bg1"/>
                </a:solidFill>
              </a:rPr>
              <a:t> </a:t>
            </a:r>
            <a:r>
              <a:rPr lang="uk-UA" sz="2000" dirty="0" err="1">
                <a:solidFill>
                  <a:schemeClr val="bg1"/>
                </a:solidFill>
              </a:rPr>
              <a:t>перлитом</a:t>
            </a:r>
            <a:r>
              <a:rPr lang="uk-UA" sz="2000" dirty="0">
                <a:solidFill>
                  <a:schemeClr val="bg1"/>
                </a:solidFill>
              </a:rPr>
              <a:t> (</a:t>
            </a:r>
            <a:r>
              <a:rPr lang="uk-UA" sz="2000" dirty="0" err="1">
                <a:solidFill>
                  <a:schemeClr val="bg1"/>
                </a:solidFill>
              </a:rPr>
              <a:t>шульгезитом</a:t>
            </a:r>
            <a:r>
              <a:rPr lang="uk-UA" sz="2000" dirty="0">
                <a:solidFill>
                  <a:schemeClr val="bg1"/>
                </a:solidFill>
              </a:rPr>
              <a:t>) як компонентом, який забезпечує низьку щільність)</a:t>
            </a:r>
          </a:p>
          <a:p>
            <a:pPr algn="just"/>
            <a:r>
              <a:rPr lang="uk-UA" sz="2000" dirty="0" err="1">
                <a:solidFill>
                  <a:schemeClr val="bg1"/>
                </a:solidFill>
              </a:rPr>
              <a:t>Т.в</a:t>
            </a:r>
            <a:r>
              <a:rPr lang="uk-UA" sz="2000" dirty="0">
                <a:solidFill>
                  <a:schemeClr val="bg1"/>
                </a:solidFill>
              </a:rPr>
              <a:t>. можна поділити на:</a:t>
            </a:r>
          </a:p>
          <a:p>
            <a:pPr algn="just"/>
            <a:r>
              <a:rPr lang="uk-UA" sz="2000" dirty="0">
                <a:solidFill>
                  <a:schemeClr val="bg1"/>
                </a:solidFill>
              </a:rPr>
              <a:t>- діатомітові,</a:t>
            </a:r>
          </a:p>
          <a:p>
            <a:pPr algn="just"/>
            <a:r>
              <a:rPr lang="ru-RU" sz="2000" dirty="0">
                <a:solidFill>
                  <a:schemeClr val="bg1"/>
                </a:solidFill>
              </a:rPr>
              <a:t>- </a:t>
            </a:r>
            <a:r>
              <a:rPr lang="uk-UA" sz="2000" dirty="0">
                <a:solidFill>
                  <a:schemeClr val="bg1"/>
                </a:solidFill>
              </a:rPr>
              <a:t>пінодіамітові,</a:t>
            </a:r>
          </a:p>
          <a:p>
            <a:pPr algn="just"/>
            <a:r>
              <a:rPr lang="uk-UA" sz="2000" dirty="0">
                <a:solidFill>
                  <a:schemeClr val="bg1"/>
                </a:solidFill>
              </a:rPr>
              <a:t>- перлитодіамітові вироби</a:t>
            </a:r>
          </a:p>
          <a:p>
            <a:pPr algn="just"/>
            <a:r>
              <a:rPr lang="ru-RU" sz="2000" dirty="0">
                <a:solidFill>
                  <a:schemeClr val="bg1"/>
                </a:solidFill>
              </a:rPr>
              <a:t>- </a:t>
            </a:r>
            <a:r>
              <a:rPr lang="uk-UA" sz="2000" dirty="0">
                <a:solidFill>
                  <a:schemeClr val="bg1"/>
                </a:solidFill>
              </a:rPr>
              <a:t>рихлі, сипучі, як керамзитовий гравій, пісок, </a:t>
            </a:r>
            <a:r>
              <a:rPr lang="uk-UA" sz="2000" dirty="0" err="1">
                <a:solidFill>
                  <a:schemeClr val="bg1"/>
                </a:solidFill>
              </a:rPr>
              <a:t>аглопоритовий</a:t>
            </a:r>
            <a:r>
              <a:rPr lang="uk-UA" sz="2000" dirty="0">
                <a:solidFill>
                  <a:schemeClr val="bg1"/>
                </a:solidFill>
              </a:rPr>
              <a:t> пісок і щебінь.</a:t>
            </a:r>
          </a:p>
          <a:p>
            <a:pPr algn="just"/>
            <a:r>
              <a:rPr lang="uk-UA" sz="2000" dirty="0">
                <a:solidFill>
                  <a:schemeClr val="bg1"/>
                </a:solidFill>
              </a:rPr>
              <a:t>Теплоізоляційну цеглу отримують з осадових гірних порід: трепелу і діатоміту. Високу пористість забезпечують вводимі в формовочну масу вигораючі добавки та піноутворювачі.</a:t>
            </a:r>
          </a:p>
          <a:p>
            <a:pPr algn="just"/>
            <a:r>
              <a:rPr lang="uk-UA" sz="2000" dirty="0">
                <a:solidFill>
                  <a:schemeClr val="bg1"/>
                </a:solidFill>
              </a:rPr>
              <a:t>Найбільше зниження середньої щільності досягається поєднанням трьох способів:</a:t>
            </a:r>
          </a:p>
          <a:p>
            <a:pPr marL="342900" indent="-342900" algn="just">
              <a:buFontTx/>
              <a:buChar char="-"/>
            </a:pPr>
            <a:r>
              <a:rPr lang="uk-UA" sz="2000" dirty="0">
                <a:solidFill>
                  <a:schemeClr val="bg1"/>
                </a:solidFill>
              </a:rPr>
              <a:t>Підвищення води </a:t>
            </a:r>
            <a:r>
              <a:rPr lang="uk-UA" sz="2000" dirty="0" err="1">
                <a:solidFill>
                  <a:schemeClr val="bg1"/>
                </a:solidFill>
              </a:rPr>
              <a:t>затворення</a:t>
            </a:r>
            <a:endParaRPr lang="uk-UA" sz="2000" dirty="0">
              <a:solidFill>
                <a:schemeClr val="bg1"/>
              </a:solidFill>
            </a:endParaRPr>
          </a:p>
          <a:p>
            <a:pPr marL="342900" indent="-342900" algn="just">
              <a:buFontTx/>
              <a:buChar char="-"/>
            </a:pPr>
            <a:r>
              <a:rPr lang="uk-UA" sz="2000" dirty="0">
                <a:solidFill>
                  <a:schemeClr val="bg1"/>
                </a:solidFill>
              </a:rPr>
              <a:t>Введення пористого заповнювача (</a:t>
            </a:r>
            <a:r>
              <a:rPr lang="uk-UA" sz="2000" dirty="0" err="1">
                <a:solidFill>
                  <a:schemeClr val="bg1"/>
                </a:solidFill>
              </a:rPr>
              <a:t>вспученого</a:t>
            </a:r>
            <a:r>
              <a:rPr lang="uk-UA" sz="2000" dirty="0">
                <a:solidFill>
                  <a:schemeClr val="bg1"/>
                </a:solidFill>
              </a:rPr>
              <a:t> </a:t>
            </a:r>
            <a:r>
              <a:rPr lang="uk-UA" sz="2000" dirty="0" err="1">
                <a:solidFill>
                  <a:schemeClr val="bg1"/>
                </a:solidFill>
              </a:rPr>
              <a:t>перлитового</a:t>
            </a:r>
            <a:r>
              <a:rPr lang="uk-UA" sz="2000" dirty="0">
                <a:solidFill>
                  <a:schemeClr val="bg1"/>
                </a:solidFill>
              </a:rPr>
              <a:t> піску)</a:t>
            </a:r>
          </a:p>
          <a:p>
            <a:pPr marL="342900" indent="-342900" algn="just">
              <a:buFontTx/>
              <a:buChar char="-"/>
            </a:pPr>
            <a:r>
              <a:rPr lang="uk-UA" sz="2000" dirty="0" err="1">
                <a:solidFill>
                  <a:schemeClr val="bg1"/>
                </a:solidFill>
              </a:rPr>
              <a:t>Повітрявтягуючі</a:t>
            </a:r>
            <a:r>
              <a:rPr lang="uk-UA" sz="2000" dirty="0">
                <a:solidFill>
                  <a:schemeClr val="bg1"/>
                </a:solidFill>
              </a:rPr>
              <a:t> добавки</a:t>
            </a:r>
          </a:p>
          <a:p>
            <a:pPr algn="just"/>
            <a:r>
              <a:rPr lang="uk-UA" sz="2000" dirty="0"/>
              <a:t>                                                                                                                                                                                                                                                 </a:t>
            </a:r>
          </a:p>
        </p:txBody>
      </p:sp>
      <p:sp>
        <p:nvSpPr>
          <p:cNvPr id="4" name="TextBox 3">
            <a:extLst>
              <a:ext uri="{FF2B5EF4-FFF2-40B4-BE49-F238E27FC236}">
                <a16:creationId xmlns:a16="http://schemas.microsoft.com/office/drawing/2014/main" id="{4F17C13A-D3D0-4CF6-BC82-E440DA463726}"/>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pic>
        <p:nvPicPr>
          <p:cNvPr id="1026" name="Picture 2">
            <a:extLst>
              <a:ext uri="{FF2B5EF4-FFF2-40B4-BE49-F238E27FC236}">
                <a16:creationId xmlns:a16="http://schemas.microsoft.com/office/drawing/2014/main" id="{17D70ED8-C1CA-4C05-941D-6D91DE7C1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5806" y="996609"/>
            <a:ext cx="267652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7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lstStyle/>
          <a:p>
            <a:r>
              <a:rPr lang="uk-UA" dirty="0"/>
              <a:t> </a:t>
            </a:r>
            <a:endParaRPr lang="ru-RU" dirty="0"/>
          </a:p>
        </p:txBody>
      </p:sp>
      <p:sp>
        <p:nvSpPr>
          <p:cNvPr id="2" name="Прямоугольник 1">
            <a:extLst>
              <a:ext uri="{FF2B5EF4-FFF2-40B4-BE49-F238E27FC236}">
                <a16:creationId xmlns:a16="http://schemas.microsoft.com/office/drawing/2014/main" id="{CAC00983-5CDB-4F06-AAC3-E4B8944C0381}"/>
              </a:ext>
            </a:extLst>
          </p:cNvPr>
          <p:cNvSpPr/>
          <p:nvPr/>
        </p:nvSpPr>
        <p:spPr>
          <a:xfrm>
            <a:off x="112542" y="126609"/>
            <a:ext cx="11704320" cy="3170099"/>
          </a:xfrm>
          <a:prstGeom prst="rect">
            <a:avLst/>
          </a:prstGeom>
        </p:spPr>
        <p:txBody>
          <a:bodyPr wrap="square">
            <a:spAutoFit/>
          </a:bodyPr>
          <a:lstStyle/>
          <a:p>
            <a:pPr algn="just"/>
            <a:r>
              <a:rPr lang="uk-UA" sz="2000" dirty="0">
                <a:solidFill>
                  <a:schemeClr val="bg1"/>
                </a:solidFill>
              </a:rPr>
              <a:t>Відмінності сучасних керамічних виробів від традиційних:</a:t>
            </a:r>
          </a:p>
          <a:p>
            <a:pPr algn="just"/>
            <a:r>
              <a:rPr lang="uk-UA" sz="2000" dirty="0">
                <a:solidFill>
                  <a:schemeClr val="bg1"/>
                </a:solidFill>
              </a:rPr>
              <a:t>А) більш різноманітні в розмірах (більше 14 типів розмірів)</a:t>
            </a:r>
          </a:p>
          <a:p>
            <a:pPr algn="just"/>
            <a:r>
              <a:rPr lang="uk-UA" sz="2000" dirty="0">
                <a:solidFill>
                  <a:schemeClr val="bg1"/>
                </a:solidFill>
              </a:rPr>
              <a:t>Б) різноманітність форм (половинна, </a:t>
            </a:r>
            <a:r>
              <a:rPr lang="uk-UA" sz="2000" dirty="0" err="1">
                <a:solidFill>
                  <a:schemeClr val="bg1"/>
                </a:solidFill>
              </a:rPr>
              <a:t>трьохчетвертна</a:t>
            </a:r>
            <a:r>
              <a:rPr lang="uk-UA" sz="2000" dirty="0">
                <a:solidFill>
                  <a:schemeClr val="bg1"/>
                </a:solidFill>
              </a:rPr>
              <a:t>, лекальна; </a:t>
            </a:r>
            <a:r>
              <a:rPr lang="uk-UA" sz="2000" dirty="0" err="1">
                <a:solidFill>
                  <a:schemeClr val="bg1"/>
                </a:solidFill>
              </a:rPr>
              <a:t>однокутова</a:t>
            </a:r>
            <a:r>
              <a:rPr lang="uk-UA" sz="2000" dirty="0">
                <a:solidFill>
                  <a:schemeClr val="bg1"/>
                </a:solidFill>
              </a:rPr>
              <a:t>; </a:t>
            </a:r>
            <a:r>
              <a:rPr lang="uk-UA" sz="2000" dirty="0" err="1">
                <a:solidFill>
                  <a:schemeClr val="bg1"/>
                </a:solidFill>
              </a:rPr>
              <a:t>двокутова</a:t>
            </a:r>
            <a:r>
              <a:rPr lang="uk-UA" sz="2000" dirty="0">
                <a:solidFill>
                  <a:schemeClr val="bg1"/>
                </a:solidFill>
              </a:rPr>
              <a:t>; напівкругла)</a:t>
            </a:r>
          </a:p>
          <a:p>
            <a:pPr algn="just"/>
            <a:r>
              <a:rPr lang="uk-UA" sz="2000" dirty="0">
                <a:solidFill>
                  <a:schemeClr val="bg1"/>
                </a:solidFill>
              </a:rPr>
              <a:t>В) збільшення розмірів, товщини виробів при зменшенні ваги виробів. Це досягається завдяки виробництву пустотілих виробів. В кінцевому підсумку, пустотілі вироби мають величину середньою щільністю (</a:t>
            </a:r>
            <a:r>
              <a:rPr lang="el-GR" sz="2000" dirty="0">
                <a:solidFill>
                  <a:schemeClr val="bg1"/>
                </a:solidFill>
              </a:rPr>
              <a:t>ρ</a:t>
            </a:r>
            <a:r>
              <a:rPr lang="uk-UA" sz="2000" baseline="-25000" dirty="0">
                <a:solidFill>
                  <a:schemeClr val="bg1"/>
                </a:solidFill>
              </a:rPr>
              <a:t>0</a:t>
            </a:r>
            <a:r>
              <a:rPr lang="uk-UA" sz="2000" dirty="0">
                <a:solidFill>
                  <a:schemeClr val="bg1"/>
                </a:solidFill>
              </a:rPr>
              <a:t> ) не  менше 1600 кг/м</a:t>
            </a:r>
            <a:r>
              <a:rPr lang="uk-UA" sz="2000" baseline="30000" dirty="0">
                <a:solidFill>
                  <a:schemeClr val="bg1"/>
                </a:solidFill>
              </a:rPr>
              <a:t>3</a:t>
            </a:r>
            <a:r>
              <a:rPr lang="uk-UA" sz="2000" dirty="0">
                <a:solidFill>
                  <a:schemeClr val="bg1"/>
                </a:solidFill>
              </a:rPr>
              <a:t> (повністю пустотілі).</a:t>
            </a:r>
          </a:p>
          <a:p>
            <a:pPr algn="just"/>
            <a:r>
              <a:rPr lang="uk-UA" sz="2000" dirty="0">
                <a:solidFill>
                  <a:schemeClr val="bg1"/>
                </a:solidFill>
              </a:rPr>
              <a:t>Г) збільшення лінійних розмірів </a:t>
            </a:r>
            <a:r>
              <a:rPr lang="uk-UA" sz="2000" dirty="0" err="1">
                <a:solidFill>
                  <a:schemeClr val="bg1"/>
                </a:solidFill>
              </a:rPr>
              <a:t>плиточних</a:t>
            </a:r>
            <a:r>
              <a:rPr lang="uk-UA" sz="2000" dirty="0">
                <a:solidFill>
                  <a:schemeClr val="bg1"/>
                </a:solidFill>
              </a:rPr>
              <a:t> виробів без істотного збільшення товщини (1000х1000х15 мм)</a:t>
            </a:r>
          </a:p>
          <a:p>
            <a:pPr algn="just"/>
            <a:r>
              <a:rPr lang="uk-UA" sz="2000" dirty="0">
                <a:solidFill>
                  <a:schemeClr val="bg1"/>
                </a:solidFill>
              </a:rPr>
              <a:t>Д) різноманітне покриття лицьової поверхні з використанням ангобів, </a:t>
            </a:r>
            <a:r>
              <a:rPr lang="uk-UA" sz="2000" dirty="0" err="1">
                <a:solidFill>
                  <a:schemeClr val="bg1"/>
                </a:solidFill>
              </a:rPr>
              <a:t>глазурей</a:t>
            </a:r>
            <a:r>
              <a:rPr lang="uk-UA" sz="2000" dirty="0">
                <a:solidFill>
                  <a:schemeClr val="bg1"/>
                </a:solidFill>
              </a:rPr>
              <a:t>, введення мілкої </a:t>
            </a:r>
            <a:r>
              <a:rPr lang="uk-UA" sz="2000" dirty="0" err="1">
                <a:solidFill>
                  <a:schemeClr val="bg1"/>
                </a:solidFill>
              </a:rPr>
              <a:t>крошки</a:t>
            </a:r>
            <a:r>
              <a:rPr lang="uk-UA" sz="2000" dirty="0">
                <a:solidFill>
                  <a:schemeClr val="bg1"/>
                </a:solidFill>
              </a:rPr>
              <a:t>, </a:t>
            </a:r>
            <a:r>
              <a:rPr lang="uk-UA" sz="2000" dirty="0" err="1">
                <a:solidFill>
                  <a:schemeClr val="bg1"/>
                </a:solidFill>
              </a:rPr>
              <a:t>мілкозернистих</a:t>
            </a:r>
            <a:r>
              <a:rPr lang="uk-UA" sz="2000" dirty="0">
                <a:solidFill>
                  <a:schemeClr val="bg1"/>
                </a:solidFill>
              </a:rPr>
              <a:t> матеріалів).</a:t>
            </a:r>
          </a:p>
          <a:p>
            <a:pPr algn="just"/>
            <a:endParaRPr lang="ru-RU" sz="2000" dirty="0">
              <a:solidFill>
                <a:schemeClr val="bg1"/>
              </a:solidFill>
            </a:endParaRPr>
          </a:p>
        </p:txBody>
      </p:sp>
      <p:sp>
        <p:nvSpPr>
          <p:cNvPr id="4" name="TextBox 3">
            <a:extLst>
              <a:ext uri="{FF2B5EF4-FFF2-40B4-BE49-F238E27FC236}">
                <a16:creationId xmlns:a16="http://schemas.microsoft.com/office/drawing/2014/main" id="{E8BA7A4D-D81A-4D3A-945C-69C5942493F8}"/>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390545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normAutofit/>
          </a:bodyPr>
          <a:lstStyle/>
          <a:p>
            <a:pPr indent="457200" algn="just"/>
            <a:endParaRPr lang="en-US" sz="2000" dirty="0">
              <a:solidFill>
                <a:schemeClr val="bg1">
                  <a:lumMod val="95000"/>
                  <a:lumOff val="5000"/>
                </a:schemeClr>
              </a:solidFill>
            </a:endParaRPr>
          </a:p>
          <a:p>
            <a:pPr indent="457200" algn="just"/>
            <a:endParaRPr lang="en-US" sz="2000" dirty="0">
              <a:solidFill>
                <a:schemeClr val="bg1">
                  <a:lumMod val="95000"/>
                  <a:lumOff val="5000"/>
                </a:schemeClr>
              </a:solidFill>
            </a:endParaRPr>
          </a:p>
          <a:p>
            <a:pPr indent="457200" algn="just"/>
            <a:endParaRPr lang="en-US" sz="2000" dirty="0">
              <a:solidFill>
                <a:schemeClr val="bg1">
                  <a:lumMod val="95000"/>
                  <a:lumOff val="5000"/>
                </a:schemeClr>
              </a:solidFill>
            </a:endParaRPr>
          </a:p>
          <a:p>
            <a:pPr indent="457200" algn="just"/>
            <a:endParaRPr lang="en-US" sz="2000" dirty="0">
              <a:solidFill>
                <a:schemeClr val="bg1">
                  <a:lumMod val="95000"/>
                  <a:lumOff val="5000"/>
                </a:schemeClr>
              </a:solidFill>
            </a:endParaRPr>
          </a:p>
          <a:p>
            <a:pPr indent="457200" algn="just"/>
            <a:endParaRPr lang="uk-UA" sz="2000" dirty="0">
              <a:solidFill>
                <a:schemeClr val="bg1">
                  <a:lumMod val="95000"/>
                  <a:lumOff val="5000"/>
                </a:schemeClr>
              </a:solidFill>
            </a:endParaRPr>
          </a:p>
          <a:p>
            <a:pPr indent="457200" algn="just"/>
            <a:r>
              <a:rPr lang="uk-UA" sz="2000" dirty="0">
                <a:solidFill>
                  <a:schemeClr val="bg1">
                    <a:lumMod val="95000"/>
                    <a:lumOff val="5000"/>
                  </a:schemeClr>
                </a:solidFill>
              </a:rPr>
              <a:t>Бажано звернути увагу на таку послідовність: сфера практичного використання матеріалу залежать від його властивостей, які зумовлені його структурою, і яка в свою чергу, залежить від сировини та  параметрів технологічних процесів виробництва.</a:t>
            </a:r>
            <a:endParaRPr lang="ru-RU" sz="2000" dirty="0">
              <a:solidFill>
                <a:schemeClr val="bg1">
                  <a:lumMod val="95000"/>
                  <a:lumOff val="5000"/>
                </a:schemeClr>
              </a:solidFill>
            </a:endParaRPr>
          </a:p>
          <a:p>
            <a:pPr indent="457200" algn="just"/>
            <a:r>
              <a:rPr lang="uk-UA" sz="2000" dirty="0">
                <a:solidFill>
                  <a:schemeClr val="bg1">
                    <a:lumMod val="95000"/>
                    <a:lumOff val="5000"/>
                  </a:schemeClr>
                </a:solidFill>
              </a:rPr>
              <a:t>Звідси видно, що першоосновою вивчення структури матеріалу являється пізнання сутності таких понять, як склад, технологія, структура (будова), властивість.</a:t>
            </a:r>
            <a:endParaRPr lang="ru-RU" sz="2000" dirty="0">
              <a:solidFill>
                <a:schemeClr val="bg1">
                  <a:lumMod val="95000"/>
                  <a:lumOff val="5000"/>
                </a:schemeClr>
              </a:solidFill>
            </a:endParaRPr>
          </a:p>
          <a:p>
            <a:pPr algn="just"/>
            <a:endParaRPr lang="uk-UA" sz="2000" dirty="0">
              <a:solidFill>
                <a:schemeClr val="bg1"/>
              </a:solidFill>
            </a:endParaRPr>
          </a:p>
        </p:txBody>
      </p:sp>
      <p:sp>
        <p:nvSpPr>
          <p:cNvPr id="4" name="TextBox 3">
            <a:extLst>
              <a:ext uri="{FF2B5EF4-FFF2-40B4-BE49-F238E27FC236}">
                <a16:creationId xmlns:a16="http://schemas.microsoft.com/office/drawing/2014/main" id="{50117B15-B687-4D50-A853-120753DCEDE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pic>
        <p:nvPicPr>
          <p:cNvPr id="2" name="Рисунок 1">
            <a:extLst>
              <a:ext uri="{FF2B5EF4-FFF2-40B4-BE49-F238E27FC236}">
                <a16:creationId xmlns:a16="http://schemas.microsoft.com/office/drawing/2014/main" id="{675AC79D-D440-4ACE-843C-5FF00DD1FE4B}"/>
              </a:ext>
            </a:extLst>
          </p:cNvPr>
          <p:cNvPicPr>
            <a:picLocks noChangeAspect="1"/>
          </p:cNvPicPr>
          <p:nvPr/>
        </p:nvPicPr>
        <p:blipFill>
          <a:blip r:embed="rId2"/>
          <a:stretch>
            <a:fillRect/>
          </a:stretch>
        </p:blipFill>
        <p:spPr>
          <a:xfrm>
            <a:off x="166019" y="506436"/>
            <a:ext cx="11859962" cy="1631854"/>
          </a:xfrm>
          <a:prstGeom prst="rect">
            <a:avLst/>
          </a:prstGeom>
        </p:spPr>
      </p:pic>
    </p:spTree>
    <p:extLst>
      <p:ext uri="{BB962C8B-B14F-4D97-AF65-F5344CB8AC3E}">
        <p14:creationId xmlns:p14="http://schemas.microsoft.com/office/powerpoint/2010/main" val="3687657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2E94C31-0C6D-45B2-8472-2B1B4660C784}"/>
              </a:ext>
            </a:extLst>
          </p:cNvPr>
          <p:cNvPicPr>
            <a:picLocks noChangeAspect="1"/>
          </p:cNvPicPr>
          <p:nvPr/>
        </p:nvPicPr>
        <p:blipFill rotWithShape="1">
          <a:blip r:embed="rId2"/>
          <a:srcRect l="5625" t="21653" r="38594" b="22208"/>
          <a:stretch/>
        </p:blipFill>
        <p:spPr>
          <a:xfrm>
            <a:off x="76200" y="0"/>
            <a:ext cx="10896600" cy="6165583"/>
          </a:xfrm>
          <a:prstGeom prst="rect">
            <a:avLst/>
          </a:prstGeom>
        </p:spPr>
      </p:pic>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0" y="-330849"/>
            <a:ext cx="10725150" cy="4438650"/>
          </a:xfrm>
        </p:spPr>
        <p:txBody>
          <a:bodyPr/>
          <a:lstStyle/>
          <a:p>
            <a:r>
              <a:rPr lang="uk-UA" dirty="0"/>
              <a:t> </a:t>
            </a:r>
            <a:endParaRPr lang="ru-RU" dirty="0"/>
          </a:p>
        </p:txBody>
      </p:sp>
      <p:sp>
        <p:nvSpPr>
          <p:cNvPr id="4" name="TextBox 3">
            <a:extLst>
              <a:ext uri="{FF2B5EF4-FFF2-40B4-BE49-F238E27FC236}">
                <a16:creationId xmlns:a16="http://schemas.microsoft.com/office/drawing/2014/main" id="{E8F8416A-8B32-4340-B931-0E4BFB6FA53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3867806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0" y="-330849"/>
            <a:ext cx="10725150" cy="4438650"/>
          </a:xfrm>
        </p:spPr>
        <p:txBody>
          <a:bodyPr/>
          <a:lstStyle/>
          <a:p>
            <a:r>
              <a:rPr lang="uk-UA" dirty="0"/>
              <a:t> </a:t>
            </a:r>
            <a:endParaRPr lang="ru-RU" dirty="0"/>
          </a:p>
        </p:txBody>
      </p:sp>
      <p:sp>
        <p:nvSpPr>
          <p:cNvPr id="4" name="TextBox 3">
            <a:extLst>
              <a:ext uri="{FF2B5EF4-FFF2-40B4-BE49-F238E27FC236}">
                <a16:creationId xmlns:a16="http://schemas.microsoft.com/office/drawing/2014/main" id="{E8F8416A-8B32-4340-B931-0E4BFB6FA53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pic>
        <p:nvPicPr>
          <p:cNvPr id="5" name="Рисунок 4">
            <a:extLst>
              <a:ext uri="{FF2B5EF4-FFF2-40B4-BE49-F238E27FC236}">
                <a16:creationId xmlns:a16="http://schemas.microsoft.com/office/drawing/2014/main" id="{4548F09A-EB74-4027-867C-C5A74A521280}"/>
              </a:ext>
            </a:extLst>
          </p:cNvPr>
          <p:cNvPicPr>
            <a:picLocks noChangeAspect="1"/>
          </p:cNvPicPr>
          <p:nvPr/>
        </p:nvPicPr>
        <p:blipFill rotWithShape="1">
          <a:blip r:embed="rId2"/>
          <a:srcRect l="5329" t="21097" r="38224" b="22794"/>
          <a:stretch/>
        </p:blipFill>
        <p:spPr>
          <a:xfrm>
            <a:off x="0" y="0"/>
            <a:ext cx="11766884" cy="6576015"/>
          </a:xfrm>
          <a:prstGeom prst="rect">
            <a:avLst/>
          </a:prstGeom>
        </p:spPr>
      </p:pic>
    </p:spTree>
    <p:extLst>
      <p:ext uri="{BB962C8B-B14F-4D97-AF65-F5344CB8AC3E}">
        <p14:creationId xmlns:p14="http://schemas.microsoft.com/office/powerpoint/2010/main" val="2482801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0" y="-330849"/>
            <a:ext cx="10725150" cy="4438650"/>
          </a:xfrm>
        </p:spPr>
        <p:txBody>
          <a:bodyPr/>
          <a:lstStyle/>
          <a:p>
            <a:r>
              <a:rPr lang="uk-UA" dirty="0"/>
              <a:t> </a:t>
            </a:r>
            <a:endParaRPr lang="ru-RU" dirty="0"/>
          </a:p>
        </p:txBody>
      </p:sp>
      <p:sp>
        <p:nvSpPr>
          <p:cNvPr id="4" name="TextBox 3">
            <a:extLst>
              <a:ext uri="{FF2B5EF4-FFF2-40B4-BE49-F238E27FC236}">
                <a16:creationId xmlns:a16="http://schemas.microsoft.com/office/drawing/2014/main" id="{E8F8416A-8B32-4340-B931-0E4BFB6FA53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pic>
        <p:nvPicPr>
          <p:cNvPr id="2" name="Рисунок 1">
            <a:extLst>
              <a:ext uri="{FF2B5EF4-FFF2-40B4-BE49-F238E27FC236}">
                <a16:creationId xmlns:a16="http://schemas.microsoft.com/office/drawing/2014/main" id="{7D978004-C66D-4FB7-9F86-C4B6109D407D}"/>
              </a:ext>
            </a:extLst>
          </p:cNvPr>
          <p:cNvPicPr>
            <a:picLocks noChangeAspect="1"/>
          </p:cNvPicPr>
          <p:nvPr/>
        </p:nvPicPr>
        <p:blipFill rotWithShape="1">
          <a:blip r:embed="rId2"/>
          <a:srcRect l="5790" t="20805" r="38026" b="23730"/>
          <a:stretch/>
        </p:blipFill>
        <p:spPr>
          <a:xfrm>
            <a:off x="0" y="0"/>
            <a:ext cx="11694695" cy="6490967"/>
          </a:xfrm>
          <a:prstGeom prst="rect">
            <a:avLst/>
          </a:prstGeom>
        </p:spPr>
      </p:pic>
    </p:spTree>
    <p:extLst>
      <p:ext uri="{BB962C8B-B14F-4D97-AF65-F5344CB8AC3E}">
        <p14:creationId xmlns:p14="http://schemas.microsoft.com/office/powerpoint/2010/main" val="198614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0" y="-330849"/>
            <a:ext cx="10725150" cy="4438650"/>
          </a:xfrm>
        </p:spPr>
        <p:txBody>
          <a:bodyPr/>
          <a:lstStyle/>
          <a:p>
            <a:r>
              <a:rPr lang="uk-UA" dirty="0"/>
              <a:t> </a:t>
            </a:r>
            <a:endParaRPr lang="ru-RU" dirty="0"/>
          </a:p>
        </p:txBody>
      </p:sp>
      <p:sp>
        <p:nvSpPr>
          <p:cNvPr id="4" name="TextBox 3">
            <a:extLst>
              <a:ext uri="{FF2B5EF4-FFF2-40B4-BE49-F238E27FC236}">
                <a16:creationId xmlns:a16="http://schemas.microsoft.com/office/drawing/2014/main" id="{E8F8416A-8B32-4340-B931-0E4BFB6FA53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pic>
        <p:nvPicPr>
          <p:cNvPr id="2" name="Рисунок 1">
            <a:extLst>
              <a:ext uri="{FF2B5EF4-FFF2-40B4-BE49-F238E27FC236}">
                <a16:creationId xmlns:a16="http://schemas.microsoft.com/office/drawing/2014/main" id="{DB5A536A-3630-431A-B3A3-759E19B4F954}"/>
              </a:ext>
            </a:extLst>
          </p:cNvPr>
          <p:cNvPicPr>
            <a:picLocks noChangeAspect="1"/>
          </p:cNvPicPr>
          <p:nvPr/>
        </p:nvPicPr>
        <p:blipFill rotWithShape="1">
          <a:blip r:embed="rId2"/>
          <a:srcRect l="5263" t="17996" r="37368" b="25368"/>
          <a:stretch/>
        </p:blipFill>
        <p:spPr>
          <a:xfrm>
            <a:off x="0" y="-1"/>
            <a:ext cx="11742821" cy="6517805"/>
          </a:xfrm>
          <a:prstGeom prst="rect">
            <a:avLst/>
          </a:prstGeom>
        </p:spPr>
      </p:pic>
    </p:spTree>
    <p:extLst>
      <p:ext uri="{BB962C8B-B14F-4D97-AF65-F5344CB8AC3E}">
        <p14:creationId xmlns:p14="http://schemas.microsoft.com/office/powerpoint/2010/main" val="1932958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0" y="-330849"/>
            <a:ext cx="10725150" cy="4438650"/>
          </a:xfrm>
        </p:spPr>
        <p:txBody>
          <a:bodyPr/>
          <a:lstStyle/>
          <a:p>
            <a:r>
              <a:rPr lang="uk-UA" dirty="0"/>
              <a:t> </a:t>
            </a:r>
            <a:endParaRPr lang="ru-RU" dirty="0"/>
          </a:p>
        </p:txBody>
      </p:sp>
      <p:sp>
        <p:nvSpPr>
          <p:cNvPr id="4" name="TextBox 3">
            <a:extLst>
              <a:ext uri="{FF2B5EF4-FFF2-40B4-BE49-F238E27FC236}">
                <a16:creationId xmlns:a16="http://schemas.microsoft.com/office/drawing/2014/main" id="{E8F8416A-8B32-4340-B931-0E4BFB6FA53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pic>
        <p:nvPicPr>
          <p:cNvPr id="2" name="Рисунок 1">
            <a:extLst>
              <a:ext uri="{FF2B5EF4-FFF2-40B4-BE49-F238E27FC236}">
                <a16:creationId xmlns:a16="http://schemas.microsoft.com/office/drawing/2014/main" id="{BC892D34-7670-4333-A6B1-3183559ECBC0}"/>
              </a:ext>
            </a:extLst>
          </p:cNvPr>
          <p:cNvPicPr>
            <a:picLocks noChangeAspect="1"/>
          </p:cNvPicPr>
          <p:nvPr/>
        </p:nvPicPr>
        <p:blipFill rotWithShape="1">
          <a:blip r:embed="rId2"/>
          <a:srcRect l="6711" t="23847" r="42763" b="24900"/>
          <a:stretch/>
        </p:blipFill>
        <p:spPr>
          <a:xfrm>
            <a:off x="0" y="-1"/>
            <a:ext cx="11454063" cy="6532393"/>
          </a:xfrm>
          <a:prstGeom prst="rect">
            <a:avLst/>
          </a:prstGeom>
        </p:spPr>
      </p:pic>
    </p:spTree>
    <p:extLst>
      <p:ext uri="{BB962C8B-B14F-4D97-AF65-F5344CB8AC3E}">
        <p14:creationId xmlns:p14="http://schemas.microsoft.com/office/powerpoint/2010/main" val="2698842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0" y="-330849"/>
            <a:ext cx="10725150" cy="4438650"/>
          </a:xfrm>
        </p:spPr>
        <p:txBody>
          <a:bodyPr/>
          <a:lstStyle/>
          <a:p>
            <a:r>
              <a:rPr lang="uk-UA" dirty="0"/>
              <a:t> </a:t>
            </a:r>
            <a:endParaRPr lang="ru-RU" dirty="0"/>
          </a:p>
        </p:txBody>
      </p:sp>
      <p:sp>
        <p:nvSpPr>
          <p:cNvPr id="4" name="TextBox 3">
            <a:extLst>
              <a:ext uri="{FF2B5EF4-FFF2-40B4-BE49-F238E27FC236}">
                <a16:creationId xmlns:a16="http://schemas.microsoft.com/office/drawing/2014/main" id="{E8F8416A-8B32-4340-B931-0E4BFB6FA53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pic>
        <p:nvPicPr>
          <p:cNvPr id="2" name="Рисунок 1">
            <a:extLst>
              <a:ext uri="{FF2B5EF4-FFF2-40B4-BE49-F238E27FC236}">
                <a16:creationId xmlns:a16="http://schemas.microsoft.com/office/drawing/2014/main" id="{54F94D8A-6798-4934-841E-CCEAD5F1FFDC}"/>
              </a:ext>
            </a:extLst>
          </p:cNvPr>
          <p:cNvPicPr>
            <a:picLocks noChangeAspect="1"/>
          </p:cNvPicPr>
          <p:nvPr/>
        </p:nvPicPr>
        <p:blipFill rotWithShape="1">
          <a:blip r:embed="rId2"/>
          <a:srcRect l="6579" t="22209" r="39605" b="30985"/>
          <a:stretch/>
        </p:blipFill>
        <p:spPr>
          <a:xfrm>
            <a:off x="0" y="-1"/>
            <a:ext cx="12072648" cy="5903495"/>
          </a:xfrm>
          <a:prstGeom prst="rect">
            <a:avLst/>
          </a:prstGeom>
        </p:spPr>
      </p:pic>
    </p:spTree>
    <p:extLst>
      <p:ext uri="{BB962C8B-B14F-4D97-AF65-F5344CB8AC3E}">
        <p14:creationId xmlns:p14="http://schemas.microsoft.com/office/powerpoint/2010/main" val="3694192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0" y="-330849"/>
            <a:ext cx="10725150" cy="4438650"/>
          </a:xfrm>
        </p:spPr>
        <p:txBody>
          <a:bodyPr/>
          <a:lstStyle/>
          <a:p>
            <a:r>
              <a:rPr lang="uk-UA" dirty="0"/>
              <a:t> </a:t>
            </a:r>
            <a:endParaRPr lang="ru-RU" dirty="0"/>
          </a:p>
        </p:txBody>
      </p:sp>
      <p:sp>
        <p:nvSpPr>
          <p:cNvPr id="4" name="TextBox 3">
            <a:extLst>
              <a:ext uri="{FF2B5EF4-FFF2-40B4-BE49-F238E27FC236}">
                <a16:creationId xmlns:a16="http://schemas.microsoft.com/office/drawing/2014/main" id="{E8F8416A-8B32-4340-B931-0E4BFB6FA53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42220709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0" y="-330849"/>
            <a:ext cx="10725150" cy="4438650"/>
          </a:xfrm>
        </p:spPr>
        <p:txBody>
          <a:bodyPr/>
          <a:lstStyle/>
          <a:p>
            <a:r>
              <a:rPr lang="uk-UA" dirty="0"/>
              <a:t> </a:t>
            </a:r>
            <a:endParaRPr lang="ru-RU" dirty="0"/>
          </a:p>
        </p:txBody>
      </p:sp>
      <p:sp>
        <p:nvSpPr>
          <p:cNvPr id="4" name="TextBox 3">
            <a:extLst>
              <a:ext uri="{FF2B5EF4-FFF2-40B4-BE49-F238E27FC236}">
                <a16:creationId xmlns:a16="http://schemas.microsoft.com/office/drawing/2014/main" id="{E8F8416A-8B32-4340-B931-0E4BFB6FA53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3428561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0" y="-330849"/>
            <a:ext cx="10725150" cy="4438650"/>
          </a:xfrm>
        </p:spPr>
        <p:txBody>
          <a:bodyPr/>
          <a:lstStyle/>
          <a:p>
            <a:r>
              <a:rPr lang="uk-UA" dirty="0"/>
              <a:t> </a:t>
            </a:r>
            <a:endParaRPr lang="ru-RU" dirty="0"/>
          </a:p>
        </p:txBody>
      </p:sp>
      <p:sp>
        <p:nvSpPr>
          <p:cNvPr id="4" name="TextBox 3">
            <a:extLst>
              <a:ext uri="{FF2B5EF4-FFF2-40B4-BE49-F238E27FC236}">
                <a16:creationId xmlns:a16="http://schemas.microsoft.com/office/drawing/2014/main" id="{E8F8416A-8B32-4340-B931-0E4BFB6FA53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113957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normAutofit/>
          </a:bodyPr>
          <a:lstStyle/>
          <a:p>
            <a:pPr algn="ctr"/>
            <a:r>
              <a:rPr lang="uk-UA" sz="2200" b="1" dirty="0">
                <a:solidFill>
                  <a:schemeClr val="bg1"/>
                </a:solidFill>
              </a:rPr>
              <a:t>1.2 Визначення сутності понять якими оцінюють структуру та властивості сучасних будівельних матеріалів</a:t>
            </a:r>
          </a:p>
          <a:p>
            <a:pPr indent="457200" algn="just">
              <a:spcBef>
                <a:spcPts val="0"/>
              </a:spcBef>
              <a:spcAft>
                <a:spcPts val="0"/>
              </a:spcAft>
            </a:pPr>
            <a:r>
              <a:rPr lang="uk-UA" sz="2000" dirty="0">
                <a:solidFill>
                  <a:schemeClr val="bg1"/>
                </a:solidFill>
              </a:rPr>
              <a:t>Під </a:t>
            </a:r>
            <a:r>
              <a:rPr lang="uk-UA" sz="2000" u="sng" dirty="0">
                <a:solidFill>
                  <a:schemeClr val="bg1"/>
                </a:solidFill>
              </a:rPr>
              <a:t>складом матеріалу</a:t>
            </a:r>
            <a:r>
              <a:rPr lang="uk-UA" sz="2000" dirty="0">
                <a:solidFill>
                  <a:schemeClr val="bg1"/>
                </a:solidFill>
              </a:rPr>
              <a:t> розуміють ті частки різних видів та величини, які власне і утворюють матеріал загалом.</a:t>
            </a:r>
          </a:p>
          <a:p>
            <a:pPr indent="457200" algn="just">
              <a:spcBef>
                <a:spcPts val="0"/>
              </a:spcBef>
              <a:spcAft>
                <a:spcPts val="0"/>
              </a:spcAft>
            </a:pPr>
            <a:r>
              <a:rPr lang="uk-UA" sz="2000" dirty="0">
                <a:solidFill>
                  <a:schemeClr val="bg1"/>
                </a:solidFill>
              </a:rPr>
              <a:t>Усі матеріали оцінюють:</a:t>
            </a:r>
          </a:p>
          <a:p>
            <a:pPr indent="457200" algn="just">
              <a:spcBef>
                <a:spcPts val="0"/>
              </a:spcBef>
              <a:spcAft>
                <a:spcPts val="0"/>
              </a:spcAft>
            </a:pPr>
            <a:r>
              <a:rPr lang="uk-UA" sz="2000" dirty="0">
                <a:solidFill>
                  <a:schemeClr val="bg1"/>
                </a:solidFill>
              </a:rPr>
              <a:t>-	хімічним складом, тобто окислами чи хімічними елементами;</a:t>
            </a:r>
          </a:p>
          <a:p>
            <a:pPr indent="457200" algn="just">
              <a:spcBef>
                <a:spcPts val="0"/>
              </a:spcBef>
              <a:spcAft>
                <a:spcPts val="0"/>
              </a:spcAft>
            </a:pPr>
            <a:r>
              <a:rPr lang="uk-UA" sz="2000" dirty="0">
                <a:solidFill>
                  <a:schemeClr val="bg1"/>
                </a:solidFill>
              </a:rPr>
              <a:t>-	мінеральним складом;</a:t>
            </a:r>
          </a:p>
          <a:p>
            <a:pPr indent="457200" algn="just">
              <a:spcBef>
                <a:spcPts val="0"/>
              </a:spcBef>
              <a:spcAft>
                <a:spcPts val="0"/>
              </a:spcAft>
            </a:pPr>
            <a:r>
              <a:rPr lang="uk-UA" sz="2000" dirty="0">
                <a:solidFill>
                  <a:schemeClr val="bg1"/>
                </a:solidFill>
              </a:rPr>
              <a:t>-	речовинним, (видами речовин з яких складається матеріал);</a:t>
            </a:r>
          </a:p>
          <a:p>
            <a:pPr indent="457200" algn="just">
              <a:spcBef>
                <a:spcPts val="0"/>
              </a:spcBef>
              <a:spcAft>
                <a:spcPts val="0"/>
              </a:spcAft>
            </a:pPr>
            <a:r>
              <a:rPr lang="uk-UA" sz="2000" dirty="0">
                <a:solidFill>
                  <a:schemeClr val="bg1"/>
                </a:solidFill>
              </a:rPr>
              <a:t>-	фазовим – твердими, рідкими та газовими утвореннями.</a:t>
            </a:r>
          </a:p>
          <a:p>
            <a:pPr indent="457200" algn="just">
              <a:spcBef>
                <a:spcPts val="0"/>
              </a:spcBef>
              <a:spcAft>
                <a:spcPts val="0"/>
              </a:spcAft>
            </a:pPr>
            <a:endParaRPr lang="uk-UA" sz="2000" dirty="0">
              <a:solidFill>
                <a:schemeClr val="bg1"/>
              </a:solidFill>
            </a:endParaRPr>
          </a:p>
          <a:p>
            <a:pPr indent="457200" algn="just">
              <a:spcBef>
                <a:spcPts val="0"/>
              </a:spcBef>
              <a:spcAft>
                <a:spcPts val="0"/>
              </a:spcAft>
            </a:pPr>
            <a:r>
              <a:rPr lang="uk-UA" sz="2000" dirty="0">
                <a:solidFill>
                  <a:schemeClr val="bg1"/>
                </a:solidFill>
              </a:rPr>
              <a:t>Приклад: вапняки - складаються з двох основних речовин – власне вапняку та домішок глини</a:t>
            </a:r>
            <a:r>
              <a:rPr lang="ru-RU" sz="2000" dirty="0">
                <a:solidFill>
                  <a:schemeClr val="bg1"/>
                </a:solidFill>
              </a:rPr>
              <a:t>.</a:t>
            </a:r>
          </a:p>
          <a:p>
            <a:pPr indent="457200" algn="just">
              <a:spcBef>
                <a:spcPts val="0"/>
              </a:spcBef>
              <a:spcAft>
                <a:spcPts val="0"/>
              </a:spcAft>
            </a:pPr>
            <a:r>
              <a:rPr lang="uk-UA" sz="2000" dirty="0">
                <a:solidFill>
                  <a:schemeClr val="bg1"/>
                </a:solidFill>
              </a:rPr>
              <a:t>Ці дві речовини в основі мають відповідні мінерали: кальцит СаСО</a:t>
            </a:r>
            <a:r>
              <a:rPr lang="uk-UA" sz="1200" dirty="0">
                <a:solidFill>
                  <a:schemeClr val="bg1"/>
                </a:solidFill>
              </a:rPr>
              <a:t>3</a:t>
            </a:r>
            <a:r>
              <a:rPr lang="uk-UA" sz="2000" dirty="0">
                <a:solidFill>
                  <a:schemeClr val="bg1"/>
                </a:solidFill>
              </a:rPr>
              <a:t> та каолініт </a:t>
            </a:r>
            <a:r>
              <a:rPr lang="en-US" sz="2000" dirty="0">
                <a:solidFill>
                  <a:schemeClr val="bg1"/>
                </a:solidFill>
              </a:rPr>
              <a:t>Al2O</a:t>
            </a:r>
            <a:r>
              <a:rPr lang="en-US" sz="1200" dirty="0">
                <a:solidFill>
                  <a:schemeClr val="bg1"/>
                </a:solidFill>
              </a:rPr>
              <a:t>3</a:t>
            </a:r>
            <a:r>
              <a:rPr lang="en-US" sz="2000" dirty="0">
                <a:solidFill>
                  <a:schemeClr val="bg1"/>
                </a:solidFill>
              </a:rPr>
              <a:t> · 2SiO</a:t>
            </a:r>
            <a:r>
              <a:rPr lang="en-US" sz="1200" dirty="0">
                <a:solidFill>
                  <a:schemeClr val="bg1"/>
                </a:solidFill>
              </a:rPr>
              <a:t>2</a:t>
            </a:r>
            <a:r>
              <a:rPr lang="en-US" sz="2000" dirty="0">
                <a:solidFill>
                  <a:schemeClr val="bg1"/>
                </a:solidFill>
              </a:rPr>
              <a:t> · 2H</a:t>
            </a:r>
            <a:r>
              <a:rPr lang="en-US" sz="1200" dirty="0">
                <a:solidFill>
                  <a:schemeClr val="bg1"/>
                </a:solidFill>
              </a:rPr>
              <a:t>2</a:t>
            </a:r>
            <a:r>
              <a:rPr lang="en-US" sz="2000" dirty="0">
                <a:solidFill>
                  <a:schemeClr val="bg1"/>
                </a:solidFill>
              </a:rPr>
              <a:t>O. </a:t>
            </a:r>
            <a:r>
              <a:rPr lang="uk-UA" sz="2000" dirty="0">
                <a:solidFill>
                  <a:schemeClr val="bg1"/>
                </a:solidFill>
              </a:rPr>
              <a:t>Отже, розглядуваний матеріал має наступний хімічний склад: </a:t>
            </a:r>
            <a:r>
              <a:rPr lang="uk-UA" sz="2000" dirty="0" err="1">
                <a:solidFill>
                  <a:schemeClr val="bg1"/>
                </a:solidFill>
              </a:rPr>
              <a:t>СаО</a:t>
            </a:r>
            <a:r>
              <a:rPr lang="en-US" sz="2000" dirty="0">
                <a:solidFill>
                  <a:schemeClr val="bg1"/>
                </a:solidFill>
              </a:rPr>
              <a:t> ·</a:t>
            </a:r>
            <a:r>
              <a:rPr lang="uk-UA" sz="2000" dirty="0">
                <a:solidFill>
                  <a:schemeClr val="bg1"/>
                </a:solidFill>
              </a:rPr>
              <a:t> СО</a:t>
            </a:r>
            <a:r>
              <a:rPr lang="uk-UA" sz="1200" dirty="0">
                <a:solidFill>
                  <a:schemeClr val="bg1"/>
                </a:solidFill>
              </a:rPr>
              <a:t>2</a:t>
            </a:r>
            <a:r>
              <a:rPr lang="en-US" sz="2000" dirty="0">
                <a:solidFill>
                  <a:schemeClr val="bg1"/>
                </a:solidFill>
              </a:rPr>
              <a:t> ·</a:t>
            </a:r>
            <a:r>
              <a:rPr lang="uk-UA" sz="2000" dirty="0">
                <a:solidFill>
                  <a:schemeClr val="bg1"/>
                </a:solidFill>
              </a:rPr>
              <a:t> </a:t>
            </a:r>
            <a:r>
              <a:rPr lang="en-US" sz="2000" dirty="0">
                <a:solidFill>
                  <a:schemeClr val="bg1"/>
                </a:solidFill>
              </a:rPr>
              <a:t>Al</a:t>
            </a:r>
            <a:r>
              <a:rPr lang="en-US" sz="1200" dirty="0">
                <a:solidFill>
                  <a:schemeClr val="bg1"/>
                </a:solidFill>
              </a:rPr>
              <a:t>2</a:t>
            </a:r>
            <a:r>
              <a:rPr lang="en-US" sz="2000" dirty="0">
                <a:solidFill>
                  <a:schemeClr val="bg1"/>
                </a:solidFill>
              </a:rPr>
              <a:t>O</a:t>
            </a:r>
            <a:r>
              <a:rPr lang="en-US" sz="1200" dirty="0">
                <a:solidFill>
                  <a:schemeClr val="bg1"/>
                </a:solidFill>
              </a:rPr>
              <a:t>3</a:t>
            </a:r>
            <a:r>
              <a:rPr lang="en-US" sz="2000" dirty="0">
                <a:solidFill>
                  <a:schemeClr val="bg1"/>
                </a:solidFill>
              </a:rPr>
              <a:t> · SiO</a:t>
            </a:r>
            <a:r>
              <a:rPr lang="en-US" sz="1200" dirty="0">
                <a:solidFill>
                  <a:schemeClr val="bg1"/>
                </a:solidFill>
              </a:rPr>
              <a:t>2</a:t>
            </a:r>
            <a:r>
              <a:rPr lang="en-US" sz="2000" dirty="0">
                <a:solidFill>
                  <a:schemeClr val="bg1"/>
                </a:solidFill>
              </a:rPr>
              <a:t> · H</a:t>
            </a:r>
            <a:r>
              <a:rPr lang="en-US" sz="1200" dirty="0">
                <a:solidFill>
                  <a:schemeClr val="bg1"/>
                </a:solidFill>
              </a:rPr>
              <a:t>2</a:t>
            </a:r>
            <a:r>
              <a:rPr lang="en-US" sz="2000" dirty="0">
                <a:solidFill>
                  <a:schemeClr val="bg1"/>
                </a:solidFill>
              </a:rPr>
              <a:t>O.</a:t>
            </a:r>
            <a:endParaRPr lang="uk-UA" sz="2000" dirty="0">
              <a:solidFill>
                <a:schemeClr val="bg1"/>
              </a:solidFill>
            </a:endParaRPr>
          </a:p>
          <a:p>
            <a:pPr indent="457200" algn="just">
              <a:spcBef>
                <a:spcPts val="0"/>
              </a:spcBef>
              <a:spcAft>
                <a:spcPts val="0"/>
              </a:spcAft>
            </a:pPr>
            <a:endParaRPr lang="uk-UA" sz="2000" dirty="0">
              <a:solidFill>
                <a:schemeClr val="bg1"/>
              </a:solidFill>
            </a:endParaRPr>
          </a:p>
          <a:p>
            <a:pPr indent="457200" algn="just">
              <a:spcBef>
                <a:spcPts val="0"/>
              </a:spcBef>
              <a:spcAft>
                <a:spcPts val="0"/>
              </a:spcAft>
            </a:pPr>
            <a:r>
              <a:rPr lang="uk-UA" sz="2000" dirty="0">
                <a:solidFill>
                  <a:schemeClr val="bg1"/>
                </a:solidFill>
              </a:rPr>
              <a:t>Наведені мінерали являються твердими, тобто </a:t>
            </a:r>
            <a:r>
              <a:rPr lang="uk-UA" sz="2000" dirty="0" err="1">
                <a:solidFill>
                  <a:schemeClr val="bg1"/>
                </a:solidFill>
              </a:rPr>
              <a:t>твердофазовими</a:t>
            </a:r>
            <a:r>
              <a:rPr lang="uk-UA" sz="2000" dirty="0">
                <a:solidFill>
                  <a:schemeClr val="bg1"/>
                </a:solidFill>
              </a:rPr>
              <a:t>. Але між цими частками можуть бути пустоти, заповнені повітрям (газова фаза), водою або іншою рідиною (рідка фаза). Звісно, що у кожного матеріалу можуть бути різні співвідношення, на що потрібно звертати увагу при вивченні, виробництві, оцінках та використанні.</a:t>
            </a:r>
          </a:p>
        </p:txBody>
      </p:sp>
      <p:sp>
        <p:nvSpPr>
          <p:cNvPr id="4" name="TextBox 3">
            <a:extLst>
              <a:ext uri="{FF2B5EF4-FFF2-40B4-BE49-F238E27FC236}">
                <a16:creationId xmlns:a16="http://schemas.microsoft.com/office/drawing/2014/main" id="{50117B15-B687-4D50-A853-120753DCEDE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199374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normAutofit/>
          </a:bodyPr>
          <a:lstStyle/>
          <a:p>
            <a:pPr indent="457200" algn="just">
              <a:spcBef>
                <a:spcPts val="0"/>
              </a:spcBef>
              <a:spcAft>
                <a:spcPts val="1200"/>
              </a:spcAft>
            </a:pPr>
            <a:r>
              <a:rPr lang="uk-UA" sz="2000" dirty="0">
                <a:solidFill>
                  <a:schemeClr val="bg1"/>
                </a:solidFill>
              </a:rPr>
              <a:t>Під поняттям </a:t>
            </a:r>
            <a:r>
              <a:rPr lang="uk-UA" sz="2000" u="sng" dirty="0">
                <a:solidFill>
                  <a:schemeClr val="bg1"/>
                </a:solidFill>
              </a:rPr>
              <a:t>структура</a:t>
            </a:r>
            <a:r>
              <a:rPr lang="uk-UA" sz="2000" dirty="0">
                <a:solidFill>
                  <a:schemeClr val="bg1"/>
                </a:solidFill>
              </a:rPr>
              <a:t> слід розуміти співвідношення між розмірами, формами, взаємним розміщенням окремих складових часточок матеріалу, тобто як побудований матеріал з цих часточок. При цьому ці часточки розглядають на різних рівнях:</a:t>
            </a:r>
          </a:p>
          <a:p>
            <a:pPr indent="457200" algn="just">
              <a:spcBef>
                <a:spcPts val="0"/>
              </a:spcBef>
              <a:spcAft>
                <a:spcPts val="1200"/>
              </a:spcAft>
            </a:pPr>
            <a:r>
              <a:rPr lang="uk-UA" sz="2000" dirty="0">
                <a:solidFill>
                  <a:schemeClr val="bg1"/>
                </a:solidFill>
              </a:rPr>
              <a:t>-	макроструктура. На цьому рівні структуру оцінюють формою, відносним вмістом та розміщення </a:t>
            </a:r>
            <a:r>
              <a:rPr lang="uk-UA" sz="2000" dirty="0" err="1">
                <a:solidFill>
                  <a:schemeClr val="bg1"/>
                </a:solidFill>
              </a:rPr>
              <a:t>твердофазових</a:t>
            </a:r>
            <a:r>
              <a:rPr lang="uk-UA" sz="2000" dirty="0">
                <a:solidFill>
                  <a:schemeClr val="bg1"/>
                </a:solidFill>
              </a:rPr>
              <a:t> часток по відношенню до інших фаз. З таких позицій структура може бути: конгломератна, до складу якої входять крупні зерна і які між собою з’єднані склеюванням </a:t>
            </a:r>
            <a:r>
              <a:rPr lang="uk-UA" sz="2000" dirty="0" err="1">
                <a:solidFill>
                  <a:schemeClr val="bg1"/>
                </a:solidFill>
              </a:rPr>
              <a:t>твердофазовою</a:t>
            </a:r>
            <a:r>
              <a:rPr lang="uk-UA" sz="2000" dirty="0">
                <a:solidFill>
                  <a:schemeClr val="bg1"/>
                </a:solidFill>
              </a:rPr>
              <a:t> речовиною; щільна без суттєвого вмісту пустот; пориста з відкритими та з’єднаними між собою пустотами; </a:t>
            </a:r>
            <a:r>
              <a:rPr lang="uk-UA" sz="2000" dirty="0" err="1">
                <a:solidFill>
                  <a:schemeClr val="bg1"/>
                </a:solidFill>
              </a:rPr>
              <a:t>ніздрюзавата</a:t>
            </a:r>
            <a:r>
              <a:rPr lang="uk-UA" sz="2000" dirty="0">
                <a:solidFill>
                  <a:schemeClr val="bg1"/>
                </a:solidFill>
              </a:rPr>
              <a:t> з закритими пустотами; волокниста, в якій </a:t>
            </a:r>
            <a:r>
              <a:rPr lang="uk-UA" sz="2000" dirty="0" err="1">
                <a:solidFill>
                  <a:schemeClr val="bg1"/>
                </a:solidFill>
              </a:rPr>
              <a:t>твердофазова</a:t>
            </a:r>
            <a:r>
              <a:rPr lang="uk-UA" sz="2000" dirty="0">
                <a:solidFill>
                  <a:schemeClr val="bg1"/>
                </a:solidFill>
              </a:rPr>
              <a:t> складова має вигляд ниток або волокон; шарувата, яка представлена </a:t>
            </a:r>
            <a:r>
              <a:rPr lang="uk-UA" sz="2000" dirty="0" err="1">
                <a:solidFill>
                  <a:schemeClr val="bg1"/>
                </a:solidFill>
              </a:rPr>
              <a:t>твердофазовими</a:t>
            </a:r>
            <a:r>
              <a:rPr lang="uk-UA" sz="2000" dirty="0">
                <a:solidFill>
                  <a:schemeClr val="bg1"/>
                </a:solidFill>
              </a:rPr>
              <a:t> частками у вигляді листоподібних форм значної площі, наприклад, руберойд;</a:t>
            </a:r>
          </a:p>
          <a:p>
            <a:pPr indent="457200" algn="just">
              <a:spcBef>
                <a:spcPts val="0"/>
              </a:spcBef>
              <a:spcAft>
                <a:spcPts val="0"/>
              </a:spcAft>
            </a:pPr>
            <a:r>
              <a:rPr lang="uk-UA" sz="2000" dirty="0">
                <a:solidFill>
                  <a:schemeClr val="bg1"/>
                </a:solidFill>
              </a:rPr>
              <a:t>-	мікроструктура. На цьому рівні </a:t>
            </a:r>
            <a:r>
              <a:rPr lang="uk-UA" sz="2000" dirty="0" err="1">
                <a:solidFill>
                  <a:schemeClr val="bg1"/>
                </a:solidFill>
              </a:rPr>
              <a:t>твердофазові</a:t>
            </a:r>
            <a:r>
              <a:rPr lang="uk-UA" sz="2000" dirty="0">
                <a:solidFill>
                  <a:schemeClr val="bg1"/>
                </a:solidFill>
              </a:rPr>
              <a:t> утворення можуть бути кристалами та аморфними, тобто склоподібними.</a:t>
            </a:r>
          </a:p>
          <a:p>
            <a:pPr algn="just"/>
            <a:endParaRPr lang="uk-UA" sz="2000" dirty="0">
              <a:solidFill>
                <a:schemeClr val="bg1"/>
              </a:solidFill>
            </a:endParaRPr>
          </a:p>
          <a:p>
            <a:pPr indent="457200" algn="just"/>
            <a:r>
              <a:rPr lang="uk-UA" sz="2000" u="sng" dirty="0">
                <a:solidFill>
                  <a:schemeClr val="bg1"/>
                </a:solidFill>
              </a:rPr>
              <a:t>Властивість</a:t>
            </a:r>
            <a:r>
              <a:rPr lang="uk-UA" sz="2000" dirty="0">
                <a:solidFill>
                  <a:schemeClr val="bg1"/>
                </a:solidFill>
              </a:rPr>
              <a:t> – здатність матеріалу реагувати певним чином на дію конкретних видів зовнішніх факторів. Властивості поділяють в залежності від особливостей діючих факторів. Звідси видно, що яка дія, така і реакція на ці дії, тобто протидія. Наприклад, якщо розглядати дію механічних сил, то реагування або протидія буде оцінюватись як механічні властивості.</a:t>
            </a:r>
          </a:p>
        </p:txBody>
      </p:sp>
      <p:sp>
        <p:nvSpPr>
          <p:cNvPr id="4" name="TextBox 3">
            <a:extLst>
              <a:ext uri="{FF2B5EF4-FFF2-40B4-BE49-F238E27FC236}">
                <a16:creationId xmlns:a16="http://schemas.microsoft.com/office/drawing/2014/main" id="{50117B15-B687-4D50-A853-120753DCEDE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251176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normAutofit/>
          </a:bodyPr>
          <a:lstStyle/>
          <a:p>
            <a:pPr indent="457200" algn="just">
              <a:spcBef>
                <a:spcPts val="0"/>
              </a:spcBef>
              <a:spcAft>
                <a:spcPts val="1200"/>
              </a:spcAft>
            </a:pPr>
            <a:r>
              <a:rPr lang="uk-UA" sz="2000" u="sng" dirty="0">
                <a:solidFill>
                  <a:schemeClr val="bg1"/>
                </a:solidFill>
              </a:rPr>
              <a:t>Технологія</a:t>
            </a:r>
            <a:r>
              <a:rPr lang="uk-UA" sz="2000" dirty="0">
                <a:solidFill>
                  <a:schemeClr val="bg1"/>
                </a:solidFill>
              </a:rPr>
              <a:t> – це процеси, спрямовані на зміну складу, форми, структури та інших параметрів з метою надання матеріалові певних потрібних характеристик. Тобто, технології спрямовані на виготовлення та переробку матеріалів до такого стану, який надає йому придатність до практичного використання</a:t>
            </a:r>
            <a:r>
              <a:rPr lang="ru-RU" sz="2000" dirty="0">
                <a:solidFill>
                  <a:schemeClr val="bg1"/>
                </a:solidFill>
              </a:rPr>
              <a:t>.</a:t>
            </a:r>
          </a:p>
          <a:p>
            <a:pPr indent="457200" algn="just">
              <a:spcBef>
                <a:spcPts val="0"/>
              </a:spcBef>
              <a:spcAft>
                <a:spcPts val="1200"/>
              </a:spcAft>
            </a:pPr>
            <a:r>
              <a:rPr lang="uk-UA" sz="2000" dirty="0">
                <a:solidFill>
                  <a:schemeClr val="bg1"/>
                </a:solidFill>
              </a:rPr>
              <a:t>Слід звернути увагу, що для виробництва матеріалу навіть одного виду використовують сировину з різним співвідношенням складових та технологічні процеси з різними параметрами. Тому результатом будуть різні структури або будови матеріалу. Така різниця зумовлює відмінності властивостей.</a:t>
            </a:r>
          </a:p>
          <a:p>
            <a:pPr indent="457200" algn="just">
              <a:spcBef>
                <a:spcPts val="0"/>
              </a:spcBef>
              <a:spcAft>
                <a:spcPts val="1200"/>
              </a:spcAft>
            </a:pPr>
            <a:r>
              <a:rPr lang="uk-UA" sz="2000" dirty="0">
                <a:solidFill>
                  <a:schemeClr val="bg1"/>
                </a:solidFill>
              </a:rPr>
              <a:t>Отже, склад матеріалу та технологія його виробництва зумовлюють відповідну структуру, а структура – певні властивості.</a:t>
            </a:r>
          </a:p>
          <a:p>
            <a:pPr indent="457200" algn="just">
              <a:spcBef>
                <a:spcPts val="0"/>
              </a:spcBef>
              <a:spcAft>
                <a:spcPts val="1200"/>
              </a:spcAft>
            </a:pPr>
            <a:r>
              <a:rPr lang="uk-UA" sz="2000" dirty="0">
                <a:solidFill>
                  <a:schemeClr val="bg1"/>
                </a:solidFill>
              </a:rPr>
              <a:t>Визначення структури дозволяє з достатньо високим ступенем ймовірності передбачити та прогнозувати властивості матеріалу в конкретних умовах та здійснювати його вибір для конкретної області використання.</a:t>
            </a:r>
          </a:p>
          <a:p>
            <a:pPr indent="457200" algn="just">
              <a:spcBef>
                <a:spcPts val="0"/>
              </a:spcBef>
              <a:spcAft>
                <a:spcPts val="1200"/>
              </a:spcAft>
            </a:pPr>
            <a:r>
              <a:rPr lang="uk-UA" sz="2000" dirty="0">
                <a:solidFill>
                  <a:schemeClr val="bg1"/>
                </a:solidFill>
              </a:rPr>
              <a:t>Для визначення структури виконують розрахунки показників середньої та істинної густини і пористості.</a:t>
            </a:r>
          </a:p>
          <a:p>
            <a:pPr indent="457200" algn="just">
              <a:spcBef>
                <a:spcPts val="0"/>
              </a:spcBef>
              <a:spcAft>
                <a:spcPts val="1200"/>
              </a:spcAft>
            </a:pPr>
            <a:r>
              <a:rPr lang="el-GR" sz="2000" dirty="0">
                <a:solidFill>
                  <a:schemeClr val="bg1"/>
                </a:solidFill>
              </a:rPr>
              <a:t>ρ =</a:t>
            </a:r>
            <a:r>
              <a:rPr lang="en-US" sz="2000" dirty="0">
                <a:solidFill>
                  <a:schemeClr val="bg1"/>
                </a:solidFill>
              </a:rPr>
              <a:t>m/V</a:t>
            </a:r>
            <a:r>
              <a:rPr lang="en-US" sz="1600" dirty="0">
                <a:solidFill>
                  <a:schemeClr val="bg1"/>
                </a:solidFill>
              </a:rPr>
              <a:t>𝑎</a:t>
            </a:r>
            <a:r>
              <a:rPr lang="en-US" sz="2000" dirty="0">
                <a:solidFill>
                  <a:schemeClr val="bg1"/>
                </a:solidFill>
              </a:rPr>
              <a:t> ; </a:t>
            </a:r>
            <a:r>
              <a:rPr lang="uk-UA" sz="2000" dirty="0">
                <a:solidFill>
                  <a:schemeClr val="bg1"/>
                </a:solidFill>
              </a:rPr>
              <a:t>кг/м</a:t>
            </a:r>
            <a:r>
              <a:rPr lang="uk-UA" sz="1400" baseline="30000" dirty="0">
                <a:solidFill>
                  <a:schemeClr val="bg1"/>
                </a:solidFill>
              </a:rPr>
              <a:t>3</a:t>
            </a:r>
            <a:r>
              <a:rPr lang="uk-UA" sz="2000" dirty="0">
                <a:solidFill>
                  <a:schemeClr val="bg1"/>
                </a:solidFill>
              </a:rPr>
              <a:t>    - істинна густина                  𝜌н=  𝑚</a:t>
            </a:r>
            <a:r>
              <a:rPr lang="uk-UA" sz="1600" dirty="0">
                <a:solidFill>
                  <a:schemeClr val="bg1"/>
                </a:solidFill>
              </a:rPr>
              <a:t>н</a:t>
            </a:r>
            <a:r>
              <a:rPr lang="uk-UA" sz="2000" dirty="0">
                <a:solidFill>
                  <a:schemeClr val="bg1"/>
                </a:solidFill>
              </a:rPr>
              <a:t>/𝑉</a:t>
            </a:r>
            <a:r>
              <a:rPr lang="uk-UA" sz="1600" dirty="0">
                <a:solidFill>
                  <a:schemeClr val="bg1"/>
                </a:solidFill>
              </a:rPr>
              <a:t>𝑜</a:t>
            </a:r>
            <a:r>
              <a:rPr lang="uk-UA" sz="2000" dirty="0">
                <a:solidFill>
                  <a:schemeClr val="bg1"/>
                </a:solidFill>
              </a:rPr>
              <a:t>  - насипна</a:t>
            </a:r>
          </a:p>
          <a:p>
            <a:pPr indent="457200" algn="just">
              <a:spcBef>
                <a:spcPts val="0"/>
              </a:spcBef>
              <a:spcAft>
                <a:spcPts val="1200"/>
              </a:spcAft>
            </a:pPr>
            <a:r>
              <a:rPr lang="el-GR" sz="2000" dirty="0">
                <a:solidFill>
                  <a:schemeClr val="bg1"/>
                </a:solidFill>
              </a:rPr>
              <a:t>ρ</a:t>
            </a:r>
            <a:r>
              <a:rPr lang="uk-UA" sz="1600" dirty="0">
                <a:solidFill>
                  <a:schemeClr val="bg1"/>
                </a:solidFill>
              </a:rPr>
              <a:t>о</a:t>
            </a:r>
            <a:r>
              <a:rPr lang="uk-UA" sz="2000" dirty="0">
                <a:solidFill>
                  <a:schemeClr val="bg1"/>
                </a:solidFill>
              </a:rPr>
              <a:t>  =</a:t>
            </a:r>
            <a:r>
              <a:rPr lang="en-US" sz="2000" dirty="0">
                <a:solidFill>
                  <a:schemeClr val="bg1"/>
                </a:solidFill>
              </a:rPr>
              <a:t>m/V</a:t>
            </a:r>
            <a:r>
              <a:rPr lang="uk-UA" sz="1600" dirty="0">
                <a:solidFill>
                  <a:schemeClr val="bg1"/>
                </a:solidFill>
              </a:rPr>
              <a:t>е</a:t>
            </a:r>
            <a:r>
              <a:rPr lang="uk-UA" sz="2000" dirty="0">
                <a:solidFill>
                  <a:schemeClr val="bg1"/>
                </a:solidFill>
              </a:rPr>
              <a:t>=  ( 𝑚</a:t>
            </a:r>
            <a:r>
              <a:rPr lang="uk-UA" sz="1400" dirty="0" err="1">
                <a:solidFill>
                  <a:schemeClr val="bg1"/>
                </a:solidFill>
              </a:rPr>
              <a:t>т.ф</a:t>
            </a:r>
            <a:r>
              <a:rPr lang="uk-UA" sz="1600" dirty="0">
                <a:solidFill>
                  <a:schemeClr val="bg1"/>
                </a:solidFill>
              </a:rPr>
              <a:t>.</a:t>
            </a:r>
            <a:r>
              <a:rPr lang="uk-UA" sz="2000" dirty="0">
                <a:solidFill>
                  <a:schemeClr val="bg1"/>
                </a:solidFill>
              </a:rPr>
              <a:t>+𝑚</a:t>
            </a:r>
            <a:r>
              <a:rPr lang="uk-UA" sz="1400" dirty="0" err="1">
                <a:solidFill>
                  <a:schemeClr val="bg1"/>
                </a:solidFill>
              </a:rPr>
              <a:t>ж.ф</a:t>
            </a:r>
            <a:r>
              <a:rPr lang="uk-UA" sz="1400" dirty="0">
                <a:solidFill>
                  <a:schemeClr val="bg1"/>
                </a:solidFill>
              </a:rPr>
              <a:t>.</a:t>
            </a:r>
            <a:r>
              <a:rPr lang="uk-UA" sz="2000" dirty="0">
                <a:solidFill>
                  <a:schemeClr val="bg1"/>
                </a:solidFill>
              </a:rPr>
              <a:t>+𝑚</a:t>
            </a:r>
            <a:r>
              <a:rPr lang="uk-UA" sz="1400" dirty="0" err="1">
                <a:solidFill>
                  <a:schemeClr val="bg1"/>
                </a:solidFill>
              </a:rPr>
              <a:t>г.ср</a:t>
            </a:r>
            <a:r>
              <a:rPr lang="uk-UA" sz="2000" dirty="0">
                <a:solidFill>
                  <a:schemeClr val="bg1"/>
                </a:solidFill>
              </a:rPr>
              <a:t>.)/(𝑉</a:t>
            </a:r>
            <a:r>
              <a:rPr lang="uk-UA" sz="1600" dirty="0">
                <a:solidFill>
                  <a:schemeClr val="bg1"/>
                </a:solidFill>
              </a:rPr>
              <a:t>т</a:t>
            </a:r>
            <a:r>
              <a:rPr lang="uk-UA" sz="2000" dirty="0">
                <a:solidFill>
                  <a:schemeClr val="bg1"/>
                </a:solidFill>
              </a:rPr>
              <a:t>+𝑉</a:t>
            </a:r>
            <a:r>
              <a:rPr lang="uk-UA" sz="1600" dirty="0">
                <a:solidFill>
                  <a:schemeClr val="bg1"/>
                </a:solidFill>
              </a:rPr>
              <a:t>ж</a:t>
            </a:r>
            <a:r>
              <a:rPr lang="uk-UA" sz="2000" dirty="0">
                <a:solidFill>
                  <a:schemeClr val="bg1"/>
                </a:solidFill>
              </a:rPr>
              <a:t>+𝑉</a:t>
            </a:r>
            <a:r>
              <a:rPr lang="uk-UA" sz="1600" dirty="0">
                <a:solidFill>
                  <a:schemeClr val="bg1"/>
                </a:solidFill>
              </a:rPr>
              <a:t>г </a:t>
            </a:r>
            <a:r>
              <a:rPr lang="uk-UA" sz="2000" dirty="0">
                <a:solidFill>
                  <a:schemeClr val="bg1"/>
                </a:solidFill>
              </a:rPr>
              <a:t>)  -  середня густина</a:t>
            </a:r>
          </a:p>
          <a:p>
            <a:pPr indent="457200" algn="just">
              <a:spcBef>
                <a:spcPts val="0"/>
              </a:spcBef>
              <a:spcAft>
                <a:spcPts val="1200"/>
              </a:spcAft>
            </a:pPr>
            <a:r>
              <a:rPr lang="uk-UA" sz="2000" dirty="0">
                <a:solidFill>
                  <a:schemeClr val="bg1"/>
                </a:solidFill>
              </a:rPr>
              <a:t>𝑑=</a:t>
            </a:r>
            <a:r>
              <a:rPr lang="el-GR" sz="2000" dirty="0">
                <a:solidFill>
                  <a:schemeClr val="bg1"/>
                </a:solidFill>
              </a:rPr>
              <a:t>ρ</a:t>
            </a:r>
            <a:r>
              <a:rPr lang="uk-UA" sz="1200" dirty="0">
                <a:solidFill>
                  <a:schemeClr val="bg1"/>
                </a:solidFill>
              </a:rPr>
              <a:t>о</a:t>
            </a:r>
            <a:r>
              <a:rPr lang="uk-UA" sz="2000" dirty="0">
                <a:solidFill>
                  <a:schemeClr val="bg1"/>
                </a:solidFill>
              </a:rPr>
              <a:t>/</a:t>
            </a:r>
            <a:r>
              <a:rPr lang="el-GR" sz="2000" dirty="0">
                <a:solidFill>
                  <a:schemeClr val="bg1"/>
                </a:solidFill>
              </a:rPr>
              <a:t>ρ</a:t>
            </a:r>
            <a:r>
              <a:rPr lang="uk-UA" sz="1400" dirty="0">
                <a:solidFill>
                  <a:schemeClr val="bg1"/>
                </a:solidFill>
              </a:rPr>
              <a:t>в</a:t>
            </a:r>
            <a:r>
              <a:rPr lang="uk-UA" sz="2000" dirty="0">
                <a:solidFill>
                  <a:schemeClr val="bg1"/>
                </a:solidFill>
              </a:rPr>
              <a:t>  – відносна густина</a:t>
            </a:r>
          </a:p>
          <a:p>
            <a:pPr indent="457200" algn="just">
              <a:spcBef>
                <a:spcPts val="0"/>
              </a:spcBef>
              <a:spcAft>
                <a:spcPts val="1200"/>
              </a:spcAft>
            </a:pPr>
            <a:r>
              <a:rPr lang="uk-UA" sz="2000" dirty="0">
                <a:solidFill>
                  <a:schemeClr val="bg1"/>
                </a:solidFill>
              </a:rPr>
              <a:t>Пористість - це показник міри або ступеня заповнення одиничного об’єму порами</a:t>
            </a:r>
          </a:p>
          <a:p>
            <a:pPr indent="457200" algn="just">
              <a:spcBef>
                <a:spcPts val="0"/>
              </a:spcBef>
              <a:spcAft>
                <a:spcPts val="1200"/>
              </a:spcAft>
            </a:pPr>
            <a:r>
              <a:rPr lang="uk-UA" sz="2000" dirty="0">
                <a:solidFill>
                  <a:schemeClr val="bg1"/>
                </a:solidFill>
              </a:rPr>
              <a:t>П = </a:t>
            </a:r>
            <a:r>
              <a:rPr lang="en-US" sz="2000" dirty="0">
                <a:solidFill>
                  <a:schemeClr val="bg1"/>
                </a:solidFill>
              </a:rPr>
              <a:t>V𝑛/V</a:t>
            </a:r>
            <a:r>
              <a:rPr lang="uk-UA" sz="2000" dirty="0">
                <a:solidFill>
                  <a:schemeClr val="bg1"/>
                </a:solidFill>
              </a:rPr>
              <a:t>е = (</a:t>
            </a:r>
            <a:r>
              <a:rPr lang="en-US" sz="2000" dirty="0">
                <a:solidFill>
                  <a:schemeClr val="bg1"/>
                </a:solidFill>
              </a:rPr>
              <a:t>V</a:t>
            </a:r>
            <a:r>
              <a:rPr lang="uk-UA" sz="2000" dirty="0">
                <a:solidFill>
                  <a:schemeClr val="bg1"/>
                </a:solidFill>
              </a:rPr>
              <a:t>е−</a:t>
            </a:r>
            <a:r>
              <a:rPr lang="en-US" sz="2000" dirty="0">
                <a:solidFill>
                  <a:schemeClr val="bg1"/>
                </a:solidFill>
              </a:rPr>
              <a:t>V𝑎 )/V</a:t>
            </a:r>
            <a:r>
              <a:rPr lang="uk-UA" sz="2000" dirty="0">
                <a:solidFill>
                  <a:schemeClr val="bg1"/>
                </a:solidFill>
              </a:rPr>
              <a:t>е = 1 - </a:t>
            </a:r>
            <a:r>
              <a:rPr lang="en-US" sz="2000" dirty="0">
                <a:solidFill>
                  <a:schemeClr val="bg1"/>
                </a:solidFill>
              </a:rPr>
              <a:t>V𝑎/V</a:t>
            </a:r>
            <a:r>
              <a:rPr lang="uk-UA" sz="2000" dirty="0">
                <a:solidFill>
                  <a:schemeClr val="bg1"/>
                </a:solidFill>
              </a:rPr>
              <a:t>е = 1 – (𝑚 </a:t>
            </a:r>
            <a:r>
              <a:rPr lang="el-GR" sz="2000" dirty="0">
                <a:solidFill>
                  <a:schemeClr val="bg1"/>
                </a:solidFill>
              </a:rPr>
              <a:t>ρ_</a:t>
            </a:r>
            <a:r>
              <a:rPr lang="uk-UA" sz="2000" dirty="0">
                <a:solidFill>
                  <a:schemeClr val="bg1"/>
                </a:solidFill>
              </a:rPr>
              <a:t>о   )/( </a:t>
            </a:r>
            <a:r>
              <a:rPr lang="el-GR" sz="2000" dirty="0">
                <a:solidFill>
                  <a:schemeClr val="bg1"/>
                </a:solidFill>
              </a:rPr>
              <a:t>ρ 𝑚) = (1 - ρ_</a:t>
            </a:r>
            <a:r>
              <a:rPr lang="uk-UA" sz="2000" dirty="0">
                <a:solidFill>
                  <a:schemeClr val="bg1"/>
                </a:solidFill>
              </a:rPr>
              <a:t>о/</a:t>
            </a:r>
            <a:r>
              <a:rPr lang="el-GR" sz="2000" dirty="0">
                <a:solidFill>
                  <a:schemeClr val="bg1"/>
                </a:solidFill>
              </a:rPr>
              <a:t>ρ)100%</a:t>
            </a:r>
          </a:p>
          <a:p>
            <a:pPr indent="457200" algn="just">
              <a:spcBef>
                <a:spcPts val="0"/>
              </a:spcBef>
              <a:spcAft>
                <a:spcPts val="1200"/>
              </a:spcAft>
            </a:pPr>
            <a:endParaRPr lang="uk-UA" sz="2000" dirty="0">
              <a:solidFill>
                <a:schemeClr val="bg1"/>
              </a:solidFill>
            </a:endParaRPr>
          </a:p>
        </p:txBody>
      </p:sp>
      <p:sp>
        <p:nvSpPr>
          <p:cNvPr id="4" name="TextBox 3">
            <a:extLst>
              <a:ext uri="{FF2B5EF4-FFF2-40B4-BE49-F238E27FC236}">
                <a16:creationId xmlns:a16="http://schemas.microsoft.com/office/drawing/2014/main" id="{50117B15-B687-4D50-A853-120753DCEDE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413237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normAutofit/>
          </a:bodyPr>
          <a:lstStyle/>
          <a:p>
            <a:pPr algn="ctr"/>
            <a:r>
              <a:rPr lang="uk-UA" sz="2400" b="1" dirty="0">
                <a:solidFill>
                  <a:schemeClr val="bg1"/>
                </a:solidFill>
              </a:rPr>
              <a:t>ТЕМА 2: Сучасні керамічні матеріали та вироби в будівельному виробництві</a:t>
            </a:r>
          </a:p>
          <a:p>
            <a:r>
              <a:rPr lang="uk-UA" b="1" dirty="0">
                <a:solidFill>
                  <a:schemeClr val="bg1"/>
                </a:solidFill>
              </a:rPr>
              <a:t>План</a:t>
            </a:r>
          </a:p>
          <a:p>
            <a:r>
              <a:rPr lang="uk-UA" dirty="0">
                <a:solidFill>
                  <a:schemeClr val="bg1"/>
                </a:solidFill>
              </a:rPr>
              <a:t>2.1 Сучасні керамічні матеріали</a:t>
            </a:r>
          </a:p>
          <a:p>
            <a:r>
              <a:rPr lang="uk-UA" dirty="0">
                <a:solidFill>
                  <a:schemeClr val="bg1"/>
                </a:solidFill>
              </a:rPr>
              <a:t>2.2 Сучасні стінові керамічні вироби</a:t>
            </a:r>
          </a:p>
          <a:p>
            <a:r>
              <a:rPr lang="uk-UA" dirty="0">
                <a:solidFill>
                  <a:schemeClr val="bg1"/>
                </a:solidFill>
              </a:rPr>
              <a:t>2.3 Сучасні облицювальні керамічні вироби</a:t>
            </a:r>
          </a:p>
          <a:p>
            <a:r>
              <a:rPr lang="uk-UA" dirty="0">
                <a:solidFill>
                  <a:schemeClr val="bg1"/>
                </a:solidFill>
              </a:rPr>
              <a:t>2.4 Сучасні керамічні вироби спеціального призначення</a:t>
            </a:r>
          </a:p>
          <a:p>
            <a:pPr algn="ctr"/>
            <a:r>
              <a:rPr lang="uk-UA" b="1" dirty="0">
                <a:solidFill>
                  <a:schemeClr val="bg1"/>
                </a:solidFill>
              </a:rPr>
              <a:t>2.1  Сучасні керамічні матеріали</a:t>
            </a:r>
            <a:endParaRPr lang="ru-RU" dirty="0">
              <a:solidFill>
                <a:schemeClr val="bg1"/>
              </a:solidFill>
            </a:endParaRPr>
          </a:p>
          <a:p>
            <a:pPr>
              <a:spcBef>
                <a:spcPts val="0"/>
              </a:spcBef>
              <a:spcAft>
                <a:spcPts val="0"/>
              </a:spcAft>
            </a:pPr>
            <a:r>
              <a:rPr lang="uk-UA" sz="2000" dirty="0">
                <a:solidFill>
                  <a:schemeClr val="bg1"/>
                </a:solidFill>
              </a:rPr>
              <a:t>В перекладі з грецької мови слово «</a:t>
            </a:r>
            <a:r>
              <a:rPr lang="en-US" sz="2000" dirty="0" err="1">
                <a:solidFill>
                  <a:schemeClr val="bg1"/>
                </a:solidFill>
              </a:rPr>
              <a:t>keramik</a:t>
            </a:r>
            <a:r>
              <a:rPr lang="uk-UA" sz="2000" dirty="0">
                <a:solidFill>
                  <a:schemeClr val="bg1"/>
                </a:solidFill>
              </a:rPr>
              <a:t>» означає гончарне </a:t>
            </a:r>
          </a:p>
          <a:p>
            <a:pPr>
              <a:spcBef>
                <a:spcPts val="0"/>
              </a:spcBef>
              <a:spcAft>
                <a:spcPts val="0"/>
              </a:spcAft>
            </a:pPr>
            <a:r>
              <a:rPr lang="uk-UA" sz="2000" dirty="0">
                <a:solidFill>
                  <a:schemeClr val="bg1"/>
                </a:solidFill>
              </a:rPr>
              <a:t>мистецтво і походить від слова «</a:t>
            </a:r>
            <a:r>
              <a:rPr lang="en-US" sz="2000" dirty="0" err="1">
                <a:solidFill>
                  <a:schemeClr val="bg1"/>
                </a:solidFill>
              </a:rPr>
              <a:t>keramos</a:t>
            </a:r>
            <a:r>
              <a:rPr lang="uk-UA" sz="2000" dirty="0">
                <a:solidFill>
                  <a:schemeClr val="bg1"/>
                </a:solidFill>
              </a:rPr>
              <a:t>» (</a:t>
            </a:r>
            <a:r>
              <a:rPr lang="uk-UA" sz="2000" dirty="0" err="1">
                <a:solidFill>
                  <a:schemeClr val="bg1"/>
                </a:solidFill>
              </a:rPr>
              <a:t>керамос</a:t>
            </a:r>
            <a:r>
              <a:rPr lang="uk-UA" sz="2000" dirty="0">
                <a:solidFill>
                  <a:schemeClr val="bg1"/>
                </a:solidFill>
              </a:rPr>
              <a:t>) – глина. </a:t>
            </a:r>
          </a:p>
          <a:p>
            <a:pPr>
              <a:spcBef>
                <a:spcPts val="0"/>
              </a:spcBef>
              <a:spcAft>
                <a:spcPts val="0"/>
              </a:spcAft>
            </a:pPr>
            <a:r>
              <a:rPr lang="uk-UA" sz="2000" dirty="0">
                <a:solidFill>
                  <a:schemeClr val="bg1"/>
                </a:solidFill>
              </a:rPr>
              <a:t>Отже кераміка – це матеріали, які виробляють з глин та їхніх сумішей з </a:t>
            </a:r>
          </a:p>
          <a:p>
            <a:pPr>
              <a:spcBef>
                <a:spcPts val="0"/>
              </a:spcBef>
              <a:spcAft>
                <a:spcPts val="0"/>
              </a:spcAft>
            </a:pPr>
            <a:r>
              <a:rPr lang="uk-UA" sz="2000" dirty="0">
                <a:solidFill>
                  <a:schemeClr val="bg1"/>
                </a:solidFill>
              </a:rPr>
              <a:t>мінеральними добавками завдяки високотемпературному опалюванні до </a:t>
            </a:r>
          </a:p>
          <a:p>
            <a:pPr>
              <a:spcBef>
                <a:spcPts val="0"/>
              </a:spcBef>
              <a:spcAft>
                <a:spcPts val="0"/>
              </a:spcAft>
            </a:pPr>
            <a:r>
              <a:rPr lang="uk-UA" sz="2000" dirty="0">
                <a:solidFill>
                  <a:schemeClr val="bg1"/>
                </a:solidFill>
              </a:rPr>
              <a:t>часткового спікання (утворення деякої частки розплаву).</a:t>
            </a:r>
            <a:endParaRPr lang="ru-RU" sz="2000" dirty="0">
              <a:solidFill>
                <a:schemeClr val="bg1"/>
              </a:solidFill>
            </a:endParaRPr>
          </a:p>
          <a:p>
            <a:pPr>
              <a:spcBef>
                <a:spcPts val="0"/>
              </a:spcBef>
              <a:spcAft>
                <a:spcPts val="0"/>
              </a:spcAft>
            </a:pPr>
            <a:r>
              <a:rPr lang="uk-UA" sz="2000" dirty="0">
                <a:solidFill>
                  <a:schemeClr val="bg1"/>
                </a:solidFill>
              </a:rPr>
              <a:t>Звідси видно, що завдяки високотемпературним процесам глина </a:t>
            </a:r>
          </a:p>
          <a:p>
            <a:pPr>
              <a:spcBef>
                <a:spcPts val="0"/>
              </a:spcBef>
              <a:spcAft>
                <a:spcPts val="0"/>
              </a:spcAft>
            </a:pPr>
            <a:r>
              <a:rPr lang="uk-UA" sz="2000" dirty="0">
                <a:solidFill>
                  <a:schemeClr val="bg1"/>
                </a:solidFill>
              </a:rPr>
              <a:t>перетворюється на кераміку, тобто матеріал в якому поєднується частина </a:t>
            </a:r>
          </a:p>
          <a:p>
            <a:pPr>
              <a:spcBef>
                <a:spcPts val="0"/>
              </a:spcBef>
              <a:spcAft>
                <a:spcPts val="0"/>
              </a:spcAft>
            </a:pPr>
            <a:r>
              <a:rPr lang="uk-UA" sz="2000" dirty="0">
                <a:solidFill>
                  <a:schemeClr val="bg1"/>
                </a:solidFill>
              </a:rPr>
              <a:t>розплаву з зернами новоутвореного мінералу муліту.</a:t>
            </a:r>
            <a:endParaRPr lang="ru-RU" sz="2000" dirty="0">
              <a:solidFill>
                <a:schemeClr val="bg1"/>
              </a:solidFill>
            </a:endParaRPr>
          </a:p>
          <a:p>
            <a:endParaRPr lang="uk-UA" dirty="0">
              <a:solidFill>
                <a:schemeClr val="bg1"/>
              </a:solidFill>
            </a:endParaRPr>
          </a:p>
        </p:txBody>
      </p:sp>
      <p:sp>
        <p:nvSpPr>
          <p:cNvPr id="4" name="TextBox 3">
            <a:extLst>
              <a:ext uri="{FF2B5EF4-FFF2-40B4-BE49-F238E27FC236}">
                <a16:creationId xmlns:a16="http://schemas.microsoft.com/office/drawing/2014/main" id="{531F145B-844A-44BC-9264-D629C43C1739}"/>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pic>
        <p:nvPicPr>
          <p:cNvPr id="2" name="Рисунок 1">
            <a:extLst>
              <a:ext uri="{FF2B5EF4-FFF2-40B4-BE49-F238E27FC236}">
                <a16:creationId xmlns:a16="http://schemas.microsoft.com/office/drawing/2014/main" id="{F6FB8D16-A4F0-4BB0-951C-997C47DCEB2E}"/>
              </a:ext>
            </a:extLst>
          </p:cNvPr>
          <p:cNvPicPr>
            <a:picLocks noChangeAspect="1"/>
          </p:cNvPicPr>
          <p:nvPr/>
        </p:nvPicPr>
        <p:blipFill rotWithShape="1">
          <a:blip r:embed="rId2"/>
          <a:srcRect l="3359" b="10828"/>
          <a:stretch/>
        </p:blipFill>
        <p:spPr>
          <a:xfrm>
            <a:off x="8691256" y="527687"/>
            <a:ext cx="3385625" cy="3028071"/>
          </a:xfrm>
          <a:prstGeom prst="rect">
            <a:avLst/>
          </a:prstGeom>
        </p:spPr>
      </p:pic>
      <p:pic>
        <p:nvPicPr>
          <p:cNvPr id="5" name="Рисунок 4">
            <a:extLst>
              <a:ext uri="{FF2B5EF4-FFF2-40B4-BE49-F238E27FC236}">
                <a16:creationId xmlns:a16="http://schemas.microsoft.com/office/drawing/2014/main" id="{44F4B0A9-6E6C-401E-8249-6AA284D26004}"/>
              </a:ext>
            </a:extLst>
          </p:cNvPr>
          <p:cNvPicPr>
            <a:picLocks noChangeAspect="1"/>
          </p:cNvPicPr>
          <p:nvPr/>
        </p:nvPicPr>
        <p:blipFill rotWithShape="1">
          <a:blip r:embed="rId3"/>
          <a:srcRect l="46092" r="6056"/>
          <a:stretch/>
        </p:blipFill>
        <p:spPr>
          <a:xfrm>
            <a:off x="8691256" y="3555758"/>
            <a:ext cx="3385625" cy="2914769"/>
          </a:xfrm>
          <a:prstGeom prst="rect">
            <a:avLst/>
          </a:prstGeom>
        </p:spPr>
      </p:pic>
    </p:spTree>
    <p:extLst>
      <p:ext uri="{BB962C8B-B14F-4D97-AF65-F5344CB8AC3E}">
        <p14:creationId xmlns:p14="http://schemas.microsoft.com/office/powerpoint/2010/main" val="214261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0" y="0"/>
            <a:ext cx="12192000" cy="6701051"/>
          </a:xfrm>
        </p:spPr>
        <p:txBody>
          <a:bodyPr>
            <a:normAutofit/>
          </a:bodyPr>
          <a:lstStyle/>
          <a:p>
            <a:pPr indent="457200" algn="just"/>
            <a:r>
              <a:rPr lang="uk-UA" sz="2000" dirty="0">
                <a:solidFill>
                  <a:schemeClr val="bg1"/>
                </a:solidFill>
              </a:rPr>
              <a:t>За рахунок різного складу глини, добавок та параметрів технологічних процесів утворюються різні структури матеріалу кераміка. У цьому зв’язку сучасну кераміку поділяють за деякими ознаками:</a:t>
            </a:r>
          </a:p>
          <a:p>
            <a:pPr indent="457200" algn="just">
              <a:spcBef>
                <a:spcPts val="0"/>
              </a:spcBef>
              <a:spcAft>
                <a:spcPts val="0"/>
              </a:spcAft>
            </a:pPr>
            <a:r>
              <a:rPr lang="uk-UA" sz="2000" dirty="0">
                <a:solidFill>
                  <a:schemeClr val="bg1"/>
                </a:solidFill>
              </a:rPr>
              <a:t>-стінові вироби (цегла, пустотілі </a:t>
            </a:r>
            <a:r>
              <a:rPr lang="uk-UA" sz="2000" dirty="0" err="1">
                <a:solidFill>
                  <a:schemeClr val="bg1"/>
                </a:solidFill>
              </a:rPr>
              <a:t>камені</a:t>
            </a:r>
            <a:r>
              <a:rPr lang="uk-UA" sz="2000" dirty="0">
                <a:solidFill>
                  <a:schemeClr val="bg1"/>
                </a:solidFill>
              </a:rPr>
              <a:t> і панелі з них),</a:t>
            </a:r>
          </a:p>
          <a:p>
            <a:pPr indent="457200" algn="just">
              <a:spcBef>
                <a:spcPts val="0"/>
              </a:spcBef>
              <a:spcAft>
                <a:spcPts val="0"/>
              </a:spcAft>
            </a:pPr>
            <a:r>
              <a:rPr lang="uk-UA" sz="2000" dirty="0">
                <a:solidFill>
                  <a:schemeClr val="bg1"/>
                </a:solidFill>
              </a:rPr>
              <a:t>- покрівельні (черепиця),</a:t>
            </a:r>
          </a:p>
          <a:p>
            <a:pPr indent="457200" algn="just">
              <a:spcBef>
                <a:spcPts val="0"/>
              </a:spcBef>
              <a:spcAft>
                <a:spcPts val="0"/>
              </a:spcAft>
            </a:pPr>
            <a:r>
              <a:rPr lang="uk-UA" sz="2000" dirty="0">
                <a:solidFill>
                  <a:schemeClr val="bg1"/>
                </a:solidFill>
              </a:rPr>
              <a:t>-елементи </a:t>
            </a:r>
            <a:r>
              <a:rPr lang="uk-UA" sz="2000" dirty="0" err="1">
                <a:solidFill>
                  <a:schemeClr val="bg1"/>
                </a:solidFill>
              </a:rPr>
              <a:t>перекриттів</a:t>
            </a:r>
            <a:r>
              <a:rPr lang="uk-UA" sz="2000" dirty="0">
                <a:solidFill>
                  <a:schemeClr val="bg1"/>
                </a:solidFill>
              </a:rPr>
              <a:t>,</a:t>
            </a:r>
          </a:p>
          <a:p>
            <a:pPr indent="457200" algn="just">
              <a:spcBef>
                <a:spcPts val="0"/>
              </a:spcBef>
              <a:spcAft>
                <a:spcPts val="0"/>
              </a:spcAft>
            </a:pPr>
            <a:r>
              <a:rPr lang="uk-UA" sz="2000" dirty="0">
                <a:solidFill>
                  <a:schemeClr val="bg1"/>
                </a:solidFill>
              </a:rPr>
              <a:t>- вироби для облицювання фасадів (лицьова цегла, малогабаритні та інші плитки, наборні панно, архітектурно-художні деталі),</a:t>
            </a:r>
          </a:p>
          <a:p>
            <a:pPr indent="457200" algn="just">
              <a:spcBef>
                <a:spcPts val="0"/>
              </a:spcBef>
              <a:spcAft>
                <a:spcPts val="0"/>
              </a:spcAft>
            </a:pPr>
            <a:r>
              <a:rPr lang="uk-UA" sz="2000" dirty="0">
                <a:solidFill>
                  <a:schemeClr val="bg1"/>
                </a:solidFill>
              </a:rPr>
              <a:t>- вироби для внутрішнього облицювання стін (глазуровані плитки і фасонні вироби для них-пояски, кутики, карнизи), </a:t>
            </a:r>
          </a:p>
          <a:p>
            <a:pPr indent="457200" algn="just">
              <a:spcBef>
                <a:spcPts val="0"/>
              </a:spcBef>
              <a:spcAft>
                <a:spcPts val="0"/>
              </a:spcAft>
            </a:pPr>
            <a:r>
              <a:rPr lang="uk-UA" sz="2000" dirty="0">
                <a:solidFill>
                  <a:schemeClr val="bg1"/>
                </a:solidFill>
              </a:rPr>
              <a:t>- заповнювачі для легких бетонів (керамзит, аглопорит),</a:t>
            </a:r>
          </a:p>
          <a:p>
            <a:pPr indent="457200" algn="just">
              <a:spcBef>
                <a:spcPts val="0"/>
              </a:spcBef>
              <a:spcAft>
                <a:spcPts val="0"/>
              </a:spcAft>
            </a:pPr>
            <a:r>
              <a:rPr lang="uk-UA" sz="2000" dirty="0">
                <a:solidFill>
                  <a:schemeClr val="bg1"/>
                </a:solidFill>
              </a:rPr>
              <a:t>- </a:t>
            </a:r>
            <a:r>
              <a:rPr lang="uk-UA" sz="2000" dirty="0" err="1">
                <a:solidFill>
                  <a:schemeClr val="bg1"/>
                </a:solidFill>
              </a:rPr>
              <a:t>теплоізолюючі</a:t>
            </a:r>
            <a:r>
              <a:rPr lang="uk-UA" sz="2000" dirty="0">
                <a:solidFill>
                  <a:schemeClr val="bg1"/>
                </a:solidFill>
              </a:rPr>
              <a:t> вироби (</a:t>
            </a:r>
            <a:r>
              <a:rPr lang="uk-UA" sz="2000" dirty="0" err="1">
                <a:solidFill>
                  <a:schemeClr val="bg1"/>
                </a:solidFill>
              </a:rPr>
              <a:t>ніздровата</a:t>
            </a:r>
            <a:r>
              <a:rPr lang="uk-UA" sz="2000" dirty="0">
                <a:solidFill>
                  <a:schemeClr val="bg1"/>
                </a:solidFill>
              </a:rPr>
              <a:t> кераміка та ін.)</a:t>
            </a:r>
          </a:p>
          <a:p>
            <a:pPr indent="457200" algn="just">
              <a:spcBef>
                <a:spcPts val="0"/>
              </a:spcBef>
              <a:spcAft>
                <a:spcPts val="0"/>
              </a:spcAft>
            </a:pPr>
            <a:r>
              <a:rPr lang="uk-UA" sz="2000" dirty="0">
                <a:solidFill>
                  <a:schemeClr val="bg1"/>
                </a:solidFill>
              </a:rPr>
              <a:t>- санітарно-технічні вироби (умивальні столи, ванни, унітази),</a:t>
            </a:r>
          </a:p>
          <a:p>
            <a:pPr indent="457200" algn="just">
              <a:spcBef>
                <a:spcPts val="0"/>
              </a:spcBef>
              <a:spcAft>
                <a:spcPts val="0"/>
              </a:spcAft>
            </a:pPr>
            <a:r>
              <a:rPr lang="uk-UA" sz="2000" dirty="0">
                <a:solidFill>
                  <a:schemeClr val="bg1"/>
                </a:solidFill>
              </a:rPr>
              <a:t>- плитка для підлоги,</a:t>
            </a:r>
          </a:p>
          <a:p>
            <a:pPr indent="457200" algn="just">
              <a:spcBef>
                <a:spcPts val="0"/>
              </a:spcBef>
              <a:spcAft>
                <a:spcPts val="0"/>
              </a:spcAft>
            </a:pPr>
            <a:r>
              <a:rPr lang="uk-UA" sz="2000" dirty="0">
                <a:solidFill>
                  <a:schemeClr val="bg1"/>
                </a:solidFill>
              </a:rPr>
              <a:t>- дорожня цегла,</a:t>
            </a:r>
          </a:p>
          <a:p>
            <a:pPr indent="457200" algn="just">
              <a:spcBef>
                <a:spcPts val="0"/>
              </a:spcBef>
              <a:spcAft>
                <a:spcPts val="0"/>
              </a:spcAft>
            </a:pPr>
            <a:r>
              <a:rPr lang="uk-UA" sz="2000" dirty="0">
                <a:solidFill>
                  <a:schemeClr val="bg1"/>
                </a:solidFill>
              </a:rPr>
              <a:t>- </a:t>
            </a:r>
            <a:r>
              <a:rPr lang="uk-UA" sz="2000" dirty="0" err="1">
                <a:solidFill>
                  <a:schemeClr val="bg1"/>
                </a:solidFill>
              </a:rPr>
              <a:t>кислотоупорні</a:t>
            </a:r>
            <a:r>
              <a:rPr lang="uk-UA" sz="2000" dirty="0">
                <a:solidFill>
                  <a:schemeClr val="bg1"/>
                </a:solidFill>
              </a:rPr>
              <a:t> вироби (цегла, плитки, труби та ін.)</a:t>
            </a:r>
          </a:p>
          <a:p>
            <a:pPr indent="457200" algn="just">
              <a:spcBef>
                <a:spcPts val="0"/>
              </a:spcBef>
              <a:spcAft>
                <a:spcPts val="0"/>
              </a:spcAft>
            </a:pPr>
            <a:r>
              <a:rPr lang="uk-UA" sz="2000" dirty="0">
                <a:solidFill>
                  <a:schemeClr val="bg1"/>
                </a:solidFill>
              </a:rPr>
              <a:t>- </a:t>
            </a:r>
            <a:r>
              <a:rPr lang="uk-UA" sz="2000" dirty="0" err="1">
                <a:solidFill>
                  <a:schemeClr val="bg1"/>
                </a:solidFill>
              </a:rPr>
              <a:t>вогнеупори</a:t>
            </a:r>
            <a:r>
              <a:rPr lang="uk-UA" sz="2000" dirty="0">
                <a:solidFill>
                  <a:schemeClr val="bg1"/>
                </a:solidFill>
              </a:rPr>
              <a:t>,</a:t>
            </a:r>
          </a:p>
          <a:p>
            <a:pPr indent="457200" algn="just">
              <a:spcBef>
                <a:spcPts val="0"/>
              </a:spcBef>
              <a:spcAft>
                <a:spcPts val="0"/>
              </a:spcAft>
            </a:pPr>
            <a:r>
              <a:rPr lang="uk-UA" sz="2000" dirty="0">
                <a:solidFill>
                  <a:schemeClr val="bg1"/>
                </a:solidFill>
              </a:rPr>
              <a:t>- вироби для підземних комунікацій (каналізаційні та дренажні труби).</a:t>
            </a:r>
          </a:p>
          <a:p>
            <a:pPr indent="457200" algn="just"/>
            <a:endParaRPr lang="uk-UA" sz="2000" dirty="0">
              <a:solidFill>
                <a:schemeClr val="bg1"/>
              </a:solidFill>
            </a:endParaRPr>
          </a:p>
        </p:txBody>
      </p:sp>
      <p:sp>
        <p:nvSpPr>
          <p:cNvPr id="4" name="TextBox 3">
            <a:extLst>
              <a:ext uri="{FF2B5EF4-FFF2-40B4-BE49-F238E27FC236}">
                <a16:creationId xmlns:a16="http://schemas.microsoft.com/office/drawing/2014/main" id="{07DD585B-994F-4F66-B8CA-284E594E3F28}"/>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pic>
        <p:nvPicPr>
          <p:cNvPr id="2050" name="Picture 2" descr="БАКАЛАВРСКАЯ РАБОТА">
            <a:extLst>
              <a:ext uri="{FF2B5EF4-FFF2-40B4-BE49-F238E27FC236}">
                <a16:creationId xmlns:a16="http://schemas.microsoft.com/office/drawing/2014/main" id="{09537C03-A84E-4D05-AEA9-1DCCA638A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138" y="2715335"/>
            <a:ext cx="3625036" cy="377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45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lstStyle/>
          <a:p>
            <a:r>
              <a:rPr lang="uk-UA" dirty="0">
                <a:solidFill>
                  <a:schemeClr val="bg1"/>
                </a:solidFill>
              </a:rPr>
              <a:t>За температурою </a:t>
            </a:r>
            <a:r>
              <a:rPr lang="uk-UA" dirty="0" err="1">
                <a:solidFill>
                  <a:schemeClr val="bg1"/>
                </a:solidFill>
              </a:rPr>
              <a:t>плавління</a:t>
            </a:r>
            <a:r>
              <a:rPr lang="uk-UA" dirty="0">
                <a:solidFill>
                  <a:schemeClr val="bg1"/>
                </a:solidFill>
              </a:rPr>
              <a:t>:</a:t>
            </a:r>
          </a:p>
          <a:p>
            <a:r>
              <a:rPr lang="uk-UA" dirty="0">
                <a:solidFill>
                  <a:schemeClr val="bg1"/>
                </a:solidFill>
              </a:rPr>
              <a:t>- Легкоплавкі – з температурою </a:t>
            </a:r>
            <a:r>
              <a:rPr lang="uk-UA" dirty="0" err="1">
                <a:solidFill>
                  <a:schemeClr val="bg1"/>
                </a:solidFill>
              </a:rPr>
              <a:t>плавління</a:t>
            </a:r>
            <a:r>
              <a:rPr lang="uk-UA" dirty="0">
                <a:solidFill>
                  <a:schemeClr val="bg1"/>
                </a:solidFill>
              </a:rPr>
              <a:t> нижче 1350°С;</a:t>
            </a:r>
          </a:p>
          <a:p>
            <a:r>
              <a:rPr lang="ru-RU" dirty="0">
                <a:solidFill>
                  <a:schemeClr val="bg1"/>
                </a:solidFill>
              </a:rPr>
              <a:t>- </a:t>
            </a:r>
            <a:r>
              <a:rPr lang="ru-RU" dirty="0" err="1">
                <a:solidFill>
                  <a:schemeClr val="bg1"/>
                </a:solidFill>
              </a:rPr>
              <a:t>Тугоплавкі</a:t>
            </a:r>
            <a:r>
              <a:rPr lang="ru-RU" dirty="0">
                <a:solidFill>
                  <a:schemeClr val="bg1"/>
                </a:solidFill>
              </a:rPr>
              <a:t> - </a:t>
            </a:r>
            <a:r>
              <a:rPr lang="uk-UA" dirty="0">
                <a:solidFill>
                  <a:schemeClr val="bg1"/>
                </a:solidFill>
              </a:rPr>
              <a:t>– з температурою </a:t>
            </a:r>
            <a:r>
              <a:rPr lang="uk-UA" dirty="0" err="1">
                <a:solidFill>
                  <a:schemeClr val="bg1"/>
                </a:solidFill>
              </a:rPr>
              <a:t>плавління</a:t>
            </a:r>
            <a:r>
              <a:rPr lang="uk-UA" dirty="0">
                <a:solidFill>
                  <a:schemeClr val="bg1"/>
                </a:solidFill>
              </a:rPr>
              <a:t> 1350 - 1580°С;</a:t>
            </a:r>
          </a:p>
          <a:p>
            <a:r>
              <a:rPr lang="uk-UA" dirty="0">
                <a:solidFill>
                  <a:schemeClr val="bg1"/>
                </a:solidFill>
              </a:rPr>
              <a:t>- </a:t>
            </a:r>
            <a:r>
              <a:rPr lang="uk-UA" dirty="0" err="1">
                <a:solidFill>
                  <a:schemeClr val="bg1"/>
                </a:solidFill>
              </a:rPr>
              <a:t>Вогнеупорні</a:t>
            </a:r>
            <a:r>
              <a:rPr lang="uk-UA" dirty="0">
                <a:solidFill>
                  <a:schemeClr val="bg1"/>
                </a:solidFill>
              </a:rPr>
              <a:t> – 1580-2000°С;</a:t>
            </a:r>
          </a:p>
          <a:p>
            <a:r>
              <a:rPr lang="uk-UA" dirty="0">
                <a:solidFill>
                  <a:schemeClr val="bg1"/>
                </a:solidFill>
              </a:rPr>
              <a:t>- Найвищої </a:t>
            </a:r>
            <a:r>
              <a:rPr lang="uk-UA" dirty="0" err="1">
                <a:solidFill>
                  <a:schemeClr val="bg1"/>
                </a:solidFill>
              </a:rPr>
              <a:t>вогнеупорності</a:t>
            </a:r>
            <a:r>
              <a:rPr lang="uk-UA" dirty="0">
                <a:solidFill>
                  <a:schemeClr val="bg1"/>
                </a:solidFill>
              </a:rPr>
              <a:t> – більше 2000°С.</a:t>
            </a:r>
          </a:p>
          <a:p>
            <a:endParaRPr lang="uk-UA" dirty="0">
              <a:solidFill>
                <a:schemeClr val="bg1"/>
              </a:solidFill>
            </a:endParaRPr>
          </a:p>
          <a:p>
            <a:endParaRPr lang="ru-RU" dirty="0">
              <a:solidFill>
                <a:schemeClr val="bg1"/>
              </a:solidFill>
            </a:endParaRPr>
          </a:p>
        </p:txBody>
      </p:sp>
      <p:sp>
        <p:nvSpPr>
          <p:cNvPr id="4" name="TextBox 3">
            <a:extLst>
              <a:ext uri="{FF2B5EF4-FFF2-40B4-BE49-F238E27FC236}">
                <a16:creationId xmlns:a16="http://schemas.microsoft.com/office/drawing/2014/main" id="{E8F8416A-8B32-4340-B931-0E4BFB6FA532}"/>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14042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44785BD-9476-41D6-8839-0A1FF2E6DE84}"/>
              </a:ext>
            </a:extLst>
          </p:cNvPr>
          <p:cNvSpPr>
            <a:spLocks noGrp="1"/>
          </p:cNvSpPr>
          <p:nvPr>
            <p:ph type="subTitle" idx="1"/>
          </p:nvPr>
        </p:nvSpPr>
        <p:spPr>
          <a:xfrm>
            <a:off x="112542" y="126609"/>
            <a:ext cx="12079458" cy="6731391"/>
          </a:xfrm>
        </p:spPr>
        <p:txBody>
          <a:bodyPr>
            <a:normAutofit/>
          </a:bodyPr>
          <a:lstStyle/>
          <a:p>
            <a:pPr indent="457200" algn="ctr"/>
            <a:r>
              <a:rPr lang="uk-UA" b="1" dirty="0">
                <a:solidFill>
                  <a:schemeClr val="bg1"/>
                </a:solidFill>
              </a:rPr>
              <a:t>2.2 Сучасні стінові керамічні вироби</a:t>
            </a:r>
            <a:endParaRPr lang="ru-RU" b="1" dirty="0">
              <a:solidFill>
                <a:schemeClr val="bg1"/>
              </a:solidFill>
            </a:endParaRPr>
          </a:p>
          <a:p>
            <a:pPr indent="457200"/>
            <a:r>
              <a:rPr lang="uk-UA" sz="2000" dirty="0">
                <a:solidFill>
                  <a:schemeClr val="bg1"/>
                </a:solidFill>
              </a:rPr>
              <a:t>Виробництво сучасних стінових керамічних виробів розвивається в таких напрямках:</a:t>
            </a:r>
            <a:endParaRPr lang="ru-RU" sz="2000" dirty="0">
              <a:solidFill>
                <a:schemeClr val="bg1"/>
              </a:solidFill>
            </a:endParaRPr>
          </a:p>
          <a:p>
            <a:pPr lvl="0" indent="457200"/>
            <a:r>
              <a:rPr lang="uk-UA" sz="2000" dirty="0">
                <a:solidFill>
                  <a:schemeClr val="bg1"/>
                </a:solidFill>
              </a:rPr>
              <a:t>- орієнтація на поєднання збільшення розмірів та зменшення середньої густини за рахунок надання пустотілості виробам. В результаті надається покращена </a:t>
            </a:r>
            <a:r>
              <a:rPr lang="uk-UA" sz="2000" dirty="0" err="1">
                <a:solidFill>
                  <a:schemeClr val="bg1"/>
                </a:solidFill>
              </a:rPr>
              <a:t>теплоізолююча</a:t>
            </a:r>
            <a:r>
              <a:rPr lang="uk-UA" sz="2000" dirty="0">
                <a:solidFill>
                  <a:schemeClr val="bg1"/>
                </a:solidFill>
              </a:rPr>
              <a:t> здатність, що дозволяє зменшити товщину стін, знизити витрати матеріальних, енергетичних, трудових ресурсів. Сучасні вироби мають розміри у більшості  250×120×138 мм при середній густині до 1400 кг/м</a:t>
            </a:r>
            <a:r>
              <a:rPr lang="uk-UA" sz="2000" baseline="30000" dirty="0">
                <a:solidFill>
                  <a:schemeClr val="bg1"/>
                </a:solidFill>
              </a:rPr>
              <a:t>3</a:t>
            </a:r>
            <a:r>
              <a:rPr lang="uk-UA" sz="2000" dirty="0">
                <a:solidFill>
                  <a:schemeClr val="bg1"/>
                </a:solidFill>
              </a:rPr>
              <a:t>, та масі до 3,2 кг;</a:t>
            </a:r>
            <a:endParaRPr lang="ru-RU" sz="2000" dirty="0">
              <a:solidFill>
                <a:schemeClr val="bg1"/>
              </a:solidFill>
            </a:endParaRPr>
          </a:p>
          <a:p>
            <a:pPr lvl="0" indent="457200"/>
            <a:r>
              <a:rPr lang="uk-UA" sz="2000" dirty="0">
                <a:solidFill>
                  <a:schemeClr val="bg1"/>
                </a:solidFill>
              </a:rPr>
              <a:t>- покращення якості поверхні, що дозволяє надати рядовій кераміці функцій облицювальної, тобто сумістити функції стінової та облицювальної;</a:t>
            </a:r>
            <a:endParaRPr lang="ru-RU" sz="2000" dirty="0">
              <a:solidFill>
                <a:schemeClr val="bg1"/>
              </a:solidFill>
            </a:endParaRPr>
          </a:p>
          <a:p>
            <a:pPr marL="342900" indent="-342900">
              <a:buFontTx/>
              <a:buChar char="-"/>
            </a:pPr>
            <a:r>
              <a:rPr lang="uk-UA" sz="2000" dirty="0">
                <a:solidFill>
                  <a:schemeClr val="bg1"/>
                </a:solidFill>
              </a:rPr>
              <a:t>розширення номенклатури за рахунок випуску лекальної, клиновидної, </a:t>
            </a:r>
            <a:r>
              <a:rPr lang="uk-UA" sz="2000" dirty="0" err="1">
                <a:solidFill>
                  <a:schemeClr val="bg1"/>
                </a:solidFill>
              </a:rPr>
              <a:t>трапецевидної</a:t>
            </a:r>
            <a:r>
              <a:rPr lang="uk-UA" sz="2000" dirty="0">
                <a:solidFill>
                  <a:schemeClr val="bg1"/>
                </a:solidFill>
              </a:rPr>
              <a:t> та інших фігурних виробів з більш жорстокими вимогами щодо наявності дефектів.</a:t>
            </a:r>
          </a:p>
          <a:p>
            <a:r>
              <a:rPr lang="uk-UA" sz="2000" dirty="0">
                <a:solidFill>
                  <a:schemeClr val="bg1"/>
                </a:solidFill>
              </a:rPr>
              <a:t>Основна характеристика якості цегли – марка за міцністю на стиск та вигин. Встановлено 8 марок від 75 до 300.</a:t>
            </a:r>
          </a:p>
          <a:p>
            <a:pPr marL="285750" indent="-285750">
              <a:buFontTx/>
              <a:buChar char="-"/>
            </a:pPr>
            <a:endParaRPr lang="ru-RU" sz="1800" dirty="0">
              <a:solidFill>
                <a:schemeClr val="bg1"/>
              </a:solidFill>
            </a:endParaRPr>
          </a:p>
        </p:txBody>
      </p:sp>
      <p:sp>
        <p:nvSpPr>
          <p:cNvPr id="4" name="TextBox 3">
            <a:extLst>
              <a:ext uri="{FF2B5EF4-FFF2-40B4-BE49-F238E27FC236}">
                <a16:creationId xmlns:a16="http://schemas.microsoft.com/office/drawing/2014/main" id="{07DD585B-994F-4F66-B8CA-284E594E3F28}"/>
              </a:ext>
            </a:extLst>
          </p:cNvPr>
          <p:cNvSpPr txBox="1"/>
          <p:nvPr/>
        </p:nvSpPr>
        <p:spPr>
          <a:xfrm>
            <a:off x="8576138" y="6488668"/>
            <a:ext cx="3615862" cy="369332"/>
          </a:xfrm>
          <a:prstGeom prst="rect">
            <a:avLst/>
          </a:prstGeom>
          <a:noFill/>
        </p:spPr>
        <p:txBody>
          <a:bodyPr wrap="none" rtlCol="0">
            <a:spAutoFit/>
          </a:bodyPr>
          <a:lstStyle/>
          <a:p>
            <a:r>
              <a:rPr lang="uk-UA" dirty="0">
                <a:solidFill>
                  <a:schemeClr val="bg1"/>
                </a:solidFill>
              </a:rPr>
              <a:t>Мішук К.М., </a:t>
            </a:r>
            <a:r>
              <a:rPr lang="uk-UA" dirty="0" err="1">
                <a:solidFill>
                  <a:schemeClr val="bg1"/>
                </a:solidFill>
              </a:rPr>
              <a:t>доц.каф</a:t>
            </a:r>
            <a:r>
              <a:rPr lang="uk-UA" dirty="0">
                <a:solidFill>
                  <a:schemeClr val="bg1"/>
                </a:solidFill>
              </a:rPr>
              <a:t>. ПЦБ ІННІ ЗНУ</a:t>
            </a:r>
            <a:endParaRPr lang="ru-RU" dirty="0">
              <a:solidFill>
                <a:schemeClr val="bg1"/>
              </a:solidFill>
            </a:endParaRPr>
          </a:p>
        </p:txBody>
      </p:sp>
    </p:spTree>
    <p:extLst>
      <p:ext uri="{BB962C8B-B14F-4D97-AF65-F5344CB8AC3E}">
        <p14:creationId xmlns:p14="http://schemas.microsoft.com/office/powerpoint/2010/main" val="1676555752"/>
      </p:ext>
    </p:extLst>
  </p:cSld>
  <p:clrMapOvr>
    <a:masterClrMapping/>
  </p:clrMapOvr>
</p:sld>
</file>

<file path=ppt/theme/theme1.xml><?xml version="1.0" encoding="utf-8"?>
<a:theme xmlns:a="http://schemas.openxmlformats.org/drawingml/2006/main" name="Сектор">
  <a:themeElements>
    <a:clrScheme name="Другая 7">
      <a:dk1>
        <a:srgbClr val="76DBF4"/>
      </a:dk1>
      <a:lt1>
        <a:srgbClr val="000000"/>
      </a:lt1>
      <a:dk2>
        <a:srgbClr val="E3F7FC"/>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2020</TotalTime>
  <Words>2112</Words>
  <Application>Microsoft Office PowerPoint</Application>
  <PresentationFormat>Широкоэкранный</PresentationFormat>
  <Paragraphs>154</Paragraphs>
  <Slides>28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Calibri</vt:lpstr>
      <vt:lpstr>Calibri Light</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Ekaterina</dc:creator>
  <cp:lastModifiedBy>Ekaterina</cp:lastModifiedBy>
  <cp:revision>19</cp:revision>
  <cp:lastPrinted>2023-02-14T18:40:09Z</cp:lastPrinted>
  <dcterms:created xsi:type="dcterms:W3CDTF">2022-02-13T19:12:32Z</dcterms:created>
  <dcterms:modified xsi:type="dcterms:W3CDTF">2023-02-15T08:55:24Z</dcterms:modified>
</cp:coreProperties>
</file>