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4339" r:id="rId1"/>
  </p:sldMasterIdLst>
  <p:notesMasterIdLst>
    <p:notesMasterId r:id="rId14"/>
  </p:notesMasterIdLst>
  <p:sldIdLst>
    <p:sldId id="340" r:id="rId2"/>
    <p:sldId id="494" r:id="rId3"/>
    <p:sldId id="552" r:id="rId4"/>
    <p:sldId id="553" r:id="rId5"/>
    <p:sldId id="554" r:id="rId6"/>
    <p:sldId id="550" r:id="rId7"/>
    <p:sldId id="542" r:id="rId8"/>
    <p:sldId id="555" r:id="rId9"/>
    <p:sldId id="557" r:id="rId10"/>
    <p:sldId id="556" r:id="rId11"/>
    <p:sldId id="558" r:id="rId12"/>
    <p:sldId id="533" r:id="rId13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FC"/>
    <a:srgbClr val="98E0B9"/>
    <a:srgbClr val="A1F9C3"/>
    <a:srgbClr val="86DAAC"/>
    <a:srgbClr val="B2C6B3"/>
    <a:srgbClr val="8FE99A"/>
    <a:srgbClr val="5E76A6"/>
    <a:srgbClr val="F5EFEF"/>
    <a:srgbClr val="EEE2E2"/>
    <a:srgbClr val="4F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532" autoAdjust="0"/>
  </p:normalViewPr>
  <p:slideViewPr>
    <p:cSldViewPr snapToGrid="0">
      <p:cViewPr varScale="1">
        <p:scale>
          <a:sx n="107" d="100"/>
          <a:sy n="107" d="100"/>
        </p:scale>
        <p:origin x="13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552E05B-9BCC-4C61-B42B-CBBDDC16179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01A920-A0FB-4BAC-802F-89955A0EE562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67AF17-C6D1-4BEE-8AA2-3998FDDAA4E4}" type="datetimeFigureOut">
              <a:rPr lang="ru-RU"/>
              <a:pPr>
                <a:defRPr/>
              </a:pPr>
              <a:t>19.10.2024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6813E41-6027-4695-9E02-A939152D6C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1738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1A648DD-4264-4AB5-B865-5DD24F842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A10477-B4B8-4BE0-886B-62D5373A2D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74F84-AFF2-4FD0-82AB-B80725A56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4A386B0C-F145-4B52-A319-EFEC8D879A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35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86B0C-F145-4B52-A319-EFEC8D879AA7}" type="slidenum">
              <a:rPr lang="ru-RU" altLang="en-US" smtClean="0"/>
              <a:pPr>
                <a:defRPr/>
              </a:pPr>
              <a:t>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05798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86B0C-F145-4B52-A319-EFEC8D879AA7}" type="slidenum">
              <a:rPr lang="ru-RU" altLang="en-US" smtClean="0"/>
              <a:pPr>
                <a:defRPr/>
              </a:pPr>
              <a:t>7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0579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86B0C-F145-4B52-A319-EFEC8D879AA7}" type="slidenum">
              <a:rPr lang="ru-RU" altLang="en-US" smtClean="0"/>
              <a:pPr>
                <a:defRPr/>
              </a:pPr>
              <a:t>12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46003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3111A7C-BC8F-4C4B-A2CD-60C39330E2A2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921EF5-9E11-4CE5-BDD1-8F3D17B8ED2C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9C75DF-3E5A-4F0A-9B58-11B42D8AC45E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44DEFD-1AF3-4422-A121-15A90B661C80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37BB47-7DCB-45E0-ACB6-B542144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FA15A9-2C3E-463E-8B38-694A6832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BA80B0-451F-43B9-A071-D95AB3EC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2B729A-B26D-4D05-9940-055692A1F1F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03346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1BDFA83C-9558-4433-B6A2-6BFF3561C033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E17106F-C167-4FF4-983A-23B2F3B11106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5">
            <a:extLst>
              <a:ext uri="{FF2B5EF4-FFF2-40B4-BE49-F238E27FC236}">
                <a16:creationId xmlns:a16="http://schemas.microsoft.com/office/drawing/2014/main" id="{FBDA221D-86F1-4C77-A8B9-79CC8D13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6">
            <a:extLst>
              <a:ext uri="{FF2B5EF4-FFF2-40B4-BE49-F238E27FC236}">
                <a16:creationId xmlns:a16="http://schemas.microsoft.com/office/drawing/2014/main" id="{EF52D9C0-C479-421D-BC94-9A4CA214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ED831C60-50C4-45E7-B998-CC921EF3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A527AA-9005-4B7C-98F0-A6A64EF924F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39872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575D70-3858-443C-AC22-A04448FAA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638029-C6C3-4E67-B981-936CA8C0E5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" name="Дата 5">
            <a:extLst>
              <a:ext uri="{FF2B5EF4-FFF2-40B4-BE49-F238E27FC236}">
                <a16:creationId xmlns:a16="http://schemas.microsoft.com/office/drawing/2014/main" id="{44EA2F8E-1426-49B0-9F30-9BEB8D598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6">
            <a:extLst>
              <a:ext uri="{FF2B5EF4-FFF2-40B4-BE49-F238E27FC236}">
                <a16:creationId xmlns:a16="http://schemas.microsoft.com/office/drawing/2014/main" id="{0A6C5C96-3D23-4598-BA92-69DE1143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7">
            <a:extLst>
              <a:ext uri="{FF2B5EF4-FFF2-40B4-BE49-F238E27FC236}">
                <a16:creationId xmlns:a16="http://schemas.microsoft.com/office/drawing/2014/main" id="{F7000616-CD6A-4AF5-9ED7-48812760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32CAE8A4-C6F0-4EE8-BD4D-4E46F0886E2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0919EAD-91E1-49CD-B31D-9F6DFE1A9B7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059709"/>
            <a:ext cx="8077200" cy="24568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потреби в ресурсах при управлінні проектами</a:t>
            </a:r>
            <a:endParaRPr lang="ru-RU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FEB3524-FBDE-4073-8481-AC917C445AA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5902325"/>
            <a:ext cx="6400800" cy="685800"/>
          </a:xfrm>
        </p:spPr>
        <p:txBody>
          <a:bodyPr anchor="t"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</a:rPr>
              <a:t>АТ ЗФЗ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</a:rPr>
              <a:t>2024 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055F9-1F33-41F0-A373-99129587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9063328" cy="1276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70F9A-FCE6-4D5B-8CE5-5848A670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 обмеженого часу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47C54-DDD9-4F88-8A7E-70173D63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52945"/>
            <a:ext cx="8229599" cy="5073218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 обмеженого часу – це тип згладжування ресурсів, який застосовується, якщо термін закінчення проекту не може бути відтермінований. Така ситуація може виникнути з таких причин: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проект має значні штрафи за затримку; </a:t>
            </a:r>
          </a:p>
          <a:p>
            <a:pPr marL="0" indent="0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	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проект є частиною іншого проекту з обмеженими датами;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проект присвячується якійсь події.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У тому випадку, якщо деякі роботи були відкладені під час згладжування потреб у ресурсах, виникає необхідність скласти новий базовий план проекту. Перегляду підлягають такі документи: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графік робіт;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бюджет;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план грошових потоків;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криві витрат;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план використання робочої сили;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план забезпечення матеріалами.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При цьому графік робіт і гістограма ресурсів можуть змінюватись після кожного звітного періоду. Новий графік робіт і гістограма ресурсів є планом для наступного звітного періоду.</a:t>
            </a:r>
            <a:b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Якщо компанія одночасно здійснює багато проектів із використанням єдиної групи ресурсів, то всі проекти бажано об’єднати в один </a:t>
            </a:r>
            <a:r>
              <a:rPr lang="uk-UA" sz="1600" b="0" i="0" dirty="0" err="1">
                <a:solidFill>
                  <a:srgbClr val="000000"/>
                </a:solidFill>
                <a:effectLst/>
                <a:latin typeface="TimesNewRomanPSMT"/>
              </a:rPr>
              <a:t>мультипроект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NewRomanPSMT"/>
              </a:rPr>
              <a:t>. Це дасть можливість порівнювати загальні потреби всіх проектів зі всіма наявними ресурсами фірми. Тоді будь-які згладжування потреб зачіпатиме усі проекти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1600" dirty="0"/>
              <a:t> </a:t>
            </a:r>
            <a:br>
              <a:rPr lang="ru-RU" sz="1400" dirty="0"/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5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707F-B578-45E7-B0CB-54748F80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561255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45D2D-801A-4949-BDC7-3BB48990C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877456"/>
            <a:ext cx="8229599" cy="52487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NewRomanPSMT"/>
              </a:rPr>
              <a:t>Управління ресурсами компанії під час створення та реалізації проекту – це складний процес, який поєднує в собі багато етапів і напрямків, основними з яких є: формування листів ресурсів проекту, визначення вартості ресурсів, призначення матеріальних, трудових ресурсів та обладнання згідно із завданнями проекту, оптимізація завантаження ресурсів і вирішення ресурсних конфліктів, установлення факту використання ресурсів, формування звітів із використання</a:t>
            </a:r>
            <a:br>
              <a:rPr lang="uk-UA" sz="20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NewRomanPSMT"/>
              </a:rPr>
              <a:t>ресурсів у проектах та аналіз ефективності використання ресурсів. Саме тому питання планування та управління ресурсами компанії у проектах має багато недосліджених напрямів і потребує подальших досліджень.</a:t>
            </a:r>
            <a:r>
              <a:rPr lang="uk-UA" sz="2000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3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1338" y="2828646"/>
            <a:ext cx="7149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ДЯКУЮ ЗА УВАГУ</a:t>
            </a:r>
            <a:endParaRPr lang="en-US" sz="4000" b="1" spc="-5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977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D05F6D1C-BC2E-4B49-8315-640552C7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9F877-A787-4A8D-81F4-AF166876EC8E}"/>
              </a:ext>
            </a:extLst>
          </p:cNvPr>
          <p:cNvSpPr txBox="1"/>
          <p:nvPr/>
        </p:nvSpPr>
        <p:spPr>
          <a:xfrm>
            <a:off x="2401467" y="253425"/>
            <a:ext cx="418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Ресурси проекту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13101D-BC2B-4337-B99A-23C3D5FCB57F}"/>
              </a:ext>
            </a:extLst>
          </p:cNvPr>
          <p:cNvSpPr/>
          <p:nvPr/>
        </p:nvSpPr>
        <p:spPr>
          <a:xfrm>
            <a:off x="914400" y="745836"/>
            <a:ext cx="77123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b="1" spc="-5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uk-UA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Під ресурсами проекту розуміють робочу силу, матеріали та грошові кошти. </a:t>
            </a:r>
          </a:p>
          <a:p>
            <a:pPr>
              <a:spcAft>
                <a:spcPts val="0"/>
              </a:spcAft>
            </a:pPr>
            <a:endParaRPr lang="uk-UA" sz="1800" dirty="0">
              <a:solidFill>
                <a:srgbClr val="000000"/>
              </a:solidFill>
              <a:latin typeface="TimesNewRomanPSMT"/>
            </a:endParaRP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Саме ресурси є необхідною умовою виконання будь-якої роботи.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endParaRPr lang="uk-UA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Основними завданнями в управлінні ресурсами проекту є:</a:t>
            </a: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	-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оцінка та складання плану потреб у ресурсах;</a:t>
            </a:r>
          </a:p>
          <a:p>
            <a:pPr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TimesNewRomanPSMT"/>
              </a:rPr>
              <a:t>	-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досягнення повного та ефективного використання ресурсів.</a:t>
            </a:r>
            <a:r>
              <a:rPr lang="uk-UA" sz="2000" dirty="0"/>
              <a:t>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uk-UA" sz="2000" dirty="0"/>
          </a:p>
          <a:p>
            <a:pPr algn="just"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Ще на початку визначення концепції необхідно здійснити оцінку наявних ресурсів для розробки та реалізації проекту. Оцінка ресурсів напряму пов’язана з об’ємом робіт і переліком матеріалів. Об’єм робіт, зазвичай, виражається в людино-годинах. Також, дуже важливо встановити взаємозв’язок між ресурсними потребами та тривалістю робіт. Оскільки часові й вартісні параметри плануються в першу чергу, то ресурси</a:t>
            </a:r>
            <a:r>
              <a:rPr lang="ru-UA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вписуються в готову схему проекту.</a:t>
            </a:r>
            <a:r>
              <a:rPr lang="uk-UA" sz="2800" dirty="0"/>
              <a:t> </a:t>
            </a:r>
            <a:endParaRPr lang="ru-RU" sz="1050" spc="-5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D1DEB-B198-448F-8E12-15DC612C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983"/>
            <a:ext cx="8229600" cy="508000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ресурсів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7A73F-B9F8-43F9-80A3-2B5C7E0DC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55782"/>
            <a:ext cx="8382000" cy="5273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оцінки ресурсів необхідно враховувати такі фактори: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об’єм роботи просторово обмежує кількість учасників проекту;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природні умови можуть утруднювати доставку ресурсів;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в наявності буває обмежена кількість технічних ресурсів;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можуть впливати вимоги безпеки операційних робіт;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продуктивність досить часто у прямій залежності від ефективності 	контролю, що робить недоцільним надмірне збільшення чисельності 	учасників проекту.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 кроком є створення таблиці ресурсів (табл. 1).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D7A321-39DA-4577-B174-0003F04A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4488873"/>
            <a:ext cx="7559695" cy="16372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8AFB0A-2D1F-4A1C-A191-6BB26237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3592945"/>
            <a:ext cx="7547502" cy="6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E18ED-A997-4D08-B451-0A3A475B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53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необхідних ресурсів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3C265-40A6-491C-A6C7-DDC725F12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25236"/>
            <a:ext cx="8446655" cy="5100927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слід визначити, чи володіє компанія всіма необхідними ресурсами. Для цього необхідно відповісти на такі питання: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яка нормальна продуктивність праці;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наявні зобов’язання за іншими проектами;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рівень захворюваності та невиходу на роботу;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потреба в ресурсах може бути збільшена за рахунок понаднормових, 	залучення субпідрядників або зміни графіка робіт.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планування потреби в ресурсах будується гістограма ресурсів, яка представляє собою схему, на якій по горизонталі відкладається час, а по вертикалі – потреба в ресурсах на день. Для побудови якісної гістограми необхідні такі дані: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таблиця ранніх початків робіт;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потреба в ресурсах по роботах.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ході аналізу забезпеченості ресурсами проекту може бути виявлено: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недостатня кількість ресурсів;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надмірна кількість ресурсів.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8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61DD7-6C12-4CA6-94D4-6C31D9FE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456"/>
            <a:ext cx="8229600" cy="480289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кількість ресурсів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93FDE-9F0E-4A79-9654-8EABB29BF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849745"/>
            <a:ext cx="8418945" cy="5276419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вирішення цієї проблеми: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увести понаднормові, якщо необхідно збільшити кількість людино-	годин без найму додаткової робочої сили. У цьому випадку 	продуктивність праці, зазвичай, знижується;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увести додаткові робочі зміни, що збільшує інтенсивність використання 	машин, техніки та обладнання, а також кількість людино-годин;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збільшити продуктивність праці через навчання та підготовку 	персоналу, особливо якщо це супроводжується автоматизацією реалізації 	проекту;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запровадити відрядну оплату праці, що сприяє скороченню робочого 	часу;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спеціалізувати операції - із багаторазовим повторенням будь-якої роботи 	час на її виконання скорочується;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залучити до проекту субпідрядника. Із залученням субпідрядника час 	робіт скорочується, а витрати зростають. </a:t>
            </a:r>
          </a:p>
        </p:txBody>
      </p:sp>
    </p:spTree>
    <p:extLst>
      <p:ext uri="{BB962C8B-B14F-4D97-AF65-F5344CB8AC3E}">
        <p14:creationId xmlns:p14="http://schemas.microsoft.com/office/powerpoint/2010/main" val="382229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37B6-B86D-4E9B-9B2D-9D815AF8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649"/>
            <a:ext cx="8229600" cy="436605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кількість ресурсів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FAE05-4530-428E-BED0-7ADD5CA1A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947352"/>
            <a:ext cx="8229599" cy="51788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також може бути проблемою, оскільки заробітну плату працівникам продовжують платити навіть тоді, коли вони не працюють.</a:t>
            </a: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можна зменшити, застосовувавши такі заходи: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переміщення незайнятих людських ресурсів на критичні операції;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переміщення незайнятих людських ресурсів на роботи над іншими 	проектами;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здача ресурсів під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 оренду іншій компанії;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переміщення ресурсів на виробництво компонентів, які знадобляться 	для реалізації проекту в майбутньому;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перепідготовка працівників;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звільнення надмірної кількості робочої сили;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розвиток нових систем прогнозу потреб у ресурсах, використовуючи 	досвід минулих успішно реалізованих проектів.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8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D05F6D1C-BC2E-4B49-8315-640552C7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55120-0F29-4765-BF0D-DB6DCBC5B88F}"/>
              </a:ext>
            </a:extLst>
          </p:cNvPr>
          <p:cNvSpPr txBox="1"/>
          <p:nvPr/>
        </p:nvSpPr>
        <p:spPr>
          <a:xfrm>
            <a:off x="762001" y="253425"/>
            <a:ext cx="755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моделювання «що якщо»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4EB0FA-CD3C-4E20-91E2-D29C7E7CB5E5}"/>
              </a:ext>
            </a:extLst>
          </p:cNvPr>
          <p:cNvSpPr/>
          <p:nvPr/>
        </p:nvSpPr>
        <p:spPr>
          <a:xfrm>
            <a:off x="914400" y="681182"/>
            <a:ext cx="793242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NewRomanPSMT"/>
            </a:endParaRPr>
          </a:p>
          <a:p>
            <a:pPr algn="just"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Один із важливих етапів управління ресурсами проекту, який дає можливість, змінюючи окремі параметри, визначити їх вплив на проект. Цей метод може застосовуватись в таких ситуаціях:</a:t>
            </a:r>
          </a:p>
          <a:p>
            <a:pPr algn="just">
              <a:spcAft>
                <a:spcPts val="0"/>
              </a:spcAft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під час створення графіка робіт з обмеженими за часом ресурсами;</a:t>
            </a:r>
          </a:p>
          <a:p>
            <a:pPr>
              <a:spcAft>
                <a:spcPts val="0"/>
              </a:spcAft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під час зміни календаря робіт;</a:t>
            </a:r>
          </a:p>
          <a:p>
            <a:pPr>
              <a:spcAft>
                <a:spcPts val="0"/>
              </a:spcAft>
            </a:pPr>
            <a:endParaRPr lang="uk-UA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	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у разі збільшення об’єму й номенклатури ресурсів;</a:t>
            </a:r>
          </a:p>
          <a:p>
            <a:pPr>
              <a:spcAft>
                <a:spcPts val="0"/>
              </a:spcAft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для моделювання співвідношення часу й затрат;</a:t>
            </a:r>
          </a:p>
          <a:p>
            <a:pPr>
              <a:spcAft>
                <a:spcPts val="0"/>
              </a:spcAft>
            </a:pPr>
            <a:endParaRPr lang="uk-UA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>
              <a:spcAft>
                <a:spcPts val="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для корекції тривалості робіт;</a:t>
            </a:r>
          </a:p>
          <a:p>
            <a:pPr>
              <a:spcAft>
                <a:spcPts val="0"/>
              </a:spcAft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для розбивки робіт на частини;</a:t>
            </a:r>
          </a:p>
          <a:p>
            <a:pPr>
              <a:spcAft>
                <a:spcPts val="0"/>
              </a:spcAft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для оцінки доцільності залучення субпідрядників.</a:t>
            </a:r>
            <a:r>
              <a:rPr lang="uk-UA" sz="2000" dirty="0"/>
              <a:t> </a:t>
            </a:r>
            <a:br>
              <a:rPr lang="uk-UA" sz="2000" dirty="0"/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050" spc="-5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27B-D4A1-4EC0-A037-6A0C3971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218"/>
            <a:ext cx="8229600" cy="489527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 потреб у ресурсах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D6A4C-9F4F-4CDD-8E70-35B924E3C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849746"/>
            <a:ext cx="8465127" cy="527641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 потреб у ресурсах – це процес переміщення термінів робіт із метою зменшення різниці між необхідною та фактичною наявністю ресурсів. Для початку необхідно обрати ресурси, потребу в яких варто згладжувати, зокрема ті, які: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найбільш дефіцитні;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найбільш використовуються у проекті;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найменш гнучкі у використанні;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− найбільш вартісні.</a:t>
            </a: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Із зони найбільшого дефіциту ресурсів варто видалити роботи шляхом: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зміни логіки мережевого графіка;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зсуву некритичних робіт операцій у межах їхнього резерву часу.</a:t>
            </a:r>
          </a:p>
          <a:p>
            <a:pPr marL="0" indent="0">
              <a:buNone/>
            </a:pP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Крім того, перед компанією, яка створює та реалізовує проект. постає питання розподілу ресурсів. Існує два базових методи розподілу ресурсів: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серійний – розподіл ресурсів за пріоритетністю робіт;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паралельний – розглядає щоденне забезпечення робіт ресурсами.</a:t>
            </a:r>
            <a:r>
              <a:rPr lang="uk-UA" sz="1400" dirty="0"/>
              <a:t> </a:t>
            </a:r>
            <a:br>
              <a:rPr lang="ru-RU" sz="1400" dirty="0"/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BD6BD-E84F-4ACF-AD0F-622CA38A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398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Паралельний метод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 ресурсів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70AFD-B9E3-4EB4-944A-71693D41C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7053"/>
            <a:ext cx="8114145" cy="4879255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Паралельний метод містить у собі декілька етапів розподілу ресурсів: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порівнюється фактична наявність ресур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сів із запланованими, роботи вписуються у схему за їх раннім початком;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якщо ресурсів не вистачає для раннього початку робіт, то їх зміщують на один календарний день або тиждень уперед (якщо є розриви в часі) та знову порівнюють потреби в ресурсах із їх фактичною наявністю доти, доки ресурсів не стане достатньо для початку операції або не будуть вичерпані резерви часу робіт. Якщо ресурсів і тоді не вистачатиме, то варто скласти графік робіт з обмеженнями за ресурсами або часом.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Якщо дефіцитні ресурси неможливо збільшити, то робота повинна бути відкладена до моменту появи достатньої кількості ресурсів. Якщо відкладається критична робота, то це значно затримує завершення проекту. Можуть виникнути такі ситуації: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роботи ведуться на обмеженій ділянці;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	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кількість обладнання обмежена;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затримується інформація для підрядника (специфікації та	розрахунки);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	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SymbolMT"/>
              </a:rPr>
              <a:t>−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вимоги безпеки накладають певні обмеження.</a:t>
            </a:r>
            <a:r>
              <a:rPr lang="uk-UA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13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9_NewsPrin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31890</TotalTime>
  <Words>1367</Words>
  <Application>Microsoft Office PowerPoint</Application>
  <PresentationFormat>Экран (4:3)</PresentationFormat>
  <Paragraphs>70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SymbolMT</vt:lpstr>
      <vt:lpstr>Times New Roman</vt:lpstr>
      <vt:lpstr>TimesNewRomanPSMT</vt:lpstr>
      <vt:lpstr>9_NewsPrint</vt:lpstr>
      <vt:lpstr>Визначення потреби в ресурсах при управлінні проектами</vt:lpstr>
      <vt:lpstr>Презентация PowerPoint</vt:lpstr>
      <vt:lpstr>Оцінка ресурсів </vt:lpstr>
      <vt:lpstr>Наявність необхідних ресурсів</vt:lpstr>
      <vt:lpstr>Недостатня кількість ресурсів </vt:lpstr>
      <vt:lpstr>Надмірна кількість ресурсів </vt:lpstr>
      <vt:lpstr>Презентация PowerPoint</vt:lpstr>
      <vt:lpstr>Згладжування потреб у ресурсах</vt:lpstr>
      <vt:lpstr>Паралельний метод розподілу ресурсів</vt:lpstr>
      <vt:lpstr>Умова обмеженого часу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Лиза</dc:creator>
  <cp:lastModifiedBy>PC</cp:lastModifiedBy>
  <cp:revision>1652</cp:revision>
  <cp:lastPrinted>2019-03-12T07:05:15Z</cp:lastPrinted>
  <dcterms:created xsi:type="dcterms:W3CDTF">1601-01-01T00:00:00Z</dcterms:created>
  <dcterms:modified xsi:type="dcterms:W3CDTF">2024-10-19T01:35:31Z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