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72" r:id="rId7"/>
    <p:sldId id="259" r:id="rId8"/>
    <p:sldId id="265" r:id="rId9"/>
    <p:sldId id="267" r:id="rId10"/>
    <p:sldId id="266" r:id="rId11"/>
    <p:sldId id="268" r:id="rId12"/>
    <p:sldId id="269" r:id="rId13"/>
    <p:sldId id="270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9D54F-12BC-4E40-B0FD-DAE5BE753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3067" y="1782698"/>
            <a:ext cx="7766936" cy="1646302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uk-UA" sz="2800" dirty="0">
                <a:solidFill>
                  <a:srgbClr val="0070C0"/>
                </a:solidFill>
              </a:rPr>
              <a:t>Основні поняття електронного </a:t>
            </a:r>
            <a:r>
              <a:rPr lang="uk-UA" sz="2800">
                <a:solidFill>
                  <a:srgbClr val="0070C0"/>
                </a:solidFill>
              </a:rPr>
              <a:t>бізнесу та </a:t>
            </a:r>
            <a:r>
              <a:rPr lang="uk-UA" sz="2800" dirty="0">
                <a:solidFill>
                  <a:srgbClr val="0070C0"/>
                </a:solidFill>
              </a:rPr>
              <a:t>електронної комерції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316612-52F8-4629-95A8-12331FCB5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2951129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C584CE-09D8-43A7-8100-45C6F1E28A5F}"/>
              </a:ext>
            </a:extLst>
          </p:cNvPr>
          <p:cNvSpPr txBox="1"/>
          <p:nvPr/>
        </p:nvSpPr>
        <p:spPr>
          <a:xfrm>
            <a:off x="241300" y="177801"/>
            <a:ext cx="9804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зворотного ціноутворення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його полягає в тому, що ціни на всі кращі товари (послуги), що зустрічаються в Інтернет-економіці, мають явну тенденцію знижуватися рік у рік. Відомо, що у традиційній економіці незначне удосконалення товару призводить до зростання його ціни. В Інтернет-економіці отримання суттєво якіснішого товару за меншу ціну стає; реальністю, якщо трохи почекати з його покупкою. Чим більший час відкладається купівля товару, тим дешевше його можна купити. Тому Інтернет-компанії для виживання у жорсткій конкурентній боротьбі змушені постійно постачати на ринок дедалі нові товари. З цієї причини в Інтернет-економіці зростає значимість електронної реклами, цінність здійснюваних інновацій і роль «людських ресурсів».</a:t>
            </a:r>
          </a:p>
        </p:txBody>
      </p:sp>
    </p:spTree>
    <p:extLst>
      <p:ext uri="{BB962C8B-B14F-4D97-AF65-F5344CB8AC3E}">
        <p14:creationId xmlns:p14="http://schemas.microsoft.com/office/powerpoint/2010/main" val="226797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BD33FA-7D36-40C0-8E41-E44C504FB095}"/>
              </a:ext>
            </a:extLst>
          </p:cNvPr>
          <p:cNvSpPr txBox="1"/>
          <p:nvPr/>
        </p:nvSpPr>
        <p:spPr>
          <a:xfrm>
            <a:off x="317500" y="254001"/>
            <a:ext cx="94996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безкоштовності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послуга стає ціннішою (згідно з принципом повноти), а коштує вона тим менше, що ціннішою стає (згідно з принципом зворотного ціноутворення), то напрошується природний висновок. Найцінніші послуги (у тому числі сервісні) повинні надаватися зацікавленим покупцям безкоштовно. Так,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UNIX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Google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 користувачам працювати в Інтернеті.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прихильності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цього принципу полягає в тому, що відданість покупців певної Інтернет-компанії проявляється одночасно і в відданості до Мережі та відповідних платформ. Традиційна увага успішно функціонуючих Інтернет-компаній до постійного вдосконалення вироблених продуктів змінюється на увагу до розвитку Мережі в цілому.</a:t>
            </a:r>
          </a:p>
        </p:txBody>
      </p:sp>
    </p:spTree>
    <p:extLst>
      <p:ext uri="{BB962C8B-B14F-4D97-AF65-F5344CB8AC3E}">
        <p14:creationId xmlns:p14="http://schemas.microsoft.com/office/powerpoint/2010/main" val="1268172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98F926-AFFC-4516-B7FE-57D0F313AECE}"/>
              </a:ext>
            </a:extLst>
          </p:cNvPr>
          <p:cNvSpPr txBox="1"/>
          <p:nvPr/>
        </p:nvSpPr>
        <p:spPr>
          <a:xfrm>
            <a:off x="533400" y="368300"/>
            <a:ext cx="862965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переоцінки цінностей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полягає в поступовому заміщенні матеріальних цінностей системи знань та інформаційними цінностями. Частка вартості інформаційної складової у вартості сучасних товарів постійно зростає. Відповідно до цього принципу постачальники продукції в Інтернеті виготовляють свої каталоги та пропозиції з урахуванням конкретної групи покупців (або сегменту ринку).</a:t>
            </a: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глобалізації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Інтернет-економіка являє собою сукупність тісно пов'язаних між собою ринків у світовому масштабі. Географічне розташування Інтернет-компаній не має принципового значення. Будь-який бізнес у Мережі поширюється практично миттєво по всіх країнах світу. З такою ж швидкістю з'являються і конкуренти, що пов'язано зі зростанням різного роду ризиків.</a:t>
            </a:r>
          </a:p>
        </p:txBody>
      </p:sp>
    </p:spTree>
    <p:extLst>
      <p:ext uri="{BB962C8B-B14F-4D97-AF65-F5344CB8AC3E}">
        <p14:creationId xmlns:p14="http://schemas.microsoft.com/office/powerpoint/2010/main" val="2510150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63F2C2-2D09-4F8B-810F-187BB1761081}"/>
              </a:ext>
            </a:extLst>
          </p:cNvPr>
          <p:cNvSpPr txBox="1"/>
          <p:nvPr/>
        </p:nvSpPr>
        <p:spPr>
          <a:xfrm>
            <a:off x="596900" y="563086"/>
            <a:ext cx="93853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хаосу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його полягає в тому, що життєздатність компаній в Інтернет-економіці забезпечується за допомогою періодично і досить часто настає нерівноважного стану.</a:t>
            </a: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рівноправності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Рівноправність — це певна форма порядку, основний спосіб існування Інтернет-економіки. У ній немає центрального планового органу, який би координував та вказував у потрібному напрямку діяльність усіх учасників Мережі. Інтернет-економіка практично не піддається регулюванню.</a:t>
            </a: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сегментації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Інтернет-економіці виключно високими темпами йде збільшення рік у рік реальної кількості покупців, однорідні групи яких утворюють все нові й нові сегменти ринку. При цьому зникають торговельні кордони. Процес Інтернет-торгівлі стає справді вільним у світовому масштабі.</a:t>
            </a:r>
          </a:p>
        </p:txBody>
      </p:sp>
    </p:spTree>
    <p:extLst>
      <p:ext uri="{BB962C8B-B14F-4D97-AF65-F5344CB8AC3E}">
        <p14:creationId xmlns:p14="http://schemas.microsoft.com/office/powerpoint/2010/main" val="3233952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63F33F-D87C-446A-8D07-3C7115687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95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3. </a:t>
            </a:r>
            <a:r>
              <a:rPr lang="uk-UA" sz="3100" dirty="0"/>
              <a:t>Принципи побудови систем електронної комерції</a:t>
            </a:r>
            <a:br>
              <a:rPr lang="ru-RU" sz="3100" dirty="0"/>
            </a:br>
            <a:br>
              <a:rPr lang="ru-RU" dirty="0"/>
            </a:br>
            <a:endParaRPr lang="uk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80A2FC1-1E20-4575-AE8D-F7C84BCF3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900" y="1689100"/>
            <a:ext cx="6057695" cy="406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0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4CC73F-A406-41AF-B973-DE46E686C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0701"/>
            <a:ext cx="8596668" cy="5520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Основні поняття електронного бізнесу й електронної комерції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Принципи функціонування Інтернет-економіки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Принципи побудови систем електронної 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349723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F55C6-4991-45CD-BDD5-CB90E93B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52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1. </a:t>
            </a:r>
            <a:r>
              <a:rPr lang="ru-RU" sz="3100" dirty="0" err="1"/>
              <a:t>Основні</a:t>
            </a:r>
            <a:r>
              <a:rPr lang="ru-RU" sz="3100" dirty="0"/>
              <a:t> </a:t>
            </a:r>
            <a:r>
              <a:rPr lang="ru-RU" sz="3100" dirty="0" err="1"/>
              <a:t>поняття</a:t>
            </a:r>
            <a:r>
              <a:rPr lang="ru-RU" sz="3100" dirty="0"/>
              <a:t> </a:t>
            </a:r>
            <a:r>
              <a:rPr lang="ru-RU" sz="3100" dirty="0" err="1"/>
              <a:t>електронного</a:t>
            </a:r>
            <a:r>
              <a:rPr lang="ru-RU" sz="3100" dirty="0"/>
              <a:t> </a:t>
            </a:r>
            <a:r>
              <a:rPr lang="ru-RU" sz="3100" dirty="0" err="1"/>
              <a:t>бізнесу</a:t>
            </a:r>
            <a:r>
              <a:rPr lang="ru-RU" sz="3100" dirty="0"/>
              <a:t> й </a:t>
            </a:r>
            <a:r>
              <a:rPr lang="ru-RU" sz="3100" dirty="0" err="1"/>
              <a:t>електронної</a:t>
            </a:r>
            <a:r>
              <a:rPr lang="ru-RU" sz="3100" dirty="0"/>
              <a:t> </a:t>
            </a:r>
            <a:r>
              <a:rPr lang="ru-RU" sz="3100" dirty="0" err="1"/>
              <a:t>комерції</a:t>
            </a:r>
            <a:br>
              <a:rPr lang="ru-RU" dirty="0"/>
            </a:b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C1EF2E-1DEF-4F2F-8BE6-3591B7EF7E8F}"/>
              </a:ext>
            </a:extLst>
          </p:cNvPr>
          <p:cNvSpPr txBox="1"/>
          <p:nvPr/>
        </p:nvSpPr>
        <p:spPr>
          <a:xfrm>
            <a:off x="431800" y="1588691"/>
            <a:ext cx="91948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інформаційного суспільства виділяють: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пріоритет інформаційних ресурсів порівняно з іншими ресурсами;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автоматизовану генерацію, збереження, оброблення і використання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та інформації на основі інформаційних комунікаційних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 і технологій е-бізнесу;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глобальний характер застосування мережних технологій;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вільний доступ кожної людини до інформаційних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313205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6C1272-FBA2-45F4-9F7C-AC7556687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3" y="282050"/>
            <a:ext cx="10033002" cy="4124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7A21E5-BEE5-45DE-A737-92D7340FE97A}"/>
              </a:ext>
            </a:extLst>
          </p:cNvPr>
          <p:cNvSpPr txBox="1"/>
          <p:nvPr/>
        </p:nvSpPr>
        <p:spPr>
          <a:xfrm>
            <a:off x="1416050" y="5206316"/>
            <a:ext cx="7626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Каскадна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43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8FFFA1-01B6-48C9-BB76-C0BBAAC50D95}"/>
              </a:ext>
            </a:extLst>
          </p:cNvPr>
          <p:cNvSpPr txBox="1"/>
          <p:nvPr/>
        </p:nvSpPr>
        <p:spPr>
          <a:xfrm>
            <a:off x="393700" y="65197"/>
            <a:ext cx="99949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види електронної економічної діяльності: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віртуальні компанії;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електронну оптову і роздрібну торгівлю, електронний маркетинг, перед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підтримку споживачів, електронні оптові й роздрібні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послуги, зокрема кредитування, і страхування;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комерційні дослідження маркетингового типу;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електронна реклама;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комерційні операції (інтерактивне електронне замовлення, доставка,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оплата);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загальне розроблення продукту (товарів, послуг);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розподілене спільне виробництво електронних товарів;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електронне адміністрування бізнесу (зокрема сферу податкового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адміністрування);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електронну торгівлю товарами/послугами;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електронний бухгалтерський облік;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укладення угод в електронній формі;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електронне арбітражне адміністрування (тобто розв’язання суперечок)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тому подібне.</a:t>
            </a:r>
          </a:p>
        </p:txBody>
      </p:sp>
    </p:spTree>
    <p:extLst>
      <p:ext uri="{BB962C8B-B14F-4D97-AF65-F5344CB8AC3E}">
        <p14:creationId xmlns:p14="http://schemas.microsoft.com/office/powerpoint/2010/main" val="948049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3E3C5-9C06-41F3-BE86-49DB0B209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6100"/>
          </a:xfrm>
        </p:spPr>
        <p:txBody>
          <a:bodyPr/>
          <a:lstStyle/>
          <a:p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2.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Принципи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функціонування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Інтернет-економіки</a:t>
            </a:r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4ED947-EC99-415A-A198-B43C3DBB6852}"/>
              </a:ext>
            </a:extLst>
          </p:cNvPr>
          <p:cNvSpPr txBox="1"/>
          <p:nvPr/>
        </p:nvSpPr>
        <p:spPr>
          <a:xfrm>
            <a:off x="347134" y="1155700"/>
            <a:ext cx="1080346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П'ять принципів цифрової економіки: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продуктивність переважно залежить від використання досягнень науки і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техніки, а також від якості інформації і менеджменту;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у розвинених капіталістичних країнах відбувається перенесення уваги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виробників і споживачів від матеріального виробництва у бік інформаційної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діяльності;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глибока трансформація організації виробничого процесу (від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стандартизованого масового виробництва у бік гнучкого виробництва і від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вертикально інтегрованої організації у бік горизонтальних мережних взаємин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між підрозділами);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глобальний характер економіки, при якому капітал, виробництво,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менеджмент, ринки, праця, інформація і технології організовуються незалежно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 національних меж;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революційний характер технологічних змін, в основі яких, – ІТ, що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перетворюють матеріальну основу сучасного світу. </a:t>
            </a:r>
          </a:p>
        </p:txBody>
      </p:sp>
    </p:spTree>
    <p:extLst>
      <p:ext uri="{BB962C8B-B14F-4D97-AF65-F5344CB8AC3E}">
        <p14:creationId xmlns:p14="http://schemas.microsoft.com/office/powerpoint/2010/main" val="163131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64597C8-6060-43D7-BFA0-50FB8B29E89C}"/>
              </a:ext>
            </a:extLst>
          </p:cNvPr>
          <p:cNvSpPr txBox="1"/>
          <p:nvPr/>
        </p:nvSpPr>
        <p:spPr>
          <a:xfrm>
            <a:off x="579082" y="241300"/>
            <a:ext cx="859666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позитивного зворотного зв'язку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Інтернет-економіки пов'язане із забезпеченням взаємодії та резонансу двох основних процесів, а саме: зі зменшенням розмірів чіпів (і відповідно зменшенням ціни) та багаторазовим збільшенням кількості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ними. Персональні комп'ютери, пов'язані між собою за допомогою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телекосмосу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нейронну мережу, утворили Всесвітню павутину. Мережа - це колективна взаємодія багатьох персональних комп'ютерів, що пов'язують воєдино через локальні та глобальні мережі.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74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C17C77F-6658-4A28-961A-2844A55C7BE4}"/>
              </a:ext>
            </a:extLst>
          </p:cNvPr>
          <p:cNvSpPr txBox="1"/>
          <p:nvPr/>
        </p:nvSpPr>
        <p:spPr>
          <a:xfrm>
            <a:off x="914400" y="482600"/>
            <a:ext cx="824865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повноти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Інтернет-економіці цінність товару (послуги) обумовлена як надмірністю пропозиції, і повсюдністю його поширення (точніше — у світовому масштабі). Інакше кажучи, має місце принцип повноти, який полягає в тому, що чим більше товару в мережі, тим ціннішим він стає. Однак цей принцип суперечить відомим аксіомам, що відображають відповідні закономірності традиційної економіки. </a:t>
            </a:r>
          </a:p>
          <a:p>
            <a:pPr algn="just"/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Перша аксіома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цінність визначається рідкістю товару (алмазів, золота, раритетів тощо), оскільки їх кількість обмежена. </a:t>
            </a:r>
          </a:p>
          <a:p>
            <a:pPr algn="just"/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аксіома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надмірне виробництво товарів (наприклад, що перевищує попит) призводить до значної втрати їхньої цінності. Тим часом в Інтернет-економіці цінність обумовлюється як надмірністю пропозиції, так і повсюдністю (масштабністю) поширення товарів та послуг.</a:t>
            </a:r>
          </a:p>
        </p:txBody>
      </p:sp>
    </p:spTree>
    <p:extLst>
      <p:ext uri="{BB962C8B-B14F-4D97-AF65-F5344CB8AC3E}">
        <p14:creationId xmlns:p14="http://schemas.microsoft.com/office/powerpoint/2010/main" val="175151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2EBA96-40C5-4E2E-8000-5E3834488DD0}"/>
              </a:ext>
            </a:extLst>
          </p:cNvPr>
          <p:cNvSpPr txBox="1"/>
          <p:nvPr/>
        </p:nvSpPr>
        <p:spPr>
          <a:xfrm>
            <a:off x="241300" y="266700"/>
            <a:ext cx="98298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переломних точок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його полягає в тому, що при досягненні певної кількості вузлів в Мережі її розвиток здійснюється автоматично, без необхідності реалізації додаткових заходів щодо стимулювання зростання. Відповідно до цього принципу обсяг Інтернет-економіки подвоюється кожні півроку.</a:t>
            </a:r>
          </a:p>
          <a:p>
            <a:pPr algn="just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зростаючого ефекту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Прихід в Інтернет-економіку нових учасників призводить до збільшення розмірів Мережі. Завдяки збільшеному обсягу Мережі в неї залучається все більша кількість суб'єктів економічної діяльності. В результаті збільшується обсяг продажів товарів (послуг), що призводить до зростання обсягу прибутку учасниками бізнес-процесів. Необхідно особливо відзначити, що Інтернет-економіка має ряд важливих відмінностей від традиційної економіки (індустріальної економіки). </a:t>
            </a:r>
          </a:p>
        </p:txBody>
      </p:sp>
    </p:spTree>
    <p:extLst>
      <p:ext uri="{BB962C8B-B14F-4D97-AF65-F5344CB8AC3E}">
        <p14:creationId xmlns:p14="http://schemas.microsoft.com/office/powerpoint/2010/main" val="34909857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1080</Words>
  <Application>Microsoft Office PowerPoint</Application>
  <PresentationFormat>Широкоэкранный</PresentationFormat>
  <Paragraphs>76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Аспект</vt:lpstr>
      <vt:lpstr> Основні поняття електронного бізнесу та електронної комерції</vt:lpstr>
      <vt:lpstr>Презентация PowerPoint</vt:lpstr>
      <vt:lpstr>1. Основні поняття електронного бізнесу й електронної комерції </vt:lpstr>
      <vt:lpstr>Презентация PowerPoint</vt:lpstr>
      <vt:lpstr>Презентация PowerPoint</vt:lpstr>
      <vt:lpstr>2. Принципи функціонування Інтернет-економіки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Принципи побудови систем електронної комерції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напрямки розвитку та використання систем електронної комерції</dc:title>
  <dc:creator>M Ivanov</dc:creator>
  <cp:lastModifiedBy>M Ivanov</cp:lastModifiedBy>
  <cp:revision>14</cp:revision>
  <dcterms:created xsi:type="dcterms:W3CDTF">2023-09-12T04:42:58Z</dcterms:created>
  <dcterms:modified xsi:type="dcterms:W3CDTF">2023-09-18T08:35:02Z</dcterms:modified>
</cp:coreProperties>
</file>