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0"/>
  </p:notesMasterIdLst>
  <p:sldIdLst>
    <p:sldId id="256" r:id="rId2"/>
    <p:sldId id="257" r:id="rId3"/>
    <p:sldId id="261" r:id="rId4"/>
    <p:sldId id="260" r:id="rId5"/>
    <p:sldId id="262" r:id="rId6"/>
    <p:sldId id="258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A0961-2286-4A19-BF0B-3573DA97D14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ACE02-6B23-48F2-A973-376521BFD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42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FACE02-6B23-48F2-A973-376521BFD29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769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62257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91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14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7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78592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6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5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141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231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305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C398A-0ED2-EE54-755F-983047D3F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ТИПІВ ПРОЄКТІВ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5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38AE1-7780-8102-5CC0-29A538544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89280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337591-376D-5CCA-5838-2572035C6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97" y="2133600"/>
            <a:ext cx="10350515" cy="410029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проектно-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організаційно-господарських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строками,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0" i="1" dirty="0" err="1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окреме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конкретними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часу,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досягаються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</a:t>
            </a:r>
            <a:r>
              <a:rPr lang="ru-RU" sz="1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асоціація</a:t>
            </a:r>
            <a:r>
              <a:rPr lang="ru-RU" sz="1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проект-</a:t>
            </a:r>
            <a:r>
              <a:rPr lang="ru-RU" sz="18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‑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результатами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Тлумачний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 з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проектами).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розгалужена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50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06EDB-800A-CE4A-0E44-E885DE034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797" y="464312"/>
            <a:ext cx="8911687" cy="711277"/>
          </a:xfrm>
        </p:spPr>
        <p:txBody>
          <a:bodyPr/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поділяються за ознаками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D1595F-4E43-EC3A-6A7D-0D7FE98E9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2230" y="1379776"/>
            <a:ext cx="4801970" cy="2578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виконуються: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</a:t>
            </a:r>
            <a:r>
              <a:rPr lang="uk-UA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самій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тут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членами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вся робота,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задумом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силами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 </a:t>
            </a:r>
            <a:r>
              <a:rPr lang="uk-UA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замовників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за межами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тут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відводиться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юридичному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оформленню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замовниками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партнерами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підрядчиками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постачальниками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консультантами та </a:t>
            </a:r>
            <a:r>
              <a:rPr lang="ru-RU" sz="1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uk-UA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FE1C72-0953-4AE5-CC92-0D70C1C64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91417" y="1374634"/>
            <a:ext cx="4801970" cy="2578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величиною: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uk-UA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виконуються по цільових народногосподарських програмах і містять у собі багато </a:t>
            </a:r>
            <a:r>
              <a:rPr lang="uk-UA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мультипроєктів</a:t>
            </a:r>
            <a:r>
              <a:rPr lang="uk-UA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об’єднаних загальною ціллю, використовуваними ресурсами і єдиним планом-графіком розробки й реалізації. Вони формуються й координуються на макрорівні, як правило, за участю держави.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 -</a:t>
            </a:r>
            <a:r>
              <a:rPr lang="uk-UA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проєктуванню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освоєнню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облаштування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невеликих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родовищ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копалин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нафтових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вугільних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uk-UA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одного-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силами самих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одного-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B61CF271-9F0E-769F-9007-A6734AEFF217}"/>
              </a:ext>
            </a:extLst>
          </p:cNvPr>
          <p:cNvSpPr txBox="1">
            <a:spLocks/>
          </p:cNvSpPr>
          <p:nvPr/>
        </p:nvSpPr>
        <p:spPr>
          <a:xfrm>
            <a:off x="1461747" y="4587102"/>
            <a:ext cx="9084925" cy="1806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sz="1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структурою: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Монопроєкти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окремі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різних типів, видів і масштабів.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Мультипроєкти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ряду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монопроектів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багатопроектного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Мегапроєкти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ряд моно-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мультипроектів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9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AED74-63C6-AA80-1BB3-E33B9DD36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694" y="624110"/>
            <a:ext cx="10030918" cy="1280890"/>
          </a:xfrm>
        </p:spPr>
        <p:txBody>
          <a:bodyPr>
            <a:normAutofit/>
          </a:bodyPr>
          <a:lstStyle/>
          <a:p>
            <a:pPr algn="ctr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B6B032-337F-284A-CBA2-EA32B6952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098" y="1309670"/>
            <a:ext cx="4935984" cy="2219417"/>
          </a:xfrm>
        </p:spPr>
        <p:txBody>
          <a:bodyPr numCol="1"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діяльності: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 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Дослідницькі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B4BCBB4-2FF6-A481-8B07-A5DBF8342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3367" y="1309670"/>
            <a:ext cx="6666281" cy="2297817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масштабом: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Міждержавні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Міжрегіональні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Міжгалузеві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Відомчі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бъект 3">
            <a:extLst>
              <a:ext uri="{FF2B5EF4-FFF2-40B4-BE49-F238E27FC236}">
                <a16:creationId xmlns:a16="http://schemas.microsoft.com/office/drawing/2014/main" id="{682EDDBB-F65E-0C1C-9713-1514CEFF0083}"/>
              </a:ext>
            </a:extLst>
          </p:cNvPr>
          <p:cNvSpPr txBox="1">
            <a:spLocks/>
          </p:cNvSpPr>
          <p:nvPr/>
        </p:nvSpPr>
        <p:spPr>
          <a:xfrm>
            <a:off x="3164597" y="4882262"/>
            <a:ext cx="2613103" cy="1117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бъект 5">
            <a:extLst>
              <a:ext uri="{FF2B5EF4-FFF2-40B4-BE49-F238E27FC236}">
                <a16:creationId xmlns:a16="http://schemas.microsoft.com/office/drawing/2014/main" id="{F20A0833-C085-0E44-C536-A3CF3902109E}"/>
              </a:ext>
            </a:extLst>
          </p:cNvPr>
          <p:cNvSpPr txBox="1">
            <a:spLocks/>
          </p:cNvSpPr>
          <p:nvPr/>
        </p:nvSpPr>
        <p:spPr>
          <a:xfrm>
            <a:off x="1154098" y="3529087"/>
            <a:ext cx="5365972" cy="2953091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 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реновація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-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ноу-хау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Науково-дослідні.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Навчально-освітні.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Змішані.</a:t>
            </a:r>
          </a:p>
        </p:txBody>
      </p:sp>
      <p:sp>
        <p:nvSpPr>
          <p:cNvPr id="25" name="Объект 5">
            <a:extLst>
              <a:ext uri="{FF2B5EF4-FFF2-40B4-BE49-F238E27FC236}">
                <a16:creationId xmlns:a16="http://schemas.microsoft.com/office/drawing/2014/main" id="{8D66ECE7-744A-B9F5-11CA-347DB26C4251}"/>
              </a:ext>
            </a:extLst>
          </p:cNvPr>
          <p:cNvSpPr txBox="1">
            <a:spLocks/>
          </p:cNvSpPr>
          <p:nvPr/>
        </p:nvSpPr>
        <p:spPr>
          <a:xfrm>
            <a:off x="6519160" y="3529086"/>
            <a:ext cx="5365972" cy="3150010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функціональним спрямуванням: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і розвитку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управління персоналу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Комбіновані</a:t>
            </a:r>
          </a:p>
        </p:txBody>
      </p:sp>
    </p:spTree>
    <p:extLst>
      <p:ext uri="{BB962C8B-B14F-4D97-AF65-F5344CB8AC3E}">
        <p14:creationId xmlns:p14="http://schemas.microsoft.com/office/powerpoint/2010/main" val="373133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E123688-0378-0C7A-8CAC-41F5F3EC9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192" y="1476653"/>
            <a:ext cx="5171930" cy="2083293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залежності від тривалості: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одного року)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Середньострокові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року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 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6D0267-B764-4033-2F55-3D3FA8848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8455" y="581014"/>
            <a:ext cx="4881870" cy="1762197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ступенем складності: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Дуже складні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6279F3AA-9B81-24D2-E0AB-4C078E085AF5}"/>
              </a:ext>
            </a:extLst>
          </p:cNvPr>
          <p:cNvSpPr txBox="1">
            <a:spLocks/>
          </p:cNvSpPr>
          <p:nvPr/>
        </p:nvSpPr>
        <p:spPr>
          <a:xfrm>
            <a:off x="1537316" y="4500249"/>
            <a:ext cx="3352736" cy="1403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новизною: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Новаторства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Рутинності</a:t>
            </a:r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id="{C3704F27-9902-7109-0EB2-A0F97DED14AD}"/>
              </a:ext>
            </a:extLst>
          </p:cNvPr>
          <p:cNvSpPr txBox="1">
            <a:spLocks/>
          </p:cNvSpPr>
          <p:nvPr/>
        </p:nvSpPr>
        <p:spPr>
          <a:xfrm>
            <a:off x="6096000" y="2727299"/>
            <a:ext cx="4881870" cy="1403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ідеєю: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Традиційні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Нетрадиційні</a:t>
            </a:r>
          </a:p>
        </p:txBody>
      </p:sp>
      <p:sp>
        <p:nvSpPr>
          <p:cNvPr id="7" name="Объект 3">
            <a:extLst>
              <a:ext uri="{FF2B5EF4-FFF2-40B4-BE49-F238E27FC236}">
                <a16:creationId xmlns:a16="http://schemas.microsoft.com/office/drawing/2014/main" id="{28892A98-E1D0-2390-EBF8-61CD426C87C8}"/>
              </a:ext>
            </a:extLst>
          </p:cNvPr>
          <p:cNvSpPr txBox="1">
            <a:spLocks/>
          </p:cNvSpPr>
          <p:nvPr/>
        </p:nvSpPr>
        <p:spPr>
          <a:xfrm>
            <a:off x="6699038" y="4313583"/>
            <a:ext cx="3352736" cy="2007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3">
            <a:extLst>
              <a:ext uri="{FF2B5EF4-FFF2-40B4-BE49-F238E27FC236}">
                <a16:creationId xmlns:a16="http://schemas.microsoft.com/office/drawing/2014/main" id="{E83EFF62-B14E-8265-8C57-679AAE2C2A91}"/>
              </a:ext>
            </a:extLst>
          </p:cNvPr>
          <p:cNvSpPr txBox="1">
            <a:spLocks/>
          </p:cNvSpPr>
          <p:nvPr/>
        </p:nvSpPr>
        <p:spPr>
          <a:xfrm>
            <a:off x="5409460" y="4430707"/>
            <a:ext cx="3352736" cy="1403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uk-UA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отримання прибутку: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Некомерційні</a:t>
            </a:r>
          </a:p>
        </p:txBody>
      </p:sp>
    </p:spTree>
    <p:extLst>
      <p:ext uri="{BB962C8B-B14F-4D97-AF65-F5344CB8AC3E}">
        <p14:creationId xmlns:p14="http://schemas.microsoft.com/office/powerpoint/2010/main" val="841783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162E8-F4E2-69E4-55FE-D70DC09FE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930" y="190129"/>
            <a:ext cx="8911687" cy="149410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видом діяльності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9ECA1E-C35D-B3B3-E205-83B19A326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4797" y="1883229"/>
            <a:ext cx="3766457" cy="8490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B3F1B3-EC9C-E128-872F-6433B5CFB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53344" y="1659902"/>
            <a:ext cx="3503037" cy="6060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інжинірингу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CFCE26CB-B11A-D37F-9848-29A49805788B}"/>
              </a:ext>
            </a:extLst>
          </p:cNvPr>
          <p:cNvCxnSpPr>
            <a:cxnSpLocks/>
          </p:cNvCxnSpPr>
          <p:nvPr/>
        </p:nvCxnSpPr>
        <p:spPr>
          <a:xfrm flipH="1">
            <a:off x="3033060" y="1002564"/>
            <a:ext cx="1651901" cy="554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3">
            <a:extLst>
              <a:ext uri="{FF2B5EF4-FFF2-40B4-BE49-F238E27FC236}">
                <a16:creationId xmlns:a16="http://schemas.microsoft.com/office/drawing/2014/main" id="{42601E62-FF18-0BFD-FFED-B0B83041784B}"/>
              </a:ext>
            </a:extLst>
          </p:cNvPr>
          <p:cNvSpPr txBox="1">
            <a:spLocks/>
          </p:cNvSpPr>
          <p:nvPr/>
        </p:nvSpPr>
        <p:spPr>
          <a:xfrm>
            <a:off x="7747930" y="3085670"/>
            <a:ext cx="4313864" cy="606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2DA96649-8348-24AD-539A-5DE7932E38C4}"/>
              </a:ext>
            </a:extLst>
          </p:cNvPr>
          <p:cNvSpPr txBox="1">
            <a:spLocks/>
          </p:cNvSpPr>
          <p:nvPr/>
        </p:nvSpPr>
        <p:spPr>
          <a:xfrm>
            <a:off x="961093" y="3386811"/>
            <a:ext cx="4313864" cy="606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6A442B-672B-8A41-D246-CA37E9EACA59}"/>
              </a:ext>
            </a:extLst>
          </p:cNvPr>
          <p:cNvSpPr txBox="1"/>
          <p:nvPr/>
        </p:nvSpPr>
        <p:spPr>
          <a:xfrm>
            <a:off x="7099976" y="4123932"/>
            <a:ext cx="37032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226D6449-7C62-7043-0B5F-E425DA8DFEC8}"/>
              </a:ext>
            </a:extLst>
          </p:cNvPr>
          <p:cNvCxnSpPr>
            <a:cxnSpLocks/>
          </p:cNvCxnSpPr>
          <p:nvPr/>
        </p:nvCxnSpPr>
        <p:spPr>
          <a:xfrm>
            <a:off x="8407256" y="921889"/>
            <a:ext cx="1238726" cy="642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6FF756AD-EC25-2783-0AF3-494ECECB731A}"/>
              </a:ext>
            </a:extLst>
          </p:cNvPr>
          <p:cNvCxnSpPr>
            <a:cxnSpLocks/>
          </p:cNvCxnSpPr>
          <p:nvPr/>
        </p:nvCxnSpPr>
        <p:spPr>
          <a:xfrm>
            <a:off x="7693744" y="1315360"/>
            <a:ext cx="1116547" cy="1667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252B03A9-09B2-C004-6EA9-52B6341B8205}"/>
              </a:ext>
            </a:extLst>
          </p:cNvPr>
          <p:cNvCxnSpPr>
            <a:cxnSpLocks/>
          </p:cNvCxnSpPr>
          <p:nvPr/>
        </p:nvCxnSpPr>
        <p:spPr>
          <a:xfrm>
            <a:off x="6966500" y="1470757"/>
            <a:ext cx="384211" cy="2522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15D71719-E9FC-ABD9-E274-2BBDDF27F5F6}"/>
              </a:ext>
            </a:extLst>
          </p:cNvPr>
          <p:cNvCxnSpPr>
            <a:cxnSpLocks/>
          </p:cNvCxnSpPr>
          <p:nvPr/>
        </p:nvCxnSpPr>
        <p:spPr>
          <a:xfrm flipH="1">
            <a:off x="4163627" y="1279766"/>
            <a:ext cx="1234846" cy="2073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9B791F3-F16E-654A-C13D-F66B97B03C8E}"/>
              </a:ext>
            </a:extLst>
          </p:cNvPr>
          <p:cNvSpPr txBox="1"/>
          <p:nvPr/>
        </p:nvSpPr>
        <p:spPr>
          <a:xfrm>
            <a:off x="2929432" y="4638680"/>
            <a:ext cx="37032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CA3546F-53D5-E648-A63B-6107BD7E9E41}"/>
              </a:ext>
            </a:extLst>
          </p:cNvPr>
          <p:cNvSpPr txBox="1"/>
          <p:nvPr/>
        </p:nvSpPr>
        <p:spPr>
          <a:xfrm>
            <a:off x="5984694" y="5392431"/>
            <a:ext cx="37032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D10AFD59-41C7-18BE-8EA5-2CA66E94EF49}"/>
              </a:ext>
            </a:extLst>
          </p:cNvPr>
          <p:cNvCxnSpPr>
            <a:cxnSpLocks/>
          </p:cNvCxnSpPr>
          <p:nvPr/>
        </p:nvCxnSpPr>
        <p:spPr>
          <a:xfrm flipH="1">
            <a:off x="5001254" y="1349406"/>
            <a:ext cx="821898" cy="3317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F499FC00-10D8-A504-B693-346462A51EE0}"/>
              </a:ext>
            </a:extLst>
          </p:cNvPr>
          <p:cNvCxnSpPr>
            <a:cxnSpLocks/>
          </p:cNvCxnSpPr>
          <p:nvPr/>
        </p:nvCxnSpPr>
        <p:spPr>
          <a:xfrm flipH="1">
            <a:off x="6405524" y="1475373"/>
            <a:ext cx="17726" cy="3718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29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5ACC1B-0AE1-9E61-34B0-F3100D3F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110" y="624110"/>
            <a:ext cx="9480502" cy="654274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рівнем альтернативності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поділяються: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4BAB9D-2501-E409-4D93-0BFAFC18F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4206" y="1695635"/>
            <a:ext cx="9350406" cy="42126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Взаємовиключні (альтернативні)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здійснюються, якщо неможливим або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неціленаправленим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здійснення інших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будь-яка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Взаємовпливаючі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емерджментні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Взаємодоповнюючі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яких-небудь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відкинуті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972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1987B-A778-6750-EE59-6420B5B0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5746812"/>
          </a:xfrm>
        </p:spPr>
        <p:txBody>
          <a:bodyPr>
            <a:normAutofit/>
          </a:bodyPr>
          <a:lstStyle/>
          <a:p>
            <a:pPr algn="just"/>
            <a:r>
              <a:rPr lang="ru-RU"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spc="-1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типи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точно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окреслені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послідовне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унікальність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обмеженості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координоване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взаємозалежних</a:t>
            </a:r>
            <a:r>
              <a:rPr lang="ru-RU" sz="3200" spc="-1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25546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270</TotalTime>
  <Words>740</Words>
  <Application>Microsoft Office PowerPoint</Application>
  <PresentationFormat>Широкоэкранный</PresentationFormat>
  <Paragraphs>82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Franklin Gothic Book</vt:lpstr>
      <vt:lpstr>Times New Roman</vt:lpstr>
      <vt:lpstr>Wingdings</vt:lpstr>
      <vt:lpstr>Wingdings 3</vt:lpstr>
      <vt:lpstr>Уголки</vt:lpstr>
      <vt:lpstr>КЛАСИФІКАЦІЯ ТИПІВ ПРОЄКТІВ</vt:lpstr>
      <vt:lpstr>Визначення проєкту</vt:lpstr>
      <vt:lpstr>Проєкти поділяються за ознаками:</vt:lpstr>
      <vt:lpstr>Проєкти</vt:lpstr>
      <vt:lpstr>Презентация PowerPoint</vt:lpstr>
      <vt:lpstr>Типи проєктів  за видом діяльності </vt:lpstr>
      <vt:lpstr>За рівнем альтернативності проєкти поділяються:</vt:lpstr>
      <vt:lpstr> Всі типи проєктів мають загальні ознаки, точно окреслені й сформульовані цілі, передбачають послідовне дослідження, унікальність, умови обмеженості та координоване використання взаємозалежних дій.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Гуляйпільська міська територіальна громада Морозова</dc:creator>
  <cp:lastModifiedBy>Ирина</cp:lastModifiedBy>
  <cp:revision>44</cp:revision>
  <dcterms:created xsi:type="dcterms:W3CDTF">2024-10-21T05:58:22Z</dcterms:created>
  <dcterms:modified xsi:type="dcterms:W3CDTF">2024-11-04T17:04:31Z</dcterms:modified>
</cp:coreProperties>
</file>